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434" autoAdjust="0"/>
    <p:restoredTop sz="94660" autoAdjust="0"/>
  </p:normalViewPr>
  <p:slideViewPr>
    <p:cSldViewPr>
      <p:cViewPr varScale="1">
        <p:scale>
          <a:sx n="28" d="100"/>
          <a:sy n="28" d="100"/>
        </p:scale>
        <p:origin x="-108" y="-960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84.4</c:v>
                </c:pt>
                <c:pt idx="1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635008"/>
        <c:axId val="188636544"/>
      </c:barChart>
      <c:catAx>
        <c:axId val="1886350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8636544"/>
        <c:crosses val="autoZero"/>
        <c:auto val="1"/>
        <c:lblAlgn val="ctr"/>
        <c:lblOffset val="100"/>
        <c:noMultiLvlLbl val="0"/>
      </c:catAx>
      <c:valAx>
        <c:axId val="18863654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863500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661120"/>
        <c:axId val="188769408"/>
      </c:barChart>
      <c:catAx>
        <c:axId val="1886611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8769408"/>
        <c:crosses val="autoZero"/>
        <c:auto val="1"/>
        <c:lblAlgn val="ctr"/>
        <c:lblOffset val="100"/>
        <c:noMultiLvlLbl val="0"/>
      </c:catAx>
      <c:valAx>
        <c:axId val="1887694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86611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2.0842417891323028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95986390396567"/>
                  <c:y val="2.342003188493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8.2275054755672986E-3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515913415676504"/>
                  <c:y val="1.080511946918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52.3</c:v>
                </c:pt>
                <c:pt idx="1">
                  <c:v>47.7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8867328"/>
        <c:axId val="188868864"/>
      </c:barChart>
      <c:catAx>
        <c:axId val="188867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8868864"/>
        <c:crosses val="autoZero"/>
        <c:auto val="1"/>
        <c:lblAlgn val="ctr"/>
        <c:lblOffset val="100"/>
        <c:noMultiLvlLbl val="0"/>
      </c:catAx>
      <c:valAx>
        <c:axId val="18886886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8867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469440"/>
        <c:axId val="189470976"/>
      </c:barChart>
      <c:catAx>
        <c:axId val="189469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9470976"/>
        <c:crosses val="autoZero"/>
        <c:auto val="1"/>
        <c:lblAlgn val="ctr"/>
        <c:lblOffset val="100"/>
        <c:noMultiLvlLbl val="0"/>
      </c:catAx>
      <c:valAx>
        <c:axId val="189470976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18946944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0687744"/>
        <c:axId val="220697728"/>
      </c:barChart>
      <c:catAx>
        <c:axId val="2206877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0697728"/>
        <c:crosses val="autoZero"/>
        <c:auto val="1"/>
        <c:lblAlgn val="ctr"/>
        <c:lblOffset val="100"/>
        <c:noMultiLvlLbl val="0"/>
      </c:catAx>
      <c:valAx>
        <c:axId val="22069772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2068774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8.3019999999999996</c:v>
                </c:pt>
                <c:pt idx="1">
                  <c:v>8.109</c:v>
                </c:pt>
                <c:pt idx="2">
                  <c:v>7.7949999999999999</c:v>
                </c:pt>
                <c:pt idx="3">
                  <c:v>6.9050000000000002</c:v>
                </c:pt>
                <c:pt idx="4">
                  <c:v>6.4</c:v>
                </c:pt>
                <c:pt idx="5">
                  <c:v>4.9560000000000004</c:v>
                </c:pt>
                <c:pt idx="6">
                  <c:v>6.9409999999999998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0752896"/>
        <c:axId val="220754688"/>
      </c:barChart>
      <c:catAx>
        <c:axId val="2207528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0754688"/>
        <c:crosses val="autoZero"/>
        <c:auto val="1"/>
        <c:lblAlgn val="ctr"/>
        <c:lblOffset val="100"/>
        <c:noMultiLvlLbl val="0"/>
      </c:catAx>
      <c:valAx>
        <c:axId val="22075468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2075289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0985984"/>
        <c:axId val="221390336"/>
      </c:barChart>
      <c:catAx>
        <c:axId val="2209859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1390336"/>
        <c:crosses val="autoZero"/>
        <c:auto val="1"/>
        <c:lblAlgn val="ctr"/>
        <c:lblOffset val="100"/>
        <c:noMultiLvlLbl val="0"/>
      </c:catAx>
      <c:valAx>
        <c:axId val="2213903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09859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1128960"/>
        <c:axId val="221136000"/>
      </c:barChart>
      <c:catAx>
        <c:axId val="2211289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1136000"/>
        <c:crosses val="autoZero"/>
        <c:auto val="1"/>
        <c:lblAlgn val="ctr"/>
        <c:lblOffset val="100"/>
        <c:noMultiLvlLbl val="0"/>
      </c:catAx>
      <c:valAx>
        <c:axId val="22113600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112896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62413021875052"/>
                  <c:y val="2.93388212282417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1185920"/>
        <c:axId val="221193728"/>
      </c:barChart>
      <c:catAx>
        <c:axId val="2211859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1193728"/>
        <c:crosses val="autoZero"/>
        <c:auto val="1"/>
        <c:lblAlgn val="ctr"/>
        <c:lblOffset val="100"/>
        <c:noMultiLvlLbl val="0"/>
      </c:catAx>
      <c:valAx>
        <c:axId val="22119372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118592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1260032"/>
        <c:axId val="221267072"/>
      </c:barChart>
      <c:catAx>
        <c:axId val="2212600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1267072"/>
        <c:crosses val="autoZero"/>
        <c:auto val="1"/>
        <c:lblAlgn val="ctr"/>
        <c:lblOffset val="100"/>
        <c:noMultiLvlLbl val="0"/>
      </c:catAx>
      <c:valAx>
        <c:axId val="22126707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126003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309568"/>
        <c:axId val="221315456"/>
      </c:barChart>
      <c:catAx>
        <c:axId val="2213095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1315456"/>
        <c:crosses val="autoZero"/>
        <c:auto val="1"/>
        <c:lblAlgn val="ctr"/>
        <c:lblOffset val="100"/>
        <c:noMultiLvlLbl val="0"/>
      </c:catAx>
      <c:valAx>
        <c:axId val="22131545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2130956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42.8</c:v>
                </c:pt>
                <c:pt idx="1">
                  <c:v>57.2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1527424"/>
        <c:axId val="221525888"/>
      </c:barChart>
      <c:valAx>
        <c:axId val="2215258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21527424"/>
        <c:crosses val="autoZero"/>
        <c:crossBetween val="between"/>
      </c:valAx>
      <c:catAx>
        <c:axId val="2215274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21525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1859840"/>
        <c:axId val="221845760"/>
      </c:barChart>
      <c:valAx>
        <c:axId val="2218457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21859840"/>
        <c:crosses val="autoZero"/>
        <c:crossBetween val="between"/>
      </c:valAx>
      <c:catAx>
        <c:axId val="2218598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21845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21646848"/>
        <c:axId val="221648384"/>
      </c:barChart>
      <c:catAx>
        <c:axId val="2216468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1648384"/>
        <c:crosses val="autoZero"/>
        <c:auto val="1"/>
        <c:lblAlgn val="ctr"/>
        <c:lblOffset val="100"/>
        <c:noMultiLvlLbl val="0"/>
      </c:catAx>
      <c:valAx>
        <c:axId val="22164838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1646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9.1</c:v>
                </c:pt>
                <c:pt idx="1">
                  <c:v>15.9</c:v>
                </c:pt>
                <c:pt idx="2">
                  <c:v>6.4</c:v>
                </c:pt>
                <c:pt idx="3">
                  <c:v>48</c:v>
                </c:pt>
                <c:pt idx="4">
                  <c:v>20.6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4629120"/>
        <c:axId val="224630656"/>
      </c:barChart>
      <c:catAx>
        <c:axId val="2246291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4630656"/>
        <c:crosses val="autoZero"/>
        <c:auto val="1"/>
        <c:lblAlgn val="ctr"/>
        <c:lblOffset val="100"/>
        <c:noMultiLvlLbl val="0"/>
      </c:catAx>
      <c:valAx>
        <c:axId val="2246306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46291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3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9.0190000000000001</c:v>
                </c:pt>
                <c:pt idx="1">
                  <c:v>9.1519999999999992</c:v>
                </c:pt>
                <c:pt idx="2">
                  <c:v>8.4629999999999992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4936704"/>
        <c:axId val="224938240"/>
      </c:barChart>
      <c:catAx>
        <c:axId val="224936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4938240"/>
        <c:crosses val="autoZero"/>
        <c:auto val="1"/>
        <c:lblAlgn val="ctr"/>
        <c:lblOffset val="100"/>
        <c:noMultiLvlLbl val="0"/>
      </c:catAx>
      <c:valAx>
        <c:axId val="22493824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2493670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256832"/>
        <c:axId val="189258368"/>
      </c:barChart>
      <c:catAx>
        <c:axId val="1892568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9258368"/>
        <c:crosses val="autoZero"/>
        <c:auto val="1"/>
        <c:lblAlgn val="ctr"/>
        <c:lblOffset val="100"/>
        <c:noMultiLvlLbl val="0"/>
      </c:catAx>
      <c:valAx>
        <c:axId val="1892583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925683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328384"/>
        <c:axId val="189330176"/>
      </c:barChart>
      <c:catAx>
        <c:axId val="1893283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9330176"/>
        <c:crosses val="autoZero"/>
        <c:auto val="1"/>
        <c:lblAlgn val="ctr"/>
        <c:lblOffset val="100"/>
        <c:noMultiLvlLbl val="0"/>
      </c:catAx>
      <c:valAx>
        <c:axId val="1893301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93283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4096236716629668"/>
                  <c:y val="-5.27520974313318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56.7</c:v>
                </c:pt>
                <c:pt idx="1">
                  <c:v>21.3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5010816"/>
        <c:axId val="225012352"/>
      </c:barChart>
      <c:catAx>
        <c:axId val="2250108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5012352"/>
        <c:crosses val="autoZero"/>
        <c:auto val="1"/>
        <c:lblAlgn val="ctr"/>
        <c:lblOffset val="100"/>
        <c:noMultiLvlLbl val="0"/>
      </c:catAx>
      <c:valAx>
        <c:axId val="2250123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50108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5328128"/>
        <c:axId val="225329920"/>
      </c:barChart>
      <c:catAx>
        <c:axId val="2253281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5329920"/>
        <c:crosses val="autoZero"/>
        <c:auto val="1"/>
        <c:lblAlgn val="ctr"/>
        <c:lblOffset val="100"/>
        <c:noMultiLvlLbl val="0"/>
      </c:catAx>
      <c:valAx>
        <c:axId val="2253299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53281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5363072"/>
        <c:axId val="225364608"/>
      </c:barChart>
      <c:catAx>
        <c:axId val="2253630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5364608"/>
        <c:crosses val="autoZero"/>
        <c:auto val="1"/>
        <c:lblAlgn val="ctr"/>
        <c:lblOffset val="100"/>
        <c:noMultiLvlLbl val="0"/>
      </c:catAx>
      <c:valAx>
        <c:axId val="2253646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53630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5164672"/>
        <c:axId val="225167616"/>
      </c:barChart>
      <c:catAx>
        <c:axId val="2251646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5167616"/>
        <c:crosses val="autoZero"/>
        <c:auto val="1"/>
        <c:lblAlgn val="ctr"/>
        <c:lblOffset val="100"/>
        <c:noMultiLvlLbl val="0"/>
      </c:catAx>
      <c:valAx>
        <c:axId val="22516761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516467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5230208"/>
        <c:axId val="225449088"/>
      </c:barChart>
      <c:catAx>
        <c:axId val="2252302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5449088"/>
        <c:crosses val="autoZero"/>
        <c:auto val="1"/>
        <c:lblAlgn val="ctr"/>
        <c:lblOffset val="100"/>
        <c:noMultiLvlLbl val="0"/>
      </c:catAx>
      <c:valAx>
        <c:axId val="225449088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2523020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5515392"/>
        <c:axId val="225518336"/>
      </c:barChart>
      <c:catAx>
        <c:axId val="2255153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5518336"/>
        <c:crosses val="autoZero"/>
        <c:auto val="1"/>
        <c:lblAlgn val="ctr"/>
        <c:lblOffset val="100"/>
        <c:noMultiLvlLbl val="0"/>
      </c:catAx>
      <c:valAx>
        <c:axId val="2255183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551539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5547776"/>
        <c:axId val="225551872"/>
      </c:barChart>
      <c:catAx>
        <c:axId val="2255477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5551872"/>
        <c:crosses val="autoZero"/>
        <c:auto val="1"/>
        <c:lblAlgn val="ctr"/>
        <c:lblOffset val="100"/>
        <c:noMultiLvlLbl val="0"/>
      </c:catAx>
      <c:valAx>
        <c:axId val="22555187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554777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7985664"/>
        <c:axId val="227996800"/>
      </c:barChart>
      <c:catAx>
        <c:axId val="227985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7996800"/>
        <c:crosses val="autoZero"/>
        <c:auto val="1"/>
        <c:lblAlgn val="ctr"/>
        <c:lblOffset val="100"/>
        <c:noMultiLvlLbl val="0"/>
      </c:catAx>
      <c:valAx>
        <c:axId val="22799680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79856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046485143189645"/>
                  <c:y val="5.154699736726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341824732530292"/>
                  <c:y val="7.668944025607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431514062304765"/>
                  <c:y val="1.65064699893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68059330293973"/>
                  <c:y val="-7.289746189872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81.599999999999994</c:v>
                </c:pt>
                <c:pt idx="1">
                  <c:v>4.7</c:v>
                </c:pt>
                <c:pt idx="2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0903296"/>
        <c:axId val="180917376"/>
      </c:barChart>
      <c:catAx>
        <c:axId val="180903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0917376"/>
        <c:crosses val="autoZero"/>
        <c:auto val="1"/>
        <c:lblAlgn val="ctr"/>
        <c:lblOffset val="100"/>
        <c:noMultiLvlLbl val="0"/>
      </c:catAx>
      <c:valAx>
        <c:axId val="18091737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0903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28643200"/>
        <c:axId val="228644736"/>
      </c:barChart>
      <c:catAx>
        <c:axId val="228643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8644736"/>
        <c:crosses val="autoZero"/>
        <c:auto val="1"/>
        <c:lblAlgn val="ctr"/>
        <c:lblOffset val="100"/>
        <c:noMultiLvlLbl val="0"/>
      </c:catAx>
      <c:valAx>
        <c:axId val="22864473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8643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346664959464571"/>
                  <c:y val="2.22557474176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613951008321064"/>
                  <c:y val="-1.274912274266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0.11884268471657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6995389974977129"/>
                  <c:y val="2.211388812714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385808361157445"/>
                  <c:y val="-3.0785774771056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081518900021153E-2"/>
                  <c:y val="-0.1416479124238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51.6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0234880"/>
        <c:axId val="240237184"/>
      </c:barChart>
      <c:catAx>
        <c:axId val="240234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0237184"/>
        <c:crosses val="autoZero"/>
        <c:auto val="1"/>
        <c:lblAlgn val="ctr"/>
        <c:lblOffset val="100"/>
        <c:noMultiLvlLbl val="0"/>
      </c:catAx>
      <c:valAx>
        <c:axId val="24023718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0234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0674688"/>
        <c:axId val="240676224"/>
      </c:barChart>
      <c:catAx>
        <c:axId val="2406746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0676224"/>
        <c:crosses val="autoZero"/>
        <c:auto val="1"/>
        <c:lblAlgn val="ctr"/>
        <c:lblOffset val="100"/>
        <c:noMultiLvlLbl val="0"/>
      </c:catAx>
      <c:valAx>
        <c:axId val="2406762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067468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33.5</c:v>
                </c:pt>
                <c:pt idx="1">
                  <c:v>43.9</c:v>
                </c:pt>
                <c:pt idx="2">
                  <c:v>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0870528"/>
        <c:axId val="240872064"/>
      </c:barChart>
      <c:catAx>
        <c:axId val="2408705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0872064"/>
        <c:crosses val="autoZero"/>
        <c:auto val="1"/>
        <c:lblAlgn val="ctr"/>
        <c:lblOffset val="100"/>
        <c:noMultiLvlLbl val="0"/>
      </c:catAx>
      <c:valAx>
        <c:axId val="2408720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08705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1435776"/>
        <c:axId val="241437312"/>
      </c:barChart>
      <c:catAx>
        <c:axId val="241435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1437312"/>
        <c:crosses val="autoZero"/>
        <c:auto val="1"/>
        <c:lblAlgn val="ctr"/>
        <c:lblOffset val="100"/>
        <c:noMultiLvlLbl val="0"/>
      </c:catAx>
      <c:valAx>
        <c:axId val="2414373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1435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583040"/>
        <c:axId val="180633984"/>
      </c:barChart>
      <c:catAx>
        <c:axId val="1805830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0633984"/>
        <c:crosses val="autoZero"/>
        <c:auto val="1"/>
        <c:lblAlgn val="ctr"/>
        <c:lblOffset val="100"/>
        <c:noMultiLvlLbl val="0"/>
      </c:catAx>
      <c:valAx>
        <c:axId val="1806339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058304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77.5</c:v>
                </c:pt>
                <c:pt idx="1">
                  <c:v>2.1</c:v>
                </c:pt>
                <c:pt idx="2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675328"/>
        <c:axId val="180676864"/>
      </c:barChart>
      <c:catAx>
        <c:axId val="1806753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0676864"/>
        <c:crosses val="autoZero"/>
        <c:auto val="1"/>
        <c:lblAlgn val="ctr"/>
        <c:lblOffset val="100"/>
        <c:noMultiLvlLbl val="0"/>
      </c:catAx>
      <c:valAx>
        <c:axId val="1806768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06753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101696"/>
        <c:axId val="181103232"/>
      </c:barChart>
      <c:catAx>
        <c:axId val="1811016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1103232"/>
        <c:crosses val="autoZero"/>
        <c:auto val="1"/>
        <c:lblAlgn val="ctr"/>
        <c:lblOffset val="100"/>
        <c:noMultiLvlLbl val="0"/>
      </c:catAx>
      <c:valAx>
        <c:axId val="1811032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11016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136000"/>
        <c:axId val="181150080"/>
      </c:barChart>
      <c:catAx>
        <c:axId val="1811360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1150080"/>
        <c:crosses val="autoZero"/>
        <c:auto val="1"/>
        <c:lblAlgn val="ctr"/>
        <c:lblOffset val="100"/>
        <c:noMultiLvlLbl val="0"/>
      </c:catAx>
      <c:valAx>
        <c:axId val="1811500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113600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203328"/>
        <c:axId val="181204864"/>
      </c:barChart>
      <c:catAx>
        <c:axId val="1812033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1204864"/>
        <c:crosses val="autoZero"/>
        <c:auto val="1"/>
        <c:lblAlgn val="ctr"/>
        <c:lblOffset val="100"/>
        <c:noMultiLvlLbl val="0"/>
      </c:catAx>
      <c:valAx>
        <c:axId val="1812048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12033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07/12/2023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ANDALUCÍA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0849" y="1194095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anose="02000600000000000000" pitchFamily="2" charset="0"/>
              </a:rPr>
              <a:t>La participación de la enfermera en la atención de los centros de salud es mayor a medida que aumenta la edad del paciente: está presente en</a:t>
            </a:r>
            <a:br>
              <a:rPr lang="es-MX" b="0" dirty="0">
                <a:latin typeface="Segoe Print" panose="02000600000000000000" pitchFamily="2" charset="0"/>
              </a:rPr>
            </a:br>
            <a:r>
              <a:rPr lang="es-MX" b="0" dirty="0">
                <a:latin typeface="Segoe Print" panose="02000600000000000000" pitchFamily="2" charset="0"/>
              </a:rPr>
              <a:t> el 50,2% de las visitas de los pacientes de 65 años o más</a:t>
            </a: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7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Algo más de la mitad de los ciudadanos entrevistados en ambas muestras ha 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una nota por encima de los 8 puntos (sobresaliente) </a:t>
            </a: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ANDALUCÍA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215447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8,41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825816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01981" y="2669446"/>
            <a:ext cx="286850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enfermera </a:t>
            </a: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ciudadano hasta llegar a una puntación de 8,99 a 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550590" y="920400"/>
            <a:ext cx="10941726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Centros de Atención Primaria, 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 </a:t>
            </a:r>
            <a:r>
              <a:rPr lang="es-MX" b="0" dirty="0">
                <a:latin typeface="Segoe Print" panose="02000600000000000000" pitchFamily="2" charset="0"/>
              </a:rPr>
              <a:t>En ambas muestras, los consultados que han estado recientemente en un centro de salud puntúan </a:t>
            </a:r>
            <a:r>
              <a:rPr lang="es-MX" b="0" dirty="0" smtClean="0">
                <a:latin typeface="Segoe Print" panose="02000600000000000000" pitchFamily="2" charset="0"/>
              </a:rPr>
              <a:t>a </a:t>
            </a:r>
            <a:r>
              <a:rPr lang="es-MX" b="0" dirty="0">
                <a:latin typeface="Segoe Print" panose="02000600000000000000" pitchFamily="2" charset="0"/>
              </a:rPr>
              <a:t>la enfermera con una nota por encima </a:t>
            </a:r>
            <a:r>
              <a:rPr lang="es-MX" b="0" dirty="0" smtClean="0">
                <a:latin typeface="Segoe Print" panose="02000600000000000000" pitchFamily="2" charset="0"/>
              </a:rPr>
              <a:t>de la del médico: </a:t>
            </a:r>
            <a:r>
              <a:rPr lang="es-MX" b="0" dirty="0">
                <a:latin typeface="Segoe Print" panose="02000600000000000000" pitchFamily="2" charset="0"/>
              </a:rPr>
              <a:t>8,34 </a:t>
            </a:r>
            <a:r>
              <a:rPr lang="es-MX" b="0" dirty="0" smtClean="0">
                <a:latin typeface="Segoe Print" panose="02000600000000000000" pitchFamily="2" charset="0"/>
              </a:rPr>
              <a:t>(total) y 8,30 (Andalucía)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br>
              <a:rPr lang="es-MX" dirty="0">
                <a:latin typeface="Segoe Print" panose="02000600000000000000" pitchFamily="2" charset="0"/>
              </a:rPr>
            </a:br>
            <a:r>
              <a:rPr lang="es-MX" dirty="0">
                <a:latin typeface="Segoe Print" panose="02000600000000000000" pitchFamily="2" charset="0"/>
              </a:rPr>
              <a:t>son los puntos más débiles de los CAP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ANDALUCÍA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429910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127" y="5662042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1141768"/>
            <a:ext cx="10978340" cy="78925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2936975"/>
            <a:ext cx="5004557" cy="316292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2922900"/>
            <a:ext cx="5004557" cy="316292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2936975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017491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5845984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5845984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565698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017551"/>
              </p:ext>
            </p:extLst>
          </p:nvPr>
        </p:nvGraphicFramePr>
        <p:xfrm>
          <a:off x="1208244" y="3328815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525824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5759265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8" y="5448871"/>
            <a:ext cx="1851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33689" y="5702057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ANDALUCÍA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80497"/>
              </p:ext>
            </p:extLst>
          </p:nvPr>
        </p:nvGraphicFramePr>
        <p:xfrm>
          <a:off x="7103318" y="3339431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15 CuadroTexto"/>
          <p:cNvSpPr txBox="1"/>
          <p:nvPr/>
        </p:nvSpPr>
        <p:spPr>
          <a:xfrm>
            <a:off x="1485593" y="1306027"/>
            <a:ext cx="9384845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 y también es mayor en la muestra total que en la muestra de Andalucía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911630" y="5525824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5759265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2" y="5448871"/>
            <a:ext cx="1851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075283" y="5702057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ANDALUCÍA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2Freeform 9"/>
          <p:cNvSpPr>
            <a:spLocks/>
          </p:cNvSpPr>
          <p:nvPr/>
        </p:nvSpPr>
        <p:spPr bwMode="auto">
          <a:xfrm>
            <a:off x="3408400" y="3499761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8903868" y="3521547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46313"/>
              </p:ext>
            </p:extLst>
          </p:nvPr>
        </p:nvGraphicFramePr>
        <p:xfrm>
          <a:off x="1323603" y="2291883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785139119"/>
              </p:ext>
            </p:extLst>
          </p:nvPr>
        </p:nvGraphicFramePr>
        <p:xfrm>
          <a:off x="3551659" y="2861356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871302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182648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58162"/>
              </p:ext>
            </p:extLst>
          </p:nvPr>
        </p:nvGraphicFramePr>
        <p:xfrm>
          <a:off x="6664578" y="2510240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604754"/>
              </p:ext>
            </p:extLst>
          </p:nvPr>
        </p:nvGraphicFramePr>
        <p:xfrm>
          <a:off x="8719078" y="2979894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182648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654257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15983" y="2315702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654257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315702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726264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957202" y="1007254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79,4% en Andalucía)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115152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439022" y="2997746"/>
            <a:ext cx="155554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79,4%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9767614" y="5534576"/>
            <a:ext cx="1944215" cy="584777"/>
            <a:chOff x="10415686" y="5013970"/>
            <a:chExt cx="1944215" cy="584777"/>
          </a:xfrm>
        </p:grpSpPr>
        <p:sp>
          <p:nvSpPr>
            <p:cNvPr id="8" name="7 Rectángulo"/>
            <p:cNvSpPr/>
            <p:nvPr/>
          </p:nvSpPr>
          <p:spPr>
            <a:xfrm>
              <a:off x="10415686" y="5145516"/>
              <a:ext cx="130924" cy="1190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0415686" y="5378956"/>
              <a:ext cx="130924" cy="1190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580452" y="5013970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545964" y="5068563"/>
              <a:ext cx="181393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0545965" y="5321749"/>
              <a:ext cx="1217622" cy="27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ANDALUCÍA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583038" y="5534576"/>
            <a:ext cx="1944215" cy="584776"/>
            <a:chOff x="4826399" y="5509313"/>
            <a:chExt cx="1944215" cy="584776"/>
          </a:xfrm>
        </p:grpSpPr>
        <p:sp>
          <p:nvSpPr>
            <p:cNvPr id="26" name="25 Rectángulo"/>
            <p:cNvSpPr/>
            <p:nvPr/>
          </p:nvSpPr>
          <p:spPr>
            <a:xfrm>
              <a:off x="4826399" y="5640859"/>
              <a:ext cx="130924" cy="119022"/>
            </a:xfrm>
            <a:prstGeom prst="rect">
              <a:avLst/>
            </a:prstGeom>
            <a:solidFill>
              <a:srgbClr val="17375E"/>
            </a:solidFill>
            <a:ln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826399" y="5874299"/>
              <a:ext cx="130924" cy="1190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4991165" y="5509313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956677" y="5563906"/>
              <a:ext cx="181393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4956678" y="5817092"/>
              <a:ext cx="121762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ANDALUCÍA</a:t>
              </a:r>
              <a:endPara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de referencia aumenta a medida que aumenta la edad del ciudadano</a:t>
            </a: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1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18,4% (Andalucía) 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03668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ANDALUCÍA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311561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21" name="15 CuadroTexto"/>
          <p:cNvSpPr txBox="1"/>
          <p:nvPr/>
        </p:nvSpPr>
        <p:spPr>
          <a:xfrm>
            <a:off x="1401593" y="1188208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45,4% en Andalucía 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566662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ANDALUCÍA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56419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/>
              <a:t>Los grupos de menor </a:t>
            </a:r>
            <a:r>
              <a:rPr lang="es-MX" dirty="0" smtClean="0"/>
              <a:t>y </a:t>
            </a:r>
            <a:r>
              <a:rPr lang="es-MX" dirty="0"/>
              <a:t>mayor edad son los que más conocen que la enfermera puede recetar algunos medicamentos</a:t>
            </a: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227144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15 CuadroTexto"/>
          <p:cNvSpPr txBox="1"/>
          <p:nvPr/>
        </p:nvSpPr>
        <p:spPr>
          <a:xfrm>
            <a:off x="1054646" y="922209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Cerca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8 de cada 10 ciudadanos (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77,8% en el total y 77,4% en Andalucía) </a:t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597749110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77,4%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ANDALUCÍA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200 encuestas en Andalucía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</a:t>
            </a:r>
            <a:r>
              <a:rPr lang="es-ES" sz="1400" ker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</a:t>
            </a:r>
            <a:r>
              <a:rPr lang="es-ES" sz="1400" kern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7,07%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la muestra de Andalucía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total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718942" y="1991375"/>
            <a:ext cx="470134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3048235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84,4% de la población consultada en Andalucía ha 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13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492797"/>
              </p:ext>
            </p:extLst>
          </p:nvPr>
        </p:nvGraphicFramePr>
        <p:xfrm>
          <a:off x="4109888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979160" y="2669605"/>
            <a:ext cx="2423131" cy="32814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ANDALUCÍA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25830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133650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1884910" y="1000820"/>
            <a:ext cx="8673181" cy="113283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Primaria: más en Andalucía que en el total de la muestra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total,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45,4% de los consultados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suelen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pedir cita de manera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online, frente al 56,7% de los consultados en Andalucía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3141762"/>
            <a:ext cx="4442051" cy="324035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77143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3141762"/>
            <a:ext cx="4442051" cy="3240359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77143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ANDALUCÍA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677976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053411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/>
              <a:t>Por edad, </a:t>
            </a:r>
            <a:r>
              <a:rPr lang="es-MX" b="0" dirty="0" smtClean="0"/>
              <a:t>en el total de la muestra se </a:t>
            </a:r>
            <a:r>
              <a:rPr lang="es-MX" b="0" dirty="0"/>
              <a:t>observa que la cita online es el canal mayoritario hasta los 64 años, aunque su mayor uso lo tienen los consultados hasta los 49 años</a:t>
            </a:r>
          </a:p>
          <a:p>
            <a:r>
              <a:rPr lang="es-MX" dirty="0"/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Andalucía su intervención está en el 22,5% 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658075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523155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ANDALUCÍA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1296629183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22,5%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30722</TotalTime>
  <Words>2814</Words>
  <Application>Microsoft Office PowerPoint</Application>
  <PresentationFormat>Personalizado</PresentationFormat>
  <Paragraphs>384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2155</cp:revision>
  <cp:lastPrinted>2020-02-18T06:25:34Z</cp:lastPrinted>
  <dcterms:created xsi:type="dcterms:W3CDTF">2017-12-25T07:58:46Z</dcterms:created>
  <dcterms:modified xsi:type="dcterms:W3CDTF">2023-12-07T09:33:35Z</dcterms:modified>
</cp:coreProperties>
</file>