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6.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7.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8.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heme/themeOverride9.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theme/themeOverride10.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1.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1"/>
  </p:notesMasterIdLst>
  <p:handoutMasterIdLst>
    <p:handoutMasterId r:id="rId32"/>
  </p:handoutMasterIdLst>
  <p:sldIdLst>
    <p:sldId id="706" r:id="rId2"/>
    <p:sldId id="1553" r:id="rId3"/>
    <p:sldId id="1544" r:id="rId4"/>
    <p:sldId id="1551" r:id="rId5"/>
    <p:sldId id="1554" r:id="rId6"/>
    <p:sldId id="1641" r:id="rId7"/>
    <p:sldId id="1643" r:id="rId8"/>
    <p:sldId id="1605" r:id="rId9"/>
    <p:sldId id="1644" r:id="rId10"/>
    <p:sldId id="1607" r:id="rId11"/>
    <p:sldId id="1645" r:id="rId12"/>
    <p:sldId id="1633" r:id="rId13"/>
    <p:sldId id="1599" r:id="rId14"/>
    <p:sldId id="1646" r:id="rId15"/>
    <p:sldId id="1601" r:id="rId16"/>
    <p:sldId id="1608" r:id="rId17"/>
    <p:sldId id="1654" r:id="rId18"/>
    <p:sldId id="1613" r:id="rId19"/>
    <p:sldId id="1649" r:id="rId20"/>
    <p:sldId id="1614" r:id="rId21"/>
    <p:sldId id="1631" r:id="rId22"/>
    <p:sldId id="1620" r:id="rId23"/>
    <p:sldId id="1650" r:id="rId24"/>
    <p:sldId id="1619" r:id="rId25"/>
    <p:sldId id="1651" r:id="rId26"/>
    <p:sldId id="1621" r:id="rId27"/>
    <p:sldId id="1652" r:id="rId28"/>
    <p:sldId id="1623" r:id="rId29"/>
    <p:sldId id="1514" r:id="rId30"/>
  </p:sldIdLst>
  <p:sldSz cx="12190413" cy="6859588"/>
  <p:notesSz cx="6797675" cy="9928225"/>
  <p:defaultTex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B1638F-212A-4F26-A9E4-3516AF35E266}">
          <p14:sldIdLst>
            <p14:sldId id="706"/>
            <p14:sldId id="1553"/>
          </p14:sldIdLst>
        </p14:section>
        <p14:section name="Sección sin título" id="{45EDF00D-E02F-41E9-8A67-48547ADE39CB}">
          <p14:sldIdLst>
            <p14:sldId id="1544"/>
            <p14:sldId id="1551"/>
          </p14:sldIdLst>
        </p14:section>
        <p14:section name="Sección sin título" id="{B3F4B642-0A18-4561-AFA0-D593047B6061}">
          <p14:sldIdLst>
            <p14:sldId id="1554"/>
            <p14:sldId id="1641"/>
            <p14:sldId id="1643"/>
            <p14:sldId id="1605"/>
            <p14:sldId id="1644"/>
            <p14:sldId id="1607"/>
            <p14:sldId id="1645"/>
            <p14:sldId id="1633"/>
          </p14:sldIdLst>
        </p14:section>
        <p14:section name="Sección sin título" id="{CC52EC11-2569-4385-9228-8CB511AC245F}">
          <p14:sldIdLst>
            <p14:sldId id="1599"/>
            <p14:sldId id="1646"/>
            <p14:sldId id="1601"/>
          </p14:sldIdLst>
        </p14:section>
        <p14:section name="Sección sin título" id="{EFF56CE8-6246-4185-A49D-6044A0F81DC9}">
          <p14:sldIdLst>
            <p14:sldId id="1608"/>
            <p14:sldId id="1654"/>
            <p14:sldId id="1613"/>
            <p14:sldId id="1649"/>
            <p14:sldId id="1614"/>
            <p14:sldId id="1631"/>
          </p14:sldIdLst>
        </p14:section>
        <p14:section name="Sección sin título" id="{2C8B73AF-09B3-4D75-813F-642CBFE0BA4C}">
          <p14:sldIdLst>
            <p14:sldId id="1620"/>
            <p14:sldId id="1650"/>
            <p14:sldId id="1619"/>
            <p14:sldId id="1651"/>
            <p14:sldId id="1621"/>
            <p14:sldId id="1652"/>
            <p14:sldId id="1623"/>
          </p14:sldIdLst>
        </p14:section>
        <p14:section name="Sección sin título" id="{1962122B-E761-44E7-AAB2-B3272A01512C}">
          <p14:sldIdLst>
            <p14:sldId id="15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51F4E9"/>
    <a:srgbClr val="00478F"/>
    <a:srgbClr val="000000"/>
    <a:srgbClr val="4F81BD"/>
    <a:srgbClr val="0070C0"/>
    <a:srgbClr val="2B4C7E"/>
    <a:srgbClr val="567EBB"/>
    <a:srgbClr val="606D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629" autoAdjust="0"/>
    <p:restoredTop sz="94660" autoAdjust="0"/>
  </p:normalViewPr>
  <p:slideViewPr>
    <p:cSldViewPr>
      <p:cViewPr>
        <p:scale>
          <a:sx n="77" d="100"/>
          <a:sy n="77" d="100"/>
        </p:scale>
        <p:origin x="-990" y="-42"/>
      </p:cViewPr>
      <p:guideLst>
        <p:guide orient="horz" pos="1253"/>
        <p:guide orient="horz" pos="3974"/>
        <p:guide pos="74"/>
        <p:guide pos="149"/>
      </p:guideLst>
    </p:cSldViewPr>
  </p:slideViewPr>
  <p:outlineViewPr>
    <p:cViewPr>
      <p:scale>
        <a:sx n="33" d="100"/>
        <a:sy n="33" d="100"/>
      </p:scale>
      <p:origin x="0" y="24360"/>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14.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15.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de_Microsoft_Excel16.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Excel17.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Excel22.xlsx"/><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Hoja_de_c_lculo_de_Microsoft_Excel25.xlsx"/><Relationship Id="rId1" Type="http://schemas.openxmlformats.org/officeDocument/2006/relationships/themeOverride" Target="../theme/themeOverride7.xml"/></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Hoja_de_c_lculo_de_Microsoft_Excel27.xlsx"/><Relationship Id="rId1" Type="http://schemas.openxmlformats.org/officeDocument/2006/relationships/themeOverride" Target="../theme/themeOverride8.xml"/></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Hoja_de_c_lculo_de_Microsoft_Excel34.xlsx"/><Relationship Id="rId1" Type="http://schemas.openxmlformats.org/officeDocument/2006/relationships/themeOverride" Target="../theme/themeOverride9.xml"/></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2" Type="http://schemas.openxmlformats.org/officeDocument/2006/relationships/package" Target="../embeddings/Hoja_de_c_lculo_de_Microsoft_Excel40.xlsx"/><Relationship Id="rId1" Type="http://schemas.openxmlformats.org/officeDocument/2006/relationships/themeOverride" Target="../theme/themeOverride10.xml"/></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2" Type="http://schemas.openxmlformats.org/officeDocument/2006/relationships/package" Target="../embeddings/Hoja_de_c_lculo_de_Microsoft_Excel43.xlsx"/><Relationship Id="rId1" Type="http://schemas.openxmlformats.org/officeDocument/2006/relationships/themeOverride" Target="../theme/themeOverride11.xml"/></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Excel45.xlsx"/></Relationships>
</file>

<file path=ppt/charts/_rels/chart46.xml.rels><?xml version="1.0" encoding="UTF-8" standalone="yes"?>
<Relationships xmlns="http://schemas.openxmlformats.org/package/2006/relationships"><Relationship Id="rId2" Type="http://schemas.openxmlformats.org/officeDocument/2006/relationships/package" Target="../embeddings/Hoja_de_c_lculo_de_Microsoft_Excel46.xlsx"/><Relationship Id="rId1" Type="http://schemas.openxmlformats.org/officeDocument/2006/relationships/themeOverride" Target="../theme/themeOverride12.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CCAA</c:v>
                </c:pt>
              </c:strCache>
            </c:strRef>
          </c:tx>
          <c:dPt>
            <c:idx val="0"/>
            <c:bubble3D val="0"/>
            <c:spPr>
              <a:solidFill>
                <a:schemeClr val="tx2">
                  <a:lumMod val="75000"/>
                </a:schemeClr>
              </a:solidFill>
              <a:ln w="19050">
                <a:solidFill>
                  <a:schemeClr val="lt1"/>
                </a:solidFill>
              </a:ln>
              <a:effectLst/>
            </c:spPr>
          </c:dPt>
          <c:dPt>
            <c:idx val="1"/>
            <c:bubble3D val="0"/>
            <c:spPr>
              <a:solidFill>
                <a:schemeClr val="bg1">
                  <a:lumMod val="65000"/>
                </a:schemeClr>
              </a:solidFill>
              <a:ln w="19050">
                <a:solidFill>
                  <a:schemeClr val="lt1"/>
                </a:solidFill>
              </a:ln>
              <a:effectLst/>
            </c:spPr>
          </c:dPt>
          <c:dPt>
            <c:idx val="2"/>
            <c:bubble3D val="0"/>
            <c:spPr>
              <a:solidFill>
                <a:schemeClr val="bg1">
                  <a:lumMod val="5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574277460719514"/>
                  <c:y val="-0.24481460628668378"/>
                </c:manualLayout>
              </c:layout>
              <c:numFmt formatCode="0.0\%" sourceLinked="0"/>
              <c:spPr/>
              <c:txPr>
                <a:bodyPr/>
                <a:lstStyle/>
                <a:p>
                  <a:pPr>
                    <a:defRPr sz="1600" b="1">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dLbl>
            <c:dLbl>
              <c:idx val="1"/>
              <c:layout>
                <c:manualLayout>
                  <c:x val="0.10913096048644162"/>
                  <c:y val="0.15341798180616467"/>
                </c:manualLayout>
              </c:layout>
              <c:showLegendKey val="0"/>
              <c:showVal val="1"/>
              <c:showCatName val="0"/>
              <c:showSerName val="0"/>
              <c:showPercent val="0"/>
              <c:showBubbleSize val="0"/>
            </c:dLbl>
            <c:numFmt formatCode="0.0\%" sourceLinked="0"/>
            <c:txPr>
              <a:bodyPr/>
              <a:lstStyle/>
              <a:p>
                <a:pPr>
                  <a:defRPr sz="1600">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1"/>
          </c:dLbls>
          <c:cat>
            <c:strRef>
              <c:f>Sheet1!$A$2:$A$3</c:f>
              <c:strCache>
                <c:ptCount val="2"/>
                <c:pt idx="0">
                  <c:v>Sí </c:v>
                </c:pt>
                <c:pt idx="1">
                  <c:v>No</c:v>
                </c:pt>
              </c:strCache>
            </c:strRef>
          </c:cat>
          <c:val>
            <c:numRef>
              <c:f>Sheet1!$B$2:$B$3</c:f>
              <c:numCache>
                <c:formatCode>General</c:formatCode>
                <c:ptCount val="2"/>
                <c:pt idx="0">
                  <c:v>84.6</c:v>
                </c:pt>
                <c:pt idx="1">
                  <c:v>15.4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4842579397909234"/>
          <c:y val="0.80340625994475179"/>
          <c:w val="0.45922662037896039"/>
          <c:h val="0.1427861593532922"/>
        </c:manualLayout>
      </c:layout>
      <c:overlay val="0"/>
      <c:txPr>
        <a:bodyPr/>
        <a:lstStyle/>
        <a:p>
          <a:pPr>
            <a:defRPr sz="20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chemeClr val="tx2">
                <a:lumMod val="75000"/>
              </a:schemeClr>
            </a:solidFill>
          </c:spPr>
          <c:invertIfNegative val="0"/>
          <c:dPt>
            <c:idx val="0"/>
            <c:invertIfNegative val="0"/>
            <c:bubble3D val="0"/>
          </c:dPt>
          <c:dPt>
            <c:idx val="4"/>
            <c:invertIfNegative val="0"/>
            <c:bubble3D val="0"/>
          </c:dPt>
          <c:dLbls>
            <c:numFmt formatCode="0.0\%" sourceLinked="0"/>
            <c:spPr>
              <a:noFill/>
              <a:ln>
                <a:noFill/>
              </a:ln>
              <a:effectLst/>
            </c:spPr>
            <c:txPr>
              <a:bodyPr/>
              <a:lstStyle/>
              <a:p>
                <a:pPr>
                  <a:defRPr sz="1600" b="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Con un médico</c:v>
                </c:pt>
                <c:pt idx="1">
                  <c:v>Con una enfermera</c:v>
                </c:pt>
                <c:pt idx="2">
                  <c:v>Con los dos (médico y enfermera)</c:v>
                </c:pt>
              </c:strCache>
            </c:strRef>
          </c:cat>
          <c:val>
            <c:numRef>
              <c:f>Hoja1!$B$2:$B$4</c:f>
              <c:numCache>
                <c:formatCode>General</c:formatCode>
                <c:ptCount val="3"/>
                <c:pt idx="0">
                  <c:v>60.2</c:v>
                </c:pt>
                <c:pt idx="1">
                  <c:v>8.8000000000000007</c:v>
                </c:pt>
                <c:pt idx="2">
                  <c:v>31</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5681664"/>
        <c:axId val="195847296"/>
      </c:barChart>
      <c:catAx>
        <c:axId val="195681664"/>
        <c:scaling>
          <c:orientation val="maxMin"/>
        </c:scaling>
        <c:delete val="1"/>
        <c:axPos val="l"/>
        <c:numFmt formatCode="General" sourceLinked="0"/>
        <c:majorTickMark val="none"/>
        <c:minorTickMark val="none"/>
        <c:tickLblPos val="nextTo"/>
        <c:crossAx val="195847296"/>
        <c:crosses val="autoZero"/>
        <c:auto val="1"/>
        <c:lblAlgn val="ctr"/>
        <c:lblOffset val="100"/>
        <c:noMultiLvlLbl val="0"/>
      </c:catAx>
      <c:valAx>
        <c:axId val="195847296"/>
        <c:scaling>
          <c:orientation val="minMax"/>
          <c:max val="100"/>
        </c:scaling>
        <c:delete val="1"/>
        <c:axPos val="t"/>
        <c:numFmt formatCode="General" sourceLinked="1"/>
        <c:majorTickMark val="out"/>
        <c:minorTickMark val="none"/>
        <c:tickLblPos val="nextTo"/>
        <c:crossAx val="195681664"/>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chemeClr val="tx2">
                <a:lumMod val="75000"/>
              </a:schemeClr>
            </a:solidFill>
          </c:spPr>
          <c:invertIfNegative val="0"/>
          <c:dPt>
            <c:idx val="0"/>
            <c:invertIfNegative val="0"/>
            <c:bubble3D val="0"/>
          </c:dPt>
          <c:dPt>
            <c:idx val="4"/>
            <c:invertIfNegative val="0"/>
            <c:bubble3D val="0"/>
          </c:dPt>
          <c:dLbls>
            <c:numFmt formatCode="0.0\%" sourceLinked="0"/>
            <c:spPr>
              <a:noFill/>
              <a:ln>
                <a:noFill/>
              </a:ln>
              <a:effectLst/>
            </c:spPr>
            <c:txPr>
              <a:bodyPr/>
              <a:lstStyle/>
              <a:p>
                <a:pPr>
                  <a:defRPr sz="1600" b="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Con un médico</c:v>
                </c:pt>
                <c:pt idx="1">
                  <c:v>Con una enfermera</c:v>
                </c:pt>
                <c:pt idx="2">
                  <c:v>Con los dos (médico y enfermera)</c:v>
                </c:pt>
              </c:strCache>
            </c:strRef>
          </c:cat>
          <c:val>
            <c:numRef>
              <c:f>Hoja1!$B$2:$B$4</c:f>
              <c:numCache>
                <c:formatCode>General</c:formatCode>
                <c:ptCount val="3"/>
                <c:pt idx="0">
                  <c:v>49.9</c:v>
                </c:pt>
                <c:pt idx="1">
                  <c:v>11.5</c:v>
                </c:pt>
                <c:pt idx="2">
                  <c:v>38.700000000000003</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5876736"/>
        <c:axId val="195878272"/>
      </c:barChart>
      <c:catAx>
        <c:axId val="195876736"/>
        <c:scaling>
          <c:orientation val="maxMin"/>
        </c:scaling>
        <c:delete val="1"/>
        <c:axPos val="l"/>
        <c:numFmt formatCode="General" sourceLinked="0"/>
        <c:majorTickMark val="none"/>
        <c:minorTickMark val="none"/>
        <c:tickLblPos val="nextTo"/>
        <c:crossAx val="195878272"/>
        <c:crosses val="autoZero"/>
        <c:auto val="1"/>
        <c:lblAlgn val="ctr"/>
        <c:lblOffset val="100"/>
        <c:noMultiLvlLbl val="0"/>
      </c:catAx>
      <c:valAx>
        <c:axId val="195878272"/>
        <c:scaling>
          <c:orientation val="minMax"/>
          <c:max val="100"/>
        </c:scaling>
        <c:delete val="1"/>
        <c:axPos val="t"/>
        <c:numFmt formatCode="General" sourceLinked="1"/>
        <c:majorTickMark val="out"/>
        <c:minorTickMark val="none"/>
        <c:tickLblPos val="nextTo"/>
        <c:crossAx val="195876736"/>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65918804820392"/>
          <c:y val="0.19418061359578306"/>
          <c:w val="0.4853764546586275"/>
          <c:h val="0.48603535817577115"/>
        </c:manualLayout>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bg1">
                  <a:lumMod val="5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7636935061757378"/>
                  <c:y val="-5.4482184333338297E-2"/>
                </c:manualLayout>
              </c:layout>
              <c:numFmt formatCode="0.0\%" sourceLinked="0"/>
              <c:spPr/>
              <c:txPr>
                <a:bodyPr/>
                <a:lstStyle/>
                <a:p>
                  <a:pPr>
                    <a:defRPr sz="1400" b="1">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dLbl>
            <c:dLbl>
              <c:idx val="1"/>
              <c:layout>
                <c:manualLayout>
                  <c:x val="0.20576391173596839"/>
                  <c:y val="3.6034944300691832E-2"/>
                </c:manualLayout>
              </c:layout>
              <c:showLegendKey val="0"/>
              <c:showVal val="1"/>
              <c:showCatName val="0"/>
              <c:showSerName val="0"/>
              <c:showPercent val="0"/>
              <c:showBubbleSize val="0"/>
            </c:dLbl>
            <c:numFmt formatCode="0.0\%" sourceLinked="0"/>
            <c:txPr>
              <a:bodyPr/>
              <a:lstStyle/>
              <a:p>
                <a:pPr>
                  <a:defRPr sz="1200" b="1">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1"/>
          </c:dLbls>
          <c:cat>
            <c:strRef>
              <c:f>Sheet1!$A$2:$A$3</c:f>
              <c:strCache>
                <c:ptCount val="2"/>
                <c:pt idx="0">
                  <c:v>Sí </c:v>
                </c:pt>
                <c:pt idx="1">
                  <c:v>No</c:v>
                </c:pt>
              </c:strCache>
            </c:strRef>
          </c:cat>
          <c:val>
            <c:numRef>
              <c:f>Sheet1!$B$2:$B$3</c:f>
              <c:numCache>
                <c:formatCode>General</c:formatCode>
                <c:ptCount val="2"/>
                <c:pt idx="0">
                  <c:v>54.3</c:v>
                </c:pt>
                <c:pt idx="1">
                  <c:v>45.7</c:v>
                </c:pt>
              </c:numCache>
            </c:numRef>
          </c:val>
        </c:ser>
        <c:dLbls>
          <c:showLegendKey val="0"/>
          <c:showVal val="0"/>
          <c:showCatName val="0"/>
          <c:showSerName val="0"/>
          <c:showPercent val="0"/>
          <c:showBubbleSize val="0"/>
          <c:showLeaderLines val="1"/>
        </c:dLbls>
        <c:firstSliceAng val="3"/>
      </c:pieChart>
      <c:spPr>
        <a:noFill/>
        <a:ln>
          <a:noFill/>
        </a:ln>
        <a:effectLst/>
      </c:spPr>
    </c:plotArea>
    <c:legend>
      <c:legendPos val="b"/>
      <c:layout>
        <c:manualLayout>
          <c:xMode val="edge"/>
          <c:yMode val="edge"/>
          <c:x val="7.8919167354145628E-2"/>
          <c:y val="0.28850304694833351"/>
          <c:w val="0.2506726980764471"/>
          <c:h val="0.23934260113033387"/>
        </c:manualLayout>
      </c:layout>
      <c:overlay val="0"/>
      <c:txPr>
        <a:bodyPr/>
        <a:lstStyle/>
        <a:p>
          <a:pPr>
            <a:defRPr sz="14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65918804820392"/>
          <c:y val="0.19418061359578306"/>
          <c:w val="0.4853764546586275"/>
          <c:h val="0.48603535817577115"/>
        </c:manualLayout>
      </c:layout>
      <c:pieChart>
        <c:varyColors val="1"/>
        <c:ser>
          <c:idx val="0"/>
          <c:order val="0"/>
          <c:tx>
            <c:strRef>
              <c:f>Sheet1!$B$1</c:f>
              <c:strCache>
                <c:ptCount val="1"/>
                <c:pt idx="0">
                  <c:v>CCAA</c:v>
                </c:pt>
              </c:strCache>
            </c:strRef>
          </c:tx>
          <c:dPt>
            <c:idx val="0"/>
            <c:bubble3D val="0"/>
            <c:spPr>
              <a:solidFill>
                <a:schemeClr val="tx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bg1">
                  <a:lumMod val="5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6377153985917564"/>
                  <c:y val="-2.9252359501826846E-2"/>
                </c:manualLayout>
              </c:layout>
              <c:numFmt formatCode="0.0\%" sourceLinked="0"/>
              <c:spPr/>
              <c:txPr>
                <a:bodyPr/>
                <a:lstStyle/>
                <a:p>
                  <a:pPr>
                    <a:defRPr sz="1400" b="1">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dLbl>
            <c:dLbl>
              <c:idx val="1"/>
              <c:layout>
                <c:manualLayout>
                  <c:x val="0.23935840440956441"/>
                  <c:y val="2.7625002690188014E-2"/>
                </c:manualLayout>
              </c:layout>
              <c:showLegendKey val="0"/>
              <c:showVal val="1"/>
              <c:showCatName val="0"/>
              <c:showSerName val="0"/>
              <c:showPercent val="0"/>
              <c:showBubbleSize val="0"/>
            </c:dLbl>
            <c:numFmt formatCode="0.0\%" sourceLinked="0"/>
            <c:txPr>
              <a:bodyPr/>
              <a:lstStyle/>
              <a:p>
                <a:pPr>
                  <a:defRPr sz="1200" b="1">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1"/>
          </c:dLbls>
          <c:cat>
            <c:strRef>
              <c:f>Sheet1!$A$2:$A$3</c:f>
              <c:strCache>
                <c:ptCount val="2"/>
                <c:pt idx="0">
                  <c:v>Sí </c:v>
                </c:pt>
                <c:pt idx="1">
                  <c:v>No</c:v>
                </c:pt>
              </c:strCache>
            </c:strRef>
          </c:cat>
          <c:val>
            <c:numRef>
              <c:f>Sheet1!$B$2:$B$3</c:f>
              <c:numCache>
                <c:formatCode>General</c:formatCode>
                <c:ptCount val="2"/>
                <c:pt idx="0">
                  <c:v>51.8</c:v>
                </c:pt>
                <c:pt idx="1">
                  <c:v>48.2</c:v>
                </c:pt>
              </c:numCache>
            </c:numRef>
          </c:val>
        </c:ser>
        <c:dLbls>
          <c:showLegendKey val="0"/>
          <c:showVal val="0"/>
          <c:showCatName val="0"/>
          <c:showSerName val="0"/>
          <c:showPercent val="0"/>
          <c:showBubbleSize val="0"/>
          <c:showLeaderLines val="1"/>
        </c:dLbls>
        <c:firstSliceAng val="2"/>
      </c:pieChart>
      <c:spPr>
        <a:noFill/>
        <a:ln>
          <a:noFill/>
        </a:ln>
        <a:effectLst/>
      </c:spPr>
    </c:plotArea>
    <c:legend>
      <c:legendPos val="b"/>
      <c:layout>
        <c:manualLayout>
          <c:xMode val="edge"/>
          <c:yMode val="edge"/>
          <c:x val="7.8919167354145628E-2"/>
          <c:y val="0.28850304694833351"/>
          <c:w val="0.2506726980764471"/>
          <c:h val="0.23934260113033387"/>
        </c:manualLayout>
      </c:layout>
      <c:overlay val="0"/>
      <c:txPr>
        <a:bodyPr/>
        <a:lstStyle/>
        <a:p>
          <a:pPr>
            <a:defRPr sz="14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857738029107877E-2"/>
          <c:y val="4.3041571467894099E-3"/>
          <c:w val="0.94970889167601824"/>
          <c:h val="0.83619536688658636"/>
        </c:manualLayout>
      </c:layout>
      <c:barChart>
        <c:barDir val="bar"/>
        <c:grouping val="stacked"/>
        <c:varyColors val="0"/>
        <c:ser>
          <c:idx val="0"/>
          <c:order val="0"/>
          <c:tx>
            <c:strRef>
              <c:f>Hoja1!$C$1</c:f>
              <c:strCache>
                <c:ptCount val="1"/>
                <c:pt idx="0">
                  <c:v>No</c:v>
                </c:pt>
              </c:strCache>
            </c:strRef>
          </c:tx>
          <c:spPr>
            <a:solidFill>
              <a:srgbClr val="F79646"/>
            </a:solidFill>
          </c:spPr>
          <c:invertIfNegative val="0"/>
          <c:dPt>
            <c:idx val="0"/>
            <c:invertIfNegative val="0"/>
            <c:bubble3D val="0"/>
            <c:extLst xmlns:c16r2="http://schemas.microsoft.com/office/drawing/2015/06/chart">
              <c:ext xmlns:c16="http://schemas.microsoft.com/office/drawing/2014/chart" uri="{C3380CC4-5D6E-409C-BE32-E72D297353CC}">
                <c16:uniqueId val="{00000000-4EB5-481F-951B-724AB1FFF1F6}"/>
              </c:ext>
            </c:extLst>
          </c:dPt>
          <c:dPt>
            <c:idx val="1"/>
            <c:invertIfNegative val="0"/>
            <c:bubble3D val="0"/>
            <c:extLst xmlns:c16r2="http://schemas.microsoft.com/office/drawing/2015/06/chart">
              <c:ext xmlns:c16="http://schemas.microsoft.com/office/drawing/2014/chart" uri="{C3380CC4-5D6E-409C-BE32-E72D297353CC}">
                <c16:uniqueId val="{00000001-4EB5-481F-951B-724AB1FFF1F6}"/>
              </c:ext>
            </c:extLst>
          </c:dPt>
          <c:dPt>
            <c:idx val="2"/>
            <c:invertIfNegative val="0"/>
            <c:bubble3D val="0"/>
            <c:extLst xmlns:c16r2="http://schemas.microsoft.com/office/drawing/2015/06/chart">
              <c:ext xmlns:c16="http://schemas.microsoft.com/office/drawing/2014/chart" uri="{C3380CC4-5D6E-409C-BE32-E72D297353CC}">
                <c16:uniqueId val="{00000002-4EB5-481F-951B-724AB1FFF1F6}"/>
              </c:ext>
            </c:extLst>
          </c:dPt>
          <c:dPt>
            <c:idx val="3"/>
            <c:invertIfNegative val="0"/>
            <c:bubble3D val="0"/>
            <c:extLst xmlns:c16r2="http://schemas.microsoft.com/office/drawing/2015/06/chart">
              <c:ext xmlns:c16="http://schemas.microsoft.com/office/drawing/2014/chart" uri="{C3380CC4-5D6E-409C-BE32-E72D297353CC}">
                <c16:uniqueId val="{00000003-4EB5-481F-951B-724AB1FFF1F6}"/>
              </c:ext>
            </c:extLst>
          </c:dPt>
          <c:dLbls>
            <c:dLbl>
              <c:idx val="8"/>
              <c:showLegendKey val="0"/>
              <c:showVal val="1"/>
              <c:showCatName val="0"/>
              <c:showSerName val="0"/>
              <c:showPercent val="0"/>
              <c:showBubbleSize val="0"/>
            </c:dLbl>
            <c:numFmt formatCode="0.0\%" sourceLinked="0"/>
            <c:spPr>
              <a:noFill/>
              <a:ln>
                <a:noFill/>
              </a:ln>
              <a:effectLst/>
            </c:spPr>
            <c:txPr>
              <a:bodyPr/>
              <a:lstStyle/>
              <a:p>
                <a:pPr>
                  <a:defRPr sz="1200" b="1">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65 o más años</c:v>
                </c:pt>
              </c:strCache>
            </c:strRef>
          </c:cat>
          <c:val>
            <c:numRef>
              <c:f>Hoja1!$C$2:$C$7</c:f>
              <c:numCache>
                <c:formatCode>General</c:formatCode>
                <c:ptCount val="6"/>
                <c:pt idx="0">
                  <c:v>45.7</c:v>
                </c:pt>
                <c:pt idx="2">
                  <c:v>49.6</c:v>
                </c:pt>
                <c:pt idx="3">
                  <c:v>49.8</c:v>
                </c:pt>
                <c:pt idx="4">
                  <c:v>42.4</c:v>
                </c:pt>
                <c:pt idx="5">
                  <c:v>42</c:v>
                </c:pt>
              </c:numCache>
            </c:numRef>
          </c:val>
          <c:extLst xmlns:c16r2="http://schemas.microsoft.com/office/drawing/2015/06/chart">
            <c:ext xmlns:c16="http://schemas.microsoft.com/office/drawing/2014/chart" uri="{C3380CC4-5D6E-409C-BE32-E72D297353CC}">
              <c16:uniqueId val="{0000000A-4EB5-481F-951B-724AB1FFF1F6}"/>
            </c:ext>
          </c:extLst>
        </c:ser>
        <c:ser>
          <c:idx val="1"/>
          <c:order val="1"/>
          <c:tx>
            <c:strRef>
              <c:f>Hoja1!$D$1</c:f>
              <c:strCache>
                <c:ptCount val="1"/>
                <c:pt idx="0">
                  <c:v>Sí</c:v>
                </c:pt>
              </c:strCache>
            </c:strRef>
          </c:tx>
          <c:spPr>
            <a:solidFill>
              <a:srgbClr val="1F497D"/>
            </a:solidFill>
          </c:spPr>
          <c:invertIfNegative val="0"/>
          <c:dLbls>
            <c:numFmt formatCode="0.0\%" sourceLinked="0"/>
            <c:spPr>
              <a:noFill/>
              <a:ln>
                <a:noFill/>
              </a:ln>
              <a:effectLst/>
            </c:spPr>
            <c:txPr>
              <a:bodyPr/>
              <a:lstStyle/>
              <a:p>
                <a:pPr>
                  <a:defRPr sz="1200" b="1">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65 o más años</c:v>
                </c:pt>
              </c:strCache>
            </c:strRef>
          </c:cat>
          <c:val>
            <c:numRef>
              <c:f>Hoja1!$D$2:$D$7</c:f>
              <c:numCache>
                <c:formatCode>General</c:formatCode>
                <c:ptCount val="6"/>
                <c:pt idx="0">
                  <c:v>54.3</c:v>
                </c:pt>
                <c:pt idx="2">
                  <c:v>50.4</c:v>
                </c:pt>
                <c:pt idx="3">
                  <c:v>50.2</c:v>
                </c:pt>
                <c:pt idx="4">
                  <c:v>57.6</c:v>
                </c:pt>
                <c:pt idx="5">
                  <c:v>58</c:v>
                </c:pt>
              </c:numCache>
            </c:numRef>
          </c:val>
          <c:extLst xmlns:c16r2="http://schemas.microsoft.com/office/drawing/2015/06/chart">
            <c:ext xmlns:c16="http://schemas.microsoft.com/office/drawing/2014/chart" uri="{C3380CC4-5D6E-409C-BE32-E72D297353CC}">
              <c16:uniqueId val="{0000000B-4EB5-481F-951B-724AB1FFF1F6}"/>
            </c:ext>
          </c:extLst>
        </c:ser>
        <c:dLbls>
          <c:showLegendKey val="0"/>
          <c:showVal val="1"/>
          <c:showCatName val="0"/>
          <c:showSerName val="0"/>
          <c:showPercent val="0"/>
          <c:showBubbleSize val="0"/>
        </c:dLbls>
        <c:gapWidth val="37"/>
        <c:overlap val="100"/>
        <c:axId val="196725760"/>
        <c:axId val="195891968"/>
      </c:barChart>
      <c:catAx>
        <c:axId val="196725760"/>
        <c:scaling>
          <c:orientation val="maxMin"/>
        </c:scaling>
        <c:delete val="1"/>
        <c:axPos val="l"/>
        <c:numFmt formatCode="General" sourceLinked="1"/>
        <c:majorTickMark val="none"/>
        <c:minorTickMark val="none"/>
        <c:tickLblPos val="none"/>
        <c:crossAx val="195891968"/>
        <c:crosses val="autoZero"/>
        <c:auto val="1"/>
        <c:lblAlgn val="ctr"/>
        <c:lblOffset val="100"/>
        <c:noMultiLvlLbl val="0"/>
      </c:catAx>
      <c:valAx>
        <c:axId val="195891968"/>
        <c:scaling>
          <c:orientation val="minMax"/>
          <c:max val="100"/>
          <c:min val="0"/>
        </c:scaling>
        <c:delete val="1"/>
        <c:axPos val="t"/>
        <c:numFmt formatCode="General" sourceLinked="1"/>
        <c:majorTickMark val="out"/>
        <c:minorTickMark val="none"/>
        <c:tickLblPos val="nextTo"/>
        <c:crossAx val="196725760"/>
        <c:crosses val="autoZero"/>
        <c:crossBetween val="between"/>
      </c:valAx>
      <c:spPr>
        <a:noFill/>
        <a:ln w="25400">
          <a:noFill/>
        </a:ln>
      </c:spPr>
    </c:plotArea>
    <c:legend>
      <c:legendPos val="r"/>
      <c:layout>
        <c:manualLayout>
          <c:xMode val="edge"/>
          <c:yMode val="edge"/>
          <c:x val="0.2089931068462165"/>
          <c:y val="0.82154134290089775"/>
          <c:w val="0.46778922229737391"/>
          <c:h val="0.10271177869259707"/>
        </c:manualLayout>
      </c:layout>
      <c:overlay val="0"/>
      <c:txPr>
        <a:bodyPr/>
        <a:lstStyle/>
        <a:p>
          <a:pPr>
            <a:defRPr sz="1600"/>
          </a:pPr>
          <a:endParaRPr lang="es-ES"/>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73655735561771E-2"/>
          <c:y val="6.8459884080098468E-2"/>
          <c:w val="0.43528249603702696"/>
          <c:h val="0.9192089486117051"/>
        </c:manualLayout>
      </c:layout>
      <c:barChart>
        <c:barDir val="bar"/>
        <c:grouping val="clustered"/>
        <c:varyColors val="0"/>
        <c:ser>
          <c:idx val="0"/>
          <c:order val="0"/>
          <c:tx>
            <c:strRef>
              <c:f>Hoja1!$B$1</c:f>
              <c:strCache>
                <c:ptCount val="1"/>
                <c:pt idx="0">
                  <c:v>Serie 1</c:v>
                </c:pt>
              </c:strCache>
            </c:strRef>
          </c:tx>
          <c:spPr>
            <a:solidFill>
              <a:srgbClr val="1F497D"/>
            </a:solidFill>
          </c:spPr>
          <c:invertIfNegative val="0"/>
          <c:dPt>
            <c:idx val="3"/>
            <c:invertIfNegative val="0"/>
            <c:bubble3D val="0"/>
            <c:extLst xmlns:c16r2="http://schemas.microsoft.com/office/drawing/2015/06/chart">
              <c:ext xmlns:c16="http://schemas.microsoft.com/office/drawing/2014/chart" uri="{C3380CC4-5D6E-409C-BE32-E72D297353CC}">
                <c16:uniqueId val="{00000000-F34E-4017-933A-0075238B30FA}"/>
              </c:ext>
            </c:extLst>
          </c:dPt>
          <c:dPt>
            <c:idx val="4"/>
            <c:invertIfNegative val="0"/>
            <c:bubble3D val="0"/>
            <c:extLst xmlns:c16r2="http://schemas.microsoft.com/office/drawing/2015/06/chart">
              <c:ext xmlns:c16="http://schemas.microsoft.com/office/drawing/2014/chart" uri="{C3380CC4-5D6E-409C-BE32-E72D297353CC}">
                <c16:uniqueId val="{00000001-F34E-4017-933A-0075238B30FA}"/>
              </c:ext>
            </c:extLst>
          </c:dPt>
          <c:dPt>
            <c:idx val="5"/>
            <c:invertIfNegative val="0"/>
            <c:bubble3D val="0"/>
            <c:extLst xmlns:c16r2="http://schemas.microsoft.com/office/drawing/2015/06/chart">
              <c:ext xmlns:c16="http://schemas.microsoft.com/office/drawing/2014/chart" uri="{C3380CC4-5D6E-409C-BE32-E72D297353CC}">
                <c16:uniqueId val="{00000002-F34E-4017-933A-0075238B30FA}"/>
              </c:ext>
            </c:extLst>
          </c:dPt>
          <c:dPt>
            <c:idx val="6"/>
            <c:invertIfNegative val="0"/>
            <c:bubble3D val="0"/>
            <c:spPr>
              <a:solidFill>
                <a:srgbClr val="1F497D"/>
              </a:solidFill>
            </c:spPr>
          </c:dPt>
          <c:dLbls>
            <c:numFmt formatCode="#,##0.00" sourceLinked="0"/>
            <c:spPr>
              <a:noFill/>
              <a:ln>
                <a:noFill/>
              </a:ln>
              <a:effectLst/>
            </c:spPr>
            <c:txPr>
              <a:bodyPr wrap="square" lIns="38100" tIns="19050" rIns="38100" bIns="19050" anchor="ctr">
                <a:spAutoFit/>
              </a:bodyPr>
              <a:lstStyle/>
              <a:p>
                <a:pPr>
                  <a:defRPr sz="1200" b="1">
                    <a:solidFill>
                      <a:srgbClr val="00478F"/>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Hoja1!$A$2:$A$7</c:f>
              <c:numCache>
                <c:formatCode>General</c:formatCode>
                <c:ptCount val="6"/>
              </c:numCache>
            </c:numRef>
          </c:cat>
          <c:val>
            <c:numRef>
              <c:f>Hoja1!$B$2:$B$7</c:f>
              <c:numCache>
                <c:formatCode>General</c:formatCode>
                <c:ptCount val="6"/>
                <c:pt idx="0">
                  <c:v>8.5809999999999995</c:v>
                </c:pt>
                <c:pt idx="2">
                  <c:v>8.2249999999999996</c:v>
                </c:pt>
                <c:pt idx="3">
                  <c:v>8.4830000000000005</c:v>
                </c:pt>
                <c:pt idx="4">
                  <c:v>8.5039999999999996</c:v>
                </c:pt>
                <c:pt idx="5">
                  <c:v>8.9909999999999997</c:v>
                </c:pt>
              </c:numCache>
            </c:numRef>
          </c:val>
          <c:extLst xmlns:c16r2="http://schemas.microsoft.com/office/drawing/2015/06/chart">
            <c:ext xmlns:c16="http://schemas.microsoft.com/office/drawing/2014/chart" uri="{C3380CC4-5D6E-409C-BE32-E72D297353CC}">
              <c16:uniqueId val="{00000003-F34E-4017-933A-0075238B30FA}"/>
            </c:ext>
          </c:extLst>
        </c:ser>
        <c:dLbls>
          <c:showLegendKey val="0"/>
          <c:showVal val="0"/>
          <c:showCatName val="0"/>
          <c:showSerName val="0"/>
          <c:showPercent val="0"/>
          <c:showBubbleSize val="0"/>
        </c:dLbls>
        <c:gapWidth val="50"/>
        <c:axId val="196758528"/>
        <c:axId val="196784896"/>
      </c:barChart>
      <c:catAx>
        <c:axId val="196758528"/>
        <c:scaling>
          <c:orientation val="maxMin"/>
        </c:scaling>
        <c:delete val="1"/>
        <c:axPos val="l"/>
        <c:numFmt formatCode="General" sourceLinked="1"/>
        <c:majorTickMark val="out"/>
        <c:minorTickMark val="none"/>
        <c:tickLblPos val="nextTo"/>
        <c:crossAx val="196784896"/>
        <c:crosses val="autoZero"/>
        <c:auto val="1"/>
        <c:lblAlgn val="ctr"/>
        <c:lblOffset val="100"/>
        <c:noMultiLvlLbl val="0"/>
      </c:catAx>
      <c:valAx>
        <c:axId val="196784896"/>
        <c:scaling>
          <c:orientation val="minMax"/>
          <c:max val="10"/>
          <c:min val="3"/>
        </c:scaling>
        <c:delete val="1"/>
        <c:axPos val="b"/>
        <c:numFmt formatCode="General" sourceLinked="1"/>
        <c:majorTickMark val="out"/>
        <c:minorTickMark val="none"/>
        <c:tickLblPos val="nextTo"/>
        <c:crossAx val="196758528"/>
        <c:crosses val="max"/>
        <c:crossBetween val="between"/>
        <c:minorUnit val="2"/>
      </c:valAx>
    </c:plotArea>
    <c:plotVisOnly val="1"/>
    <c:dispBlanksAs val="gap"/>
    <c:showDLblsOverMax val="0"/>
  </c:chart>
  <c:txPr>
    <a:bodyPr/>
    <a:lstStyle/>
    <a:p>
      <a:pPr>
        <a:defRPr sz="1200">
          <a:solidFill>
            <a:schemeClr val="tx1">
              <a:lumMod val="65000"/>
              <a:lumOff val="3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73655735561771E-2"/>
          <c:y val="9.6103495686635274E-2"/>
          <c:w val="0.7024843802342019"/>
          <c:h val="0.89156520345687351"/>
        </c:manualLayout>
      </c:layout>
      <c:barChart>
        <c:barDir val="bar"/>
        <c:grouping val="clustered"/>
        <c:varyColors val="0"/>
        <c:ser>
          <c:idx val="0"/>
          <c:order val="0"/>
          <c:tx>
            <c:strRef>
              <c:f>Hoja1!$B$1</c:f>
              <c:strCache>
                <c:ptCount val="1"/>
                <c:pt idx="0">
                  <c:v>Serie 1</c:v>
                </c:pt>
              </c:strCache>
            </c:strRef>
          </c:tx>
          <c:spPr>
            <a:solidFill>
              <a:srgbClr val="1F497D">
                <a:lumMod val="75000"/>
              </a:srgbClr>
            </a:solidFill>
          </c:spPr>
          <c:invertIfNegative val="0"/>
          <c:dPt>
            <c:idx val="3"/>
            <c:invertIfNegative val="0"/>
            <c:bubble3D val="0"/>
            <c:extLst xmlns:c16r2="http://schemas.microsoft.com/office/drawing/2015/06/chart">
              <c:ext xmlns:c16="http://schemas.microsoft.com/office/drawing/2014/chart" uri="{C3380CC4-5D6E-409C-BE32-E72D297353CC}">
                <c16:uniqueId val="{00000000-F34E-4017-933A-0075238B30FA}"/>
              </c:ext>
            </c:extLst>
          </c:dPt>
          <c:dPt>
            <c:idx val="4"/>
            <c:invertIfNegative val="0"/>
            <c:bubble3D val="0"/>
            <c:extLst xmlns:c16r2="http://schemas.microsoft.com/office/drawing/2015/06/chart">
              <c:ext xmlns:c16="http://schemas.microsoft.com/office/drawing/2014/chart" uri="{C3380CC4-5D6E-409C-BE32-E72D297353CC}">
                <c16:uniqueId val="{00000001-F34E-4017-933A-0075238B30FA}"/>
              </c:ext>
            </c:extLst>
          </c:dPt>
          <c:dPt>
            <c:idx val="5"/>
            <c:invertIfNegative val="0"/>
            <c:bubble3D val="0"/>
            <c:extLst xmlns:c16r2="http://schemas.microsoft.com/office/drawing/2015/06/chart">
              <c:ext xmlns:c16="http://schemas.microsoft.com/office/drawing/2014/chart" uri="{C3380CC4-5D6E-409C-BE32-E72D297353CC}">
                <c16:uniqueId val="{00000002-F34E-4017-933A-0075238B30FA}"/>
              </c:ext>
            </c:extLst>
          </c:dPt>
          <c:dPt>
            <c:idx val="6"/>
            <c:invertIfNegative val="0"/>
            <c:bubble3D val="0"/>
            <c:spPr>
              <a:solidFill>
                <a:srgbClr val="1F497D">
                  <a:lumMod val="60000"/>
                  <a:lumOff val="40000"/>
                </a:srgbClr>
              </a:solidFill>
            </c:spPr>
          </c:dPt>
          <c:dLbls>
            <c:txPr>
              <a:bodyPr/>
              <a:lstStyle/>
              <a:p>
                <a:pPr>
                  <a:defRPr b="1"/>
                </a:pPr>
                <a:endParaRPr lang="es-ES"/>
              </a:p>
            </c:txPr>
            <c:showLegendKey val="0"/>
            <c:showVal val="1"/>
            <c:showCatName val="0"/>
            <c:showSerName val="0"/>
            <c:showPercent val="0"/>
            <c:showBubbleSize val="0"/>
            <c:showLeaderLines val="0"/>
          </c:dLbls>
          <c:cat>
            <c:strRef>
              <c:f>Hoja1!$A$2:$A$8</c:f>
              <c:strCache>
                <c:ptCount val="7"/>
                <c:pt idx="0">
                  <c:v>P2_4. Valore de 0 a 10 Atención de la enfermera</c:v>
                </c:pt>
                <c:pt idx="1">
                  <c:v>P2_5. Valore de 0 a 10 Atención del médico</c:v>
                </c:pt>
                <c:pt idx="2">
                  <c:v>P2_6. Valore de 0 a 10 Atención de otros 
profesionales en caso de haber estado con ellos</c:v>
                </c:pt>
                <c:pt idx="3">
                  <c:v>P2_3. Valore de 0 a 10 Atención del personal de 
información</c:v>
                </c:pt>
                <c:pt idx="4">
                  <c:v>P2_1. Valore de 0 a 10 
Facilidad para pedir cita</c:v>
                </c:pt>
                <c:pt idx="5">
                  <c:v>P2_2. Valore de 0 a 10 
Tiempo de espera hasta 
la cita</c:v>
                </c:pt>
                <c:pt idx="6">
                  <c:v>P2_7. Valore de 0 a 10 Satisfacción global con el 
centro de Salud</c:v>
                </c:pt>
              </c:strCache>
            </c:strRef>
          </c:cat>
          <c:val>
            <c:numRef>
              <c:f>Hoja1!$B$2:$B$8</c:f>
              <c:numCache>
                <c:formatCode>0.00</c:formatCode>
                <c:ptCount val="7"/>
                <c:pt idx="0">
                  <c:v>8.343</c:v>
                </c:pt>
                <c:pt idx="1">
                  <c:v>8.266</c:v>
                </c:pt>
                <c:pt idx="2">
                  <c:v>7.8029999999999999</c:v>
                </c:pt>
                <c:pt idx="3">
                  <c:v>6.9740000000000002</c:v>
                </c:pt>
                <c:pt idx="4">
                  <c:v>6.718</c:v>
                </c:pt>
                <c:pt idx="5">
                  <c:v>5.3929999999999998</c:v>
                </c:pt>
                <c:pt idx="6">
                  <c:v>7.008</c:v>
                </c:pt>
              </c:numCache>
            </c:numRef>
          </c:val>
          <c:extLst xmlns:c16r2="http://schemas.microsoft.com/office/drawing/2015/06/chart">
            <c:ext xmlns:c16="http://schemas.microsoft.com/office/drawing/2014/chart" uri="{C3380CC4-5D6E-409C-BE32-E72D297353CC}">
              <c16:uniqueId val="{00000003-F34E-4017-933A-0075238B30FA}"/>
            </c:ext>
          </c:extLst>
        </c:ser>
        <c:dLbls>
          <c:showLegendKey val="0"/>
          <c:showVal val="0"/>
          <c:showCatName val="0"/>
          <c:showSerName val="0"/>
          <c:showPercent val="0"/>
          <c:showBubbleSize val="0"/>
        </c:dLbls>
        <c:gapWidth val="50"/>
        <c:axId val="196466560"/>
        <c:axId val="196468096"/>
      </c:barChart>
      <c:catAx>
        <c:axId val="196466560"/>
        <c:scaling>
          <c:orientation val="maxMin"/>
        </c:scaling>
        <c:delete val="1"/>
        <c:axPos val="l"/>
        <c:numFmt formatCode="General" sourceLinked="1"/>
        <c:majorTickMark val="out"/>
        <c:minorTickMark val="none"/>
        <c:tickLblPos val="nextTo"/>
        <c:crossAx val="196468096"/>
        <c:crosses val="autoZero"/>
        <c:auto val="1"/>
        <c:lblAlgn val="ctr"/>
        <c:lblOffset val="100"/>
        <c:noMultiLvlLbl val="0"/>
      </c:catAx>
      <c:valAx>
        <c:axId val="196468096"/>
        <c:scaling>
          <c:orientation val="minMax"/>
          <c:max val="10"/>
          <c:min val="0"/>
        </c:scaling>
        <c:delete val="1"/>
        <c:axPos val="b"/>
        <c:numFmt formatCode="0.00" sourceLinked="1"/>
        <c:majorTickMark val="out"/>
        <c:minorTickMark val="none"/>
        <c:tickLblPos val="nextTo"/>
        <c:crossAx val="196466560"/>
        <c:crosses val="max"/>
        <c:crossBetween val="between"/>
        <c:minorUnit val="2"/>
      </c:valAx>
    </c:plotArea>
    <c:plotVisOnly val="1"/>
    <c:dispBlanksAs val="gap"/>
    <c:showDLblsOverMax val="0"/>
  </c:chart>
  <c:txPr>
    <a:bodyPr/>
    <a:lstStyle/>
    <a:p>
      <a:pPr>
        <a:defRPr sz="1200">
          <a:solidFill>
            <a:schemeClr val="tx1">
              <a:lumMod val="65000"/>
              <a:lumOff val="3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73655735561771E-2"/>
          <c:y val="9.6103495686635274E-2"/>
          <c:w val="0.7024843802342019"/>
          <c:h val="0.89156520345687351"/>
        </c:manualLayout>
      </c:layout>
      <c:barChart>
        <c:barDir val="bar"/>
        <c:grouping val="clustered"/>
        <c:varyColors val="0"/>
        <c:ser>
          <c:idx val="0"/>
          <c:order val="0"/>
          <c:tx>
            <c:strRef>
              <c:f>Hoja1!$B$1</c:f>
              <c:strCache>
                <c:ptCount val="1"/>
                <c:pt idx="0">
                  <c:v>CCAA</c:v>
                </c:pt>
              </c:strCache>
            </c:strRef>
          </c:tx>
          <c:spPr>
            <a:solidFill>
              <a:srgbClr val="1F497D">
                <a:lumMod val="75000"/>
              </a:srgbClr>
            </a:solidFill>
          </c:spPr>
          <c:invertIfNegative val="0"/>
          <c:dPt>
            <c:idx val="3"/>
            <c:invertIfNegative val="0"/>
            <c:bubble3D val="0"/>
            <c:extLst xmlns:c16r2="http://schemas.microsoft.com/office/drawing/2015/06/chart">
              <c:ext xmlns:c16="http://schemas.microsoft.com/office/drawing/2014/chart" uri="{C3380CC4-5D6E-409C-BE32-E72D297353CC}">
                <c16:uniqueId val="{00000000-F34E-4017-933A-0075238B30FA}"/>
              </c:ext>
            </c:extLst>
          </c:dPt>
          <c:dPt>
            <c:idx val="4"/>
            <c:invertIfNegative val="0"/>
            <c:bubble3D val="0"/>
            <c:extLst xmlns:c16r2="http://schemas.microsoft.com/office/drawing/2015/06/chart">
              <c:ext xmlns:c16="http://schemas.microsoft.com/office/drawing/2014/chart" uri="{C3380CC4-5D6E-409C-BE32-E72D297353CC}">
                <c16:uniqueId val="{00000001-F34E-4017-933A-0075238B30FA}"/>
              </c:ext>
            </c:extLst>
          </c:dPt>
          <c:dPt>
            <c:idx val="5"/>
            <c:invertIfNegative val="0"/>
            <c:bubble3D val="0"/>
            <c:extLst xmlns:c16r2="http://schemas.microsoft.com/office/drawing/2015/06/chart">
              <c:ext xmlns:c16="http://schemas.microsoft.com/office/drawing/2014/chart" uri="{C3380CC4-5D6E-409C-BE32-E72D297353CC}">
                <c16:uniqueId val="{00000002-F34E-4017-933A-0075238B30FA}"/>
              </c:ext>
            </c:extLst>
          </c:dPt>
          <c:dPt>
            <c:idx val="6"/>
            <c:invertIfNegative val="0"/>
            <c:bubble3D val="0"/>
            <c:spPr>
              <a:solidFill>
                <a:srgbClr val="1F497D">
                  <a:lumMod val="60000"/>
                  <a:lumOff val="40000"/>
                </a:srgbClr>
              </a:solidFill>
            </c:spPr>
          </c:dPt>
          <c:dLbls>
            <c:txPr>
              <a:bodyPr/>
              <a:lstStyle/>
              <a:p>
                <a:pPr>
                  <a:defRPr b="1"/>
                </a:pPr>
                <a:endParaRPr lang="es-ES"/>
              </a:p>
            </c:txPr>
            <c:showLegendKey val="0"/>
            <c:showVal val="1"/>
            <c:showCatName val="0"/>
            <c:showSerName val="0"/>
            <c:showPercent val="0"/>
            <c:showBubbleSize val="0"/>
            <c:showLeaderLines val="0"/>
          </c:dLbls>
          <c:cat>
            <c:strRef>
              <c:f>Hoja1!$A$2:$A$8</c:f>
              <c:strCache>
                <c:ptCount val="7"/>
                <c:pt idx="0">
                  <c:v>P2_4. Valore de 0 a 10 Atención de la enfermera</c:v>
                </c:pt>
                <c:pt idx="1">
                  <c:v>P2_5. Valore de 0 a 10 Atención del médico</c:v>
                </c:pt>
                <c:pt idx="2">
                  <c:v>P2_6. Valore de 0 a 10 Atención de otros 
profesionales en caso de haber estado con ellos</c:v>
                </c:pt>
                <c:pt idx="3">
                  <c:v>P2_3. Valore de 0 a 10 Atención del personal de 
información</c:v>
                </c:pt>
                <c:pt idx="4">
                  <c:v>P2_1. Valore de 0 a 10 
Facilidad para pedir cita</c:v>
                </c:pt>
                <c:pt idx="5">
                  <c:v>P2_2. Valore de 0 a 10 
Tiempo de espera hasta 
la cita</c:v>
                </c:pt>
                <c:pt idx="6">
                  <c:v>P2_7. Valore de 0 a 10 Satisfacción global con el 
centro de Salud</c:v>
                </c:pt>
              </c:strCache>
            </c:strRef>
          </c:cat>
          <c:val>
            <c:numRef>
              <c:f>Hoja1!$B$2:$B$8</c:f>
              <c:numCache>
                <c:formatCode>0.00</c:formatCode>
                <c:ptCount val="7"/>
                <c:pt idx="0">
                  <c:v>8.4209999999999994</c:v>
                </c:pt>
                <c:pt idx="1">
                  <c:v>8.1869999999999994</c:v>
                </c:pt>
                <c:pt idx="2">
                  <c:v>7.7320000000000002</c:v>
                </c:pt>
                <c:pt idx="3">
                  <c:v>7.3380000000000001</c:v>
                </c:pt>
                <c:pt idx="4">
                  <c:v>6.2530000000000001</c:v>
                </c:pt>
                <c:pt idx="5">
                  <c:v>5.6740000000000004</c:v>
                </c:pt>
                <c:pt idx="6">
                  <c:v>6.8570000000000002</c:v>
                </c:pt>
              </c:numCache>
            </c:numRef>
          </c:val>
          <c:extLst xmlns:c16r2="http://schemas.microsoft.com/office/drawing/2015/06/chart">
            <c:ext xmlns:c16="http://schemas.microsoft.com/office/drawing/2014/chart" uri="{C3380CC4-5D6E-409C-BE32-E72D297353CC}">
              <c16:uniqueId val="{00000003-F34E-4017-933A-0075238B30FA}"/>
            </c:ext>
          </c:extLst>
        </c:ser>
        <c:dLbls>
          <c:showLegendKey val="0"/>
          <c:showVal val="0"/>
          <c:showCatName val="0"/>
          <c:showSerName val="0"/>
          <c:showPercent val="0"/>
          <c:showBubbleSize val="0"/>
        </c:dLbls>
        <c:gapWidth val="50"/>
        <c:axId val="196401408"/>
        <c:axId val="196550656"/>
      </c:barChart>
      <c:catAx>
        <c:axId val="196401408"/>
        <c:scaling>
          <c:orientation val="maxMin"/>
        </c:scaling>
        <c:delete val="1"/>
        <c:axPos val="l"/>
        <c:numFmt formatCode="General" sourceLinked="1"/>
        <c:majorTickMark val="out"/>
        <c:minorTickMark val="none"/>
        <c:tickLblPos val="nextTo"/>
        <c:crossAx val="196550656"/>
        <c:crosses val="autoZero"/>
        <c:auto val="1"/>
        <c:lblAlgn val="ctr"/>
        <c:lblOffset val="100"/>
        <c:noMultiLvlLbl val="0"/>
      </c:catAx>
      <c:valAx>
        <c:axId val="196550656"/>
        <c:scaling>
          <c:orientation val="minMax"/>
          <c:max val="10"/>
          <c:min val="0"/>
        </c:scaling>
        <c:delete val="1"/>
        <c:axPos val="b"/>
        <c:numFmt formatCode="0.00" sourceLinked="1"/>
        <c:majorTickMark val="out"/>
        <c:minorTickMark val="none"/>
        <c:tickLblPos val="nextTo"/>
        <c:crossAx val="196401408"/>
        <c:crosses val="max"/>
        <c:crossBetween val="between"/>
        <c:minorUnit val="2"/>
      </c:valAx>
    </c:plotArea>
    <c:plotVisOnly val="1"/>
    <c:dispBlanksAs val="gap"/>
    <c:showDLblsOverMax val="0"/>
  </c:chart>
  <c:txPr>
    <a:bodyPr/>
    <a:lstStyle/>
    <a:p>
      <a:pPr>
        <a:defRPr sz="1200">
          <a:solidFill>
            <a:schemeClr val="tx1">
              <a:lumMod val="65000"/>
              <a:lumOff val="3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FF0000"/>
            </a:solidFill>
            <a:ln>
              <a:solidFill>
                <a:srgbClr val="FF0000"/>
              </a:solidFill>
            </a:ln>
          </c:spPr>
          <c:invertIfNegative val="1"/>
          <c:dPt>
            <c:idx val="0"/>
            <c:invertIfNegative val="1"/>
            <c:bubble3D val="0"/>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Hoja1!$A$2:$A$8</c:f>
              <c:numCache>
                <c:formatCode>General</c:formatCode>
                <c:ptCount val="7"/>
              </c:numCache>
            </c:numRef>
          </c:cat>
          <c:val>
            <c:numRef>
              <c:f>Hoja1!$B$2:$B$8</c:f>
              <c:numCache>
                <c:formatCode>General</c:formatCode>
                <c:ptCount val="7"/>
                <c:pt idx="0">
                  <c:v>-0.20500000000000007</c:v>
                </c:pt>
                <c:pt idx="1">
                  <c:v>-0.25900000000000034</c:v>
                </c:pt>
                <c:pt idx="2">
                  <c:v>-0.13999999999999968</c:v>
                </c:pt>
                <c:pt idx="3">
                  <c:v>-0.55700000000000038</c:v>
                </c:pt>
                <c:pt idx="4">
                  <c:v>-0.13999999999999968</c:v>
                </c:pt>
                <c:pt idx="5">
                  <c:v>-0.56700000000000017</c:v>
                </c:pt>
                <c:pt idx="6">
                  <c:v>-0.52299999999999969</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rgbClr val="FF0000"/>
                    </a:solidFill>
                  </a:ln>
                </c14:spPr>
              </c14:invertSolidFillFmt>
            </c:ext>
          </c:extLst>
        </c:ser>
        <c:dLbls>
          <c:dLblPos val="ctr"/>
          <c:showLegendKey val="0"/>
          <c:showVal val="1"/>
          <c:showCatName val="0"/>
          <c:showSerName val="0"/>
          <c:showPercent val="0"/>
          <c:showBubbleSize val="0"/>
        </c:dLbls>
        <c:gapWidth val="50"/>
        <c:axId val="197339008"/>
        <c:axId val="197341952"/>
      </c:barChart>
      <c:catAx>
        <c:axId val="197339008"/>
        <c:scaling>
          <c:orientation val="maxMin"/>
        </c:scaling>
        <c:delete val="1"/>
        <c:axPos val="l"/>
        <c:numFmt formatCode="General" sourceLinked="0"/>
        <c:majorTickMark val="out"/>
        <c:minorTickMark val="none"/>
        <c:tickLblPos val="nextTo"/>
        <c:crossAx val="197341952"/>
        <c:crosses val="autoZero"/>
        <c:auto val="1"/>
        <c:lblAlgn val="ctr"/>
        <c:lblOffset val="100"/>
        <c:noMultiLvlLbl val="0"/>
      </c:catAx>
      <c:valAx>
        <c:axId val="197341952"/>
        <c:scaling>
          <c:orientation val="minMax"/>
          <c:max val="3"/>
          <c:min val="-3"/>
        </c:scaling>
        <c:delete val="1"/>
        <c:axPos val="b"/>
        <c:numFmt formatCode="General" sourceLinked="1"/>
        <c:majorTickMark val="out"/>
        <c:minorTickMark val="none"/>
        <c:tickLblPos val="nextTo"/>
        <c:crossAx val="197339008"/>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FF0000"/>
            </a:solidFill>
            <a:ln>
              <a:solidFill>
                <a:srgbClr val="FF0000"/>
              </a:solidFill>
            </a:ln>
          </c:spPr>
          <c:invertIfNegative val="1"/>
          <c:dPt>
            <c:idx val="0"/>
            <c:invertIfNegative val="1"/>
            <c:bubble3D val="0"/>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Hoja1!$A$2:$A$8</c:f>
              <c:numCache>
                <c:formatCode>General</c:formatCode>
                <c:ptCount val="7"/>
              </c:numCache>
            </c:numRef>
          </c:cat>
          <c:val>
            <c:numRef>
              <c:f>Hoja1!$B$2:$B$8</c:f>
              <c:numCache>
                <c:formatCode>General</c:formatCode>
                <c:ptCount val="7"/>
                <c:pt idx="0">
                  <c:v>-0.14899999999999913</c:v>
                </c:pt>
                <c:pt idx="1">
                  <c:v>-0.21899999999999942</c:v>
                </c:pt>
                <c:pt idx="2">
                  <c:v>-9.4999999999999751E-2</c:v>
                </c:pt>
                <c:pt idx="3">
                  <c:v>-0.32000000000000028</c:v>
                </c:pt>
                <c:pt idx="4">
                  <c:v>-0.16800000000000015</c:v>
                </c:pt>
                <c:pt idx="5">
                  <c:v>-0.33999999999999986</c:v>
                </c:pt>
                <c:pt idx="6">
                  <c:v>-0.31400000000000006</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rgbClr val="FF0000"/>
                    </a:solidFill>
                  </a:ln>
                </c14:spPr>
              </c14:invertSolidFillFmt>
            </c:ext>
          </c:extLst>
        </c:ser>
        <c:dLbls>
          <c:dLblPos val="ctr"/>
          <c:showLegendKey val="0"/>
          <c:showVal val="1"/>
          <c:showCatName val="0"/>
          <c:showSerName val="0"/>
          <c:showPercent val="0"/>
          <c:showBubbleSize val="0"/>
        </c:dLbls>
        <c:gapWidth val="50"/>
        <c:axId val="197375488"/>
        <c:axId val="197382528"/>
      </c:barChart>
      <c:catAx>
        <c:axId val="197375488"/>
        <c:scaling>
          <c:orientation val="maxMin"/>
        </c:scaling>
        <c:delete val="1"/>
        <c:axPos val="l"/>
        <c:numFmt formatCode="General" sourceLinked="0"/>
        <c:majorTickMark val="out"/>
        <c:minorTickMark val="none"/>
        <c:tickLblPos val="nextTo"/>
        <c:crossAx val="197382528"/>
        <c:crosses val="autoZero"/>
        <c:auto val="1"/>
        <c:lblAlgn val="ctr"/>
        <c:lblOffset val="100"/>
        <c:noMultiLvlLbl val="0"/>
      </c:catAx>
      <c:valAx>
        <c:axId val="197382528"/>
        <c:scaling>
          <c:orientation val="minMax"/>
          <c:max val="3"/>
          <c:min val="-3"/>
        </c:scaling>
        <c:delete val="1"/>
        <c:axPos val="b"/>
        <c:numFmt formatCode="General" sourceLinked="1"/>
        <c:majorTickMark val="out"/>
        <c:minorTickMark val="none"/>
        <c:tickLblPos val="nextTo"/>
        <c:crossAx val="197375488"/>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0921629137283"/>
          <c:y val="8.9075790072289524E-2"/>
          <c:w val="0.56245139364189645"/>
          <c:h val="0.66713609034024468"/>
        </c:manualLayout>
      </c:layout>
      <c:pieChart>
        <c:varyColors val="1"/>
        <c:ser>
          <c:idx val="0"/>
          <c:order val="0"/>
          <c:tx>
            <c:strRef>
              <c:f>Sheet1!$B$1</c:f>
              <c:strCache>
                <c:ptCount val="1"/>
                <c:pt idx="0">
                  <c:v>Sales</c:v>
                </c:pt>
              </c:strCache>
            </c:strRef>
          </c:tx>
          <c:dPt>
            <c:idx val="0"/>
            <c:bubble3D val="0"/>
            <c:spPr>
              <a:solidFill>
                <a:schemeClr val="tx2">
                  <a:lumMod val="75000"/>
                </a:schemeClr>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rgbClr val="92D050"/>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5280830754849876"/>
                  <c:y val="2.9338821228241753E-2"/>
                </c:manualLayout>
              </c:layout>
              <c:dLblPos val="bestFit"/>
              <c:showLegendKey val="0"/>
              <c:showVal val="1"/>
              <c:showCatName val="0"/>
              <c:showSerName val="0"/>
              <c:showPercent val="0"/>
              <c:showBubbleSize val="0"/>
            </c:dLbl>
            <c:numFmt formatCode="0.0\%" sourceLinked="0"/>
            <c:txPr>
              <a:bodyPr/>
              <a:lstStyle/>
              <a:p>
                <a:pPr>
                  <a:defRPr sz="1800">
                    <a:solidFill>
                      <a:schemeClr val="bg1"/>
                    </a:solidFill>
                    <a:latin typeface="Segoe UI" pitchFamily="34" charset="0"/>
                    <a:cs typeface="Segoe UI" pitchFamily="34" charset="0"/>
                  </a:defRPr>
                </a:pPr>
                <a:endParaRPr lang="es-ES"/>
              </a:p>
            </c:txPr>
            <c:dLblPos val="bestFit"/>
            <c:showLegendKey val="0"/>
            <c:showVal val="1"/>
            <c:showCatName val="0"/>
            <c:showSerName val="0"/>
            <c:showPercent val="0"/>
            <c:showBubbleSize val="0"/>
            <c:showLeaderLines val="1"/>
          </c:dLbls>
          <c:cat>
            <c:strRef>
              <c:f>Sheet1!$A$2:$A$4</c:f>
              <c:strCache>
                <c:ptCount val="3"/>
                <c:pt idx="0">
                  <c:v>Online</c:v>
                </c:pt>
                <c:pt idx="1">
                  <c:v>Por teléfono</c:v>
                </c:pt>
                <c:pt idx="2">
                  <c:v>En el propio centro</c:v>
                </c:pt>
              </c:strCache>
            </c:strRef>
          </c:cat>
          <c:val>
            <c:numRef>
              <c:f>Sheet1!$B$2:$B$4</c:f>
              <c:numCache>
                <c:formatCode>General</c:formatCode>
                <c:ptCount val="3"/>
                <c:pt idx="0">
                  <c:v>45.4</c:v>
                </c:pt>
                <c:pt idx="1">
                  <c:v>32.6</c:v>
                </c:pt>
                <c:pt idx="2">
                  <c:v>22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1685342554890097E-2"/>
          <c:y val="0.80340625994475179"/>
          <c:w val="0.96831465744510992"/>
          <c:h val="0.1427861593532922"/>
        </c:manualLayout>
      </c:layout>
      <c:overlay val="0"/>
      <c:txPr>
        <a:bodyPr/>
        <a:lstStyle/>
        <a:p>
          <a:pPr>
            <a:defRPr sz="1400">
              <a:latin typeface="Segoe UI" pitchFamily="34" charset="0"/>
              <a:cs typeface="Segoe UI"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92D050"/>
            </a:solidFill>
            <a:ln>
              <a:solidFill>
                <a:schemeClr val="accent3"/>
              </a:solidFill>
            </a:ln>
          </c:spPr>
          <c:invertIfNegative val="1"/>
          <c:dPt>
            <c:idx val="0"/>
            <c:invertIfNegative val="1"/>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Hoja1!$A$2:$A$8</c:f>
              <c:numCache>
                <c:formatCode>General</c:formatCode>
                <c:ptCount val="7"/>
              </c:numCache>
            </c:numRef>
          </c:cat>
          <c:val>
            <c:numRef>
              <c:f>Hoja1!$B$2:$B$8</c:f>
              <c:numCache>
                <c:formatCode>General</c:formatCode>
                <c:ptCount val="7"/>
                <c:pt idx="0">
                  <c:v>-1.9999999999999574E-2</c:v>
                </c:pt>
                <c:pt idx="1">
                  <c:v>7.9000000000000625E-2</c:v>
                </c:pt>
                <c:pt idx="2">
                  <c:v>4.3000000000000149E-2</c:v>
                </c:pt>
                <c:pt idx="3">
                  <c:v>0.11699999999999999</c:v>
                </c:pt>
                <c:pt idx="4">
                  <c:v>-0.11599999999999966</c:v>
                </c:pt>
                <c:pt idx="5">
                  <c:v>0</c:v>
                </c:pt>
                <c:pt idx="6">
                  <c:v>8.0000000000000071E-3</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chemeClr val="accent3"/>
                    </a:solidFill>
                  </a:ln>
                </c14:spPr>
              </c14:invertSolidFillFmt>
            </c:ext>
          </c:extLst>
        </c:ser>
        <c:dLbls>
          <c:dLblPos val="ctr"/>
          <c:showLegendKey val="0"/>
          <c:showVal val="1"/>
          <c:showCatName val="0"/>
          <c:showSerName val="0"/>
          <c:showPercent val="0"/>
          <c:showBubbleSize val="0"/>
        </c:dLbls>
        <c:gapWidth val="50"/>
        <c:axId val="197469312"/>
        <c:axId val="195867008"/>
      </c:barChart>
      <c:catAx>
        <c:axId val="197469312"/>
        <c:scaling>
          <c:orientation val="maxMin"/>
        </c:scaling>
        <c:delete val="1"/>
        <c:axPos val="l"/>
        <c:numFmt formatCode="General" sourceLinked="0"/>
        <c:majorTickMark val="out"/>
        <c:minorTickMark val="none"/>
        <c:tickLblPos val="nextTo"/>
        <c:crossAx val="195867008"/>
        <c:crosses val="autoZero"/>
        <c:auto val="1"/>
        <c:lblAlgn val="ctr"/>
        <c:lblOffset val="100"/>
        <c:noMultiLvlLbl val="0"/>
      </c:catAx>
      <c:valAx>
        <c:axId val="195867008"/>
        <c:scaling>
          <c:orientation val="minMax"/>
          <c:max val="3"/>
          <c:min val="-3"/>
        </c:scaling>
        <c:delete val="1"/>
        <c:axPos val="b"/>
        <c:numFmt formatCode="General" sourceLinked="1"/>
        <c:majorTickMark val="out"/>
        <c:minorTickMark val="none"/>
        <c:tickLblPos val="nextTo"/>
        <c:crossAx val="197469312"/>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9BBB59"/>
            </a:solidFill>
            <a:ln>
              <a:solidFill>
                <a:schemeClr val="accent3"/>
              </a:solidFill>
            </a:ln>
          </c:spPr>
          <c:invertIfNegative val="1"/>
          <c:dPt>
            <c:idx val="0"/>
            <c:invertIfNegative val="1"/>
            <c:bubble3D val="0"/>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Hoja1!$A$2:$A$8</c:f>
              <c:numCache>
                <c:formatCode>General</c:formatCode>
                <c:ptCount val="7"/>
              </c:numCache>
            </c:numRef>
          </c:cat>
          <c:val>
            <c:numRef>
              <c:f>Hoja1!$B$2:$B$8</c:f>
              <c:numCache>
                <c:formatCode>General</c:formatCode>
                <c:ptCount val="7"/>
                <c:pt idx="0">
                  <c:v>0.32399999999999984</c:v>
                </c:pt>
                <c:pt idx="1">
                  <c:v>0.34200000000000053</c:v>
                </c:pt>
                <c:pt idx="2">
                  <c:v>0.16300000000000026</c:v>
                </c:pt>
                <c:pt idx="3">
                  <c:v>0.63999999999999968</c:v>
                </c:pt>
                <c:pt idx="4">
                  <c:v>0.40000000000000036</c:v>
                </c:pt>
                <c:pt idx="5">
                  <c:v>0.79199999999999982</c:v>
                </c:pt>
                <c:pt idx="6">
                  <c:v>0.72299999999999986</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chemeClr val="accent3"/>
                    </a:solidFill>
                  </a:ln>
                </c14:spPr>
              </c14:invertSolidFillFmt>
            </c:ext>
          </c:extLst>
        </c:ser>
        <c:dLbls>
          <c:dLblPos val="ctr"/>
          <c:showLegendKey val="0"/>
          <c:showVal val="1"/>
          <c:showCatName val="0"/>
          <c:showSerName val="0"/>
          <c:showPercent val="0"/>
          <c:showBubbleSize val="0"/>
        </c:dLbls>
        <c:gapWidth val="50"/>
        <c:axId val="197517312"/>
        <c:axId val="197520000"/>
      </c:barChart>
      <c:catAx>
        <c:axId val="197517312"/>
        <c:scaling>
          <c:orientation val="maxMin"/>
        </c:scaling>
        <c:delete val="1"/>
        <c:axPos val="l"/>
        <c:numFmt formatCode="General" sourceLinked="0"/>
        <c:majorTickMark val="out"/>
        <c:minorTickMark val="none"/>
        <c:tickLblPos val="nextTo"/>
        <c:crossAx val="197520000"/>
        <c:crosses val="autoZero"/>
        <c:auto val="1"/>
        <c:lblAlgn val="ctr"/>
        <c:lblOffset val="100"/>
        <c:noMultiLvlLbl val="0"/>
      </c:catAx>
      <c:valAx>
        <c:axId val="197520000"/>
        <c:scaling>
          <c:orientation val="minMax"/>
          <c:max val="3"/>
          <c:min val="-3"/>
        </c:scaling>
        <c:delete val="1"/>
        <c:axPos val="b"/>
        <c:numFmt formatCode="General" sourceLinked="1"/>
        <c:majorTickMark val="out"/>
        <c:minorTickMark val="none"/>
        <c:tickLblPos val="nextTo"/>
        <c:crossAx val="197517312"/>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73655735561771E-2"/>
          <c:y val="0.10739614664606931"/>
          <c:w val="0.57374986709370279"/>
          <c:h val="0.88027269396886443"/>
        </c:manualLayout>
      </c:layout>
      <c:barChart>
        <c:barDir val="bar"/>
        <c:grouping val="clustered"/>
        <c:varyColors val="0"/>
        <c:ser>
          <c:idx val="0"/>
          <c:order val="0"/>
          <c:tx>
            <c:strRef>
              <c:f>Hoja1!$B$1</c:f>
              <c:strCache>
                <c:ptCount val="1"/>
                <c:pt idx="0">
                  <c:v>Serie 1</c:v>
                </c:pt>
              </c:strCache>
            </c:strRef>
          </c:tx>
          <c:spPr>
            <a:solidFill>
              <a:srgbClr val="1F497D"/>
            </a:solidFill>
          </c:spPr>
          <c:invertIfNegative val="0"/>
          <c:dPt>
            <c:idx val="3"/>
            <c:invertIfNegative val="0"/>
            <c:bubble3D val="0"/>
            <c:extLst xmlns:c16r2="http://schemas.microsoft.com/office/drawing/2015/06/chart">
              <c:ext xmlns:c16="http://schemas.microsoft.com/office/drawing/2014/chart" uri="{C3380CC4-5D6E-409C-BE32-E72D297353CC}">
                <c16:uniqueId val="{00000000-F34E-4017-933A-0075238B30FA}"/>
              </c:ext>
            </c:extLst>
          </c:dPt>
          <c:dPt>
            <c:idx val="4"/>
            <c:invertIfNegative val="0"/>
            <c:bubble3D val="0"/>
            <c:extLst xmlns:c16r2="http://schemas.microsoft.com/office/drawing/2015/06/chart">
              <c:ext xmlns:c16="http://schemas.microsoft.com/office/drawing/2014/chart" uri="{C3380CC4-5D6E-409C-BE32-E72D297353CC}">
                <c16:uniqueId val="{00000001-F34E-4017-933A-0075238B30FA}"/>
              </c:ext>
            </c:extLst>
          </c:dPt>
          <c:dPt>
            <c:idx val="5"/>
            <c:invertIfNegative val="0"/>
            <c:bubble3D val="0"/>
            <c:extLst xmlns:c16r2="http://schemas.microsoft.com/office/drawing/2015/06/chart">
              <c:ext xmlns:c16="http://schemas.microsoft.com/office/drawing/2014/chart" uri="{C3380CC4-5D6E-409C-BE32-E72D297353CC}">
                <c16:uniqueId val="{00000002-F34E-4017-933A-0075238B30FA}"/>
              </c:ext>
            </c:extLst>
          </c:dPt>
          <c:dPt>
            <c:idx val="6"/>
            <c:invertIfNegative val="0"/>
            <c:bubble3D val="0"/>
            <c:spPr>
              <a:solidFill>
                <a:srgbClr val="4F81BD"/>
              </a:solidFill>
            </c:spPr>
          </c:dPt>
          <c:dLbls>
            <c:txPr>
              <a:bodyPr/>
              <a:lstStyle/>
              <a:p>
                <a:pPr>
                  <a:defRPr sz="1200" b="1"/>
                </a:pPr>
                <a:endParaRPr lang="es-ES"/>
              </a:p>
            </c:txPr>
            <c:showLegendKey val="0"/>
            <c:showVal val="1"/>
            <c:showCatName val="0"/>
            <c:showSerName val="0"/>
            <c:showPercent val="0"/>
            <c:showBubbleSize val="0"/>
            <c:showLeaderLines val="0"/>
          </c:dLbls>
          <c:cat>
            <c:strRef>
              <c:f>Hoja1!$A$2:$A$8</c:f>
              <c:strCache>
                <c:ptCount val="7"/>
                <c:pt idx="0">
                  <c:v>P2_4. Atención de la enfermera</c:v>
                </c:pt>
                <c:pt idx="1">
                  <c:v>P2_5. Atención del médico</c:v>
                </c:pt>
                <c:pt idx="2">
                  <c:v>P2_6. Atención de otros 
profesionales en caso de haber estado con ellos</c:v>
                </c:pt>
                <c:pt idx="3">
                  <c:v>P2_3. Atención del personal de 
información</c:v>
                </c:pt>
                <c:pt idx="4">
                  <c:v>P2_1.  Facilidad para pedir cita</c:v>
                </c:pt>
                <c:pt idx="5">
                  <c:v>P2_2. Tiempo de espera hasta la 
cita</c:v>
                </c:pt>
                <c:pt idx="6">
                  <c:v>P2_7. Satisfacción global con el 
centro de Salud</c:v>
                </c:pt>
              </c:strCache>
            </c:strRef>
          </c:cat>
          <c:val>
            <c:numRef>
              <c:f>Hoja1!$B$2:$B$8</c:f>
              <c:numCache>
                <c:formatCode>0.00</c:formatCode>
                <c:ptCount val="7"/>
                <c:pt idx="0">
                  <c:v>8.343</c:v>
                </c:pt>
                <c:pt idx="1">
                  <c:v>8.266</c:v>
                </c:pt>
                <c:pt idx="2">
                  <c:v>7.8029999999999999</c:v>
                </c:pt>
                <c:pt idx="3">
                  <c:v>6.9740000000000002</c:v>
                </c:pt>
                <c:pt idx="4">
                  <c:v>6.718</c:v>
                </c:pt>
                <c:pt idx="5">
                  <c:v>5.3929999999999998</c:v>
                </c:pt>
                <c:pt idx="6">
                  <c:v>7.008</c:v>
                </c:pt>
              </c:numCache>
            </c:numRef>
          </c:val>
          <c:extLst xmlns:c16r2="http://schemas.microsoft.com/office/drawing/2015/06/chart">
            <c:ext xmlns:c16="http://schemas.microsoft.com/office/drawing/2014/chart" uri="{C3380CC4-5D6E-409C-BE32-E72D297353CC}">
              <c16:uniqueId val="{00000003-F34E-4017-933A-0075238B30FA}"/>
            </c:ext>
          </c:extLst>
        </c:ser>
        <c:dLbls>
          <c:showLegendKey val="0"/>
          <c:showVal val="0"/>
          <c:showCatName val="0"/>
          <c:showSerName val="0"/>
          <c:showPercent val="0"/>
          <c:showBubbleSize val="0"/>
        </c:dLbls>
        <c:gapWidth val="50"/>
        <c:axId val="197599616"/>
        <c:axId val="197601152"/>
      </c:barChart>
      <c:catAx>
        <c:axId val="197599616"/>
        <c:scaling>
          <c:orientation val="maxMin"/>
        </c:scaling>
        <c:delete val="1"/>
        <c:axPos val="l"/>
        <c:numFmt formatCode="General" sourceLinked="1"/>
        <c:majorTickMark val="out"/>
        <c:minorTickMark val="none"/>
        <c:tickLblPos val="nextTo"/>
        <c:crossAx val="197601152"/>
        <c:crosses val="autoZero"/>
        <c:auto val="1"/>
        <c:lblAlgn val="ctr"/>
        <c:lblOffset val="100"/>
        <c:noMultiLvlLbl val="0"/>
      </c:catAx>
      <c:valAx>
        <c:axId val="197601152"/>
        <c:scaling>
          <c:orientation val="minMax"/>
          <c:max val="10"/>
          <c:min val="0"/>
        </c:scaling>
        <c:delete val="1"/>
        <c:axPos val="b"/>
        <c:numFmt formatCode="0.00" sourceLinked="1"/>
        <c:majorTickMark val="out"/>
        <c:minorTickMark val="none"/>
        <c:tickLblPos val="nextTo"/>
        <c:crossAx val="197599616"/>
        <c:crosses val="max"/>
        <c:crossBetween val="between"/>
        <c:minorUnit val="2"/>
      </c:valAx>
    </c:plotArea>
    <c:plotVisOnly val="1"/>
    <c:dispBlanksAs val="gap"/>
    <c:showDLblsOverMax val="0"/>
  </c:chart>
  <c:txPr>
    <a:bodyPr/>
    <a:lstStyle/>
    <a:p>
      <a:pPr>
        <a:defRPr sz="1200">
          <a:solidFill>
            <a:schemeClr val="tx1">
              <a:lumMod val="65000"/>
              <a:lumOff val="3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70800325345634"/>
          <c:y val="5.382575097903531E-2"/>
          <c:w val="0.56836750493445032"/>
          <c:h val="0.83199199202284646"/>
        </c:manualLayout>
      </c:layout>
      <c:barChart>
        <c:barDir val="bar"/>
        <c:grouping val="clustered"/>
        <c:varyColors val="0"/>
        <c:ser>
          <c:idx val="0"/>
          <c:order val="0"/>
          <c:tx>
            <c:strRef>
              <c:f>Sheet1!$B$1</c:f>
              <c:strCache>
                <c:ptCount val="1"/>
                <c:pt idx="0">
                  <c:v>Sales</c:v>
                </c:pt>
              </c:strCache>
            </c:strRef>
          </c:tx>
          <c:spPr>
            <a:solidFill>
              <a:schemeClr val="tx2"/>
            </a:solidFill>
          </c:spPr>
          <c:invertIfNegative val="0"/>
          <c:dPt>
            <c:idx val="0"/>
            <c:invertIfNegative val="0"/>
            <c:bubble3D val="0"/>
            <c:spPr>
              <a:solidFill>
                <a:schemeClr val="tx2"/>
              </a:solidFill>
              <a:ln w="19050">
                <a:solidFill>
                  <a:schemeClr val="lt1"/>
                </a:solidFill>
              </a:ln>
              <a:effectLst/>
            </c:spPr>
          </c:dPt>
          <c:dPt>
            <c:idx val="1"/>
            <c:invertIfNegative val="0"/>
            <c:bubble3D val="0"/>
            <c:spPr>
              <a:solidFill>
                <a:schemeClr val="accent6"/>
              </a:solidFill>
              <a:ln w="19050">
                <a:solidFill>
                  <a:schemeClr val="lt1"/>
                </a:solidFill>
              </a:ln>
              <a:effectLst/>
            </c:spPr>
          </c:dPt>
          <c:dPt>
            <c:idx val="2"/>
            <c:invertIfNegative val="0"/>
            <c:bubble3D val="0"/>
            <c:spPr>
              <a:solidFill>
                <a:schemeClr val="tx2"/>
              </a:solidFill>
              <a:ln w="19050">
                <a:solidFill>
                  <a:schemeClr val="lt1"/>
                </a:solidFill>
              </a:ln>
              <a:effectLst/>
            </c:spPr>
          </c:dPt>
          <c:dPt>
            <c:idx val="3"/>
            <c:invertIfNegative val="0"/>
            <c:bubble3D val="0"/>
            <c:spPr>
              <a:solidFill>
                <a:schemeClr val="tx2"/>
              </a:solidFill>
              <a:ln w="19050">
                <a:solidFill>
                  <a:schemeClr val="lt1"/>
                </a:solidFill>
              </a:ln>
              <a:effectLst/>
            </c:spPr>
          </c:dPt>
          <c:dLbls>
            <c:numFmt formatCode="0.0\%" sourceLinked="0"/>
            <c:txPr>
              <a:bodyPr/>
              <a:lstStyle/>
              <a:p>
                <a:pPr>
                  <a:defRPr sz="1400" b="0">
                    <a:solidFill>
                      <a:schemeClr val="tx1"/>
                    </a:solidFill>
                    <a:latin typeface="Segoe UI" pitchFamily="34" charset="0"/>
                    <a:cs typeface="Segoe UI" pitchFamily="34" charset="0"/>
                  </a:defRPr>
                </a:pPr>
                <a:endParaRPr lang="es-ES"/>
              </a:p>
            </c:txPr>
            <c:showLegendKey val="0"/>
            <c:showVal val="1"/>
            <c:showCatName val="0"/>
            <c:showSerName val="0"/>
            <c:showPercent val="0"/>
            <c:showBubbleSize val="0"/>
            <c:showLeaderLines val="0"/>
          </c:dLbls>
          <c:cat>
            <c:strRef>
              <c:f>Sheet1!$A$2:$A$3</c:f>
              <c:strCache>
                <c:ptCount val="2"/>
                <c:pt idx="0">
                  <c:v>Sí lo sabe</c:v>
                </c:pt>
                <c:pt idx="1">
                  <c:v>No lo sabe</c:v>
                </c:pt>
              </c:strCache>
            </c:strRef>
          </c:cat>
          <c:val>
            <c:numRef>
              <c:f>Sheet1!$B$2:$B$3</c:f>
              <c:numCache>
                <c:formatCode>General</c:formatCode>
                <c:ptCount val="2"/>
                <c:pt idx="0">
                  <c:v>63.3</c:v>
                </c:pt>
                <c:pt idx="1">
                  <c:v>36.700000000000003</c:v>
                </c:pt>
              </c:numCache>
            </c:numRef>
          </c:val>
        </c:ser>
        <c:ser>
          <c:idx val="1"/>
          <c:order val="1"/>
          <c:tx>
            <c:strRef>
              <c:f>Sheet1!$C$1</c:f>
              <c:strCache>
                <c:ptCount val="1"/>
                <c:pt idx="0">
                  <c:v>CCAA</c:v>
                </c:pt>
              </c:strCache>
            </c:strRef>
          </c:tx>
          <c:spPr>
            <a:solidFill>
              <a:schemeClr val="tx2">
                <a:lumMod val="60000"/>
                <a:lumOff val="40000"/>
              </a:schemeClr>
            </a:solidFill>
            <a:ln>
              <a:solidFill>
                <a:schemeClr val="bg1"/>
              </a:solidFill>
            </a:ln>
          </c:spPr>
          <c:invertIfNegative val="0"/>
          <c:dPt>
            <c:idx val="1"/>
            <c:invertIfNegative val="0"/>
            <c:bubble3D val="0"/>
            <c:spPr>
              <a:solidFill>
                <a:schemeClr val="accent6">
                  <a:lumMod val="60000"/>
                  <a:lumOff val="40000"/>
                </a:schemeClr>
              </a:solidFill>
              <a:ln>
                <a:solidFill>
                  <a:schemeClr val="bg1"/>
                </a:solidFill>
              </a:ln>
            </c:spPr>
          </c:dPt>
          <c:dLbls>
            <c:numFmt formatCode="0.0\%" sourceLinked="0"/>
            <c:txPr>
              <a:bodyPr/>
              <a:lstStyle/>
              <a:p>
                <a:pPr>
                  <a:defRPr sz="1400">
                    <a:latin typeface="Segoe UI" pitchFamily="34" charset="0"/>
                    <a:cs typeface="Segoe UI" pitchFamily="34" charset="0"/>
                  </a:defRPr>
                </a:pPr>
                <a:endParaRPr lang="es-ES"/>
              </a:p>
            </c:txPr>
            <c:showLegendKey val="0"/>
            <c:showVal val="1"/>
            <c:showCatName val="0"/>
            <c:showSerName val="0"/>
            <c:showPercent val="0"/>
            <c:showBubbleSize val="0"/>
            <c:showLeaderLines val="0"/>
          </c:dLbls>
          <c:cat>
            <c:strRef>
              <c:f>Sheet1!$A$2:$A$3</c:f>
              <c:strCache>
                <c:ptCount val="2"/>
                <c:pt idx="0">
                  <c:v>Sí lo sabe</c:v>
                </c:pt>
                <c:pt idx="1">
                  <c:v>No lo sabe</c:v>
                </c:pt>
              </c:strCache>
            </c:strRef>
          </c:cat>
          <c:val>
            <c:numRef>
              <c:f>Sheet1!$C$2:$C$3</c:f>
              <c:numCache>
                <c:formatCode>General</c:formatCode>
                <c:ptCount val="2"/>
                <c:pt idx="0">
                  <c:v>70.400000000000006</c:v>
                </c:pt>
                <c:pt idx="1">
                  <c:v>29.6</c:v>
                </c:pt>
              </c:numCache>
            </c:numRef>
          </c:val>
        </c:ser>
        <c:dLbls>
          <c:showLegendKey val="0"/>
          <c:showVal val="0"/>
          <c:showCatName val="0"/>
          <c:showSerName val="0"/>
          <c:showPercent val="0"/>
          <c:showBubbleSize val="0"/>
        </c:dLbls>
        <c:gapWidth val="100"/>
        <c:axId val="196052096"/>
        <c:axId val="196029824"/>
      </c:barChart>
      <c:valAx>
        <c:axId val="196029824"/>
        <c:scaling>
          <c:orientation val="minMax"/>
        </c:scaling>
        <c:delete val="1"/>
        <c:axPos val="t"/>
        <c:numFmt formatCode="General" sourceLinked="1"/>
        <c:majorTickMark val="none"/>
        <c:minorTickMark val="none"/>
        <c:tickLblPos val="nextTo"/>
        <c:crossAx val="196052096"/>
        <c:crosses val="autoZero"/>
        <c:crossBetween val="between"/>
      </c:valAx>
      <c:catAx>
        <c:axId val="196052096"/>
        <c:scaling>
          <c:orientation val="maxMin"/>
        </c:scaling>
        <c:delete val="0"/>
        <c:axPos val="l"/>
        <c:majorTickMark val="out"/>
        <c:minorTickMark val="none"/>
        <c:tickLblPos val="nextTo"/>
        <c:txPr>
          <a:bodyPr/>
          <a:lstStyle/>
          <a:p>
            <a:pPr>
              <a:defRPr sz="1600"/>
            </a:pPr>
            <a:endParaRPr lang="es-ES"/>
          </a:p>
        </c:txPr>
        <c:crossAx val="1960298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70800325345634"/>
          <c:y val="5.382575097903531E-2"/>
          <c:w val="0.56836750493445032"/>
          <c:h val="0.83199199202284646"/>
        </c:manualLayout>
      </c:layout>
      <c:barChart>
        <c:barDir val="bar"/>
        <c:grouping val="clustered"/>
        <c:varyColors val="0"/>
        <c:ser>
          <c:idx val="0"/>
          <c:order val="0"/>
          <c:tx>
            <c:strRef>
              <c:f>Sheet1!$B$1</c:f>
              <c:strCache>
                <c:ptCount val="1"/>
                <c:pt idx="0">
                  <c:v>Sales</c:v>
                </c:pt>
              </c:strCache>
            </c:strRef>
          </c:tx>
          <c:spPr>
            <a:solidFill>
              <a:schemeClr val="tx2"/>
            </a:solidFill>
          </c:spPr>
          <c:invertIfNegative val="0"/>
          <c:dPt>
            <c:idx val="0"/>
            <c:invertIfNegative val="0"/>
            <c:bubble3D val="0"/>
            <c:spPr>
              <a:solidFill>
                <a:schemeClr val="tx2"/>
              </a:solidFill>
              <a:ln w="19050">
                <a:solidFill>
                  <a:schemeClr val="lt1"/>
                </a:solidFill>
              </a:ln>
              <a:effectLst/>
            </c:spPr>
          </c:dPt>
          <c:dPt>
            <c:idx val="1"/>
            <c:invertIfNegative val="0"/>
            <c:bubble3D val="0"/>
            <c:spPr>
              <a:solidFill>
                <a:schemeClr val="accent6"/>
              </a:solidFill>
              <a:ln w="19050">
                <a:solidFill>
                  <a:schemeClr val="lt1"/>
                </a:solidFill>
              </a:ln>
              <a:effectLst/>
            </c:spPr>
          </c:dPt>
          <c:dPt>
            <c:idx val="2"/>
            <c:invertIfNegative val="0"/>
            <c:bubble3D val="0"/>
            <c:spPr>
              <a:solidFill>
                <a:schemeClr val="tx2"/>
              </a:solidFill>
              <a:ln w="19050">
                <a:solidFill>
                  <a:schemeClr val="lt1"/>
                </a:solidFill>
              </a:ln>
              <a:effectLst/>
            </c:spPr>
          </c:dPt>
          <c:dPt>
            <c:idx val="3"/>
            <c:invertIfNegative val="0"/>
            <c:bubble3D val="0"/>
            <c:spPr>
              <a:solidFill>
                <a:schemeClr val="tx2"/>
              </a:solidFill>
              <a:ln w="19050">
                <a:solidFill>
                  <a:schemeClr val="lt1"/>
                </a:solidFill>
              </a:ln>
              <a:effectLst/>
            </c:spPr>
          </c:dPt>
          <c:dLbls>
            <c:numFmt formatCode="0.0\%" sourceLinked="0"/>
            <c:txPr>
              <a:bodyPr/>
              <a:lstStyle/>
              <a:p>
                <a:pPr>
                  <a:defRPr sz="1400" b="0">
                    <a:solidFill>
                      <a:schemeClr val="tx1"/>
                    </a:solidFill>
                    <a:latin typeface="Segoe UI" pitchFamily="34" charset="0"/>
                    <a:cs typeface="Segoe UI" pitchFamily="34" charset="0"/>
                  </a:defRPr>
                </a:pPr>
                <a:endParaRPr lang="es-ES"/>
              </a:p>
            </c:txPr>
            <c:showLegendKey val="0"/>
            <c:showVal val="1"/>
            <c:showCatName val="0"/>
            <c:showSerName val="0"/>
            <c:showPercent val="0"/>
            <c:showBubbleSize val="0"/>
            <c:showLeaderLines val="0"/>
          </c:dLbls>
          <c:cat>
            <c:strRef>
              <c:f>Sheet1!$A$2:$A$3</c:f>
              <c:strCache>
                <c:ptCount val="2"/>
                <c:pt idx="0">
                  <c:v>Sí lo sabe</c:v>
                </c:pt>
                <c:pt idx="1">
                  <c:v>No lo sabe</c:v>
                </c:pt>
              </c:strCache>
            </c:strRef>
          </c:cat>
          <c:val>
            <c:numRef>
              <c:f>Sheet1!$B$2:$B$3</c:f>
              <c:numCache>
                <c:formatCode>General</c:formatCode>
                <c:ptCount val="2"/>
                <c:pt idx="0">
                  <c:v>50.4</c:v>
                </c:pt>
                <c:pt idx="1">
                  <c:v>49.6</c:v>
                </c:pt>
              </c:numCache>
            </c:numRef>
          </c:val>
        </c:ser>
        <c:ser>
          <c:idx val="1"/>
          <c:order val="1"/>
          <c:tx>
            <c:strRef>
              <c:f>Sheet1!$C$1</c:f>
              <c:strCache>
                <c:ptCount val="1"/>
                <c:pt idx="0">
                  <c:v>CCAA</c:v>
                </c:pt>
              </c:strCache>
            </c:strRef>
          </c:tx>
          <c:spPr>
            <a:solidFill>
              <a:schemeClr val="tx2">
                <a:lumMod val="60000"/>
                <a:lumOff val="40000"/>
              </a:schemeClr>
            </a:solidFill>
            <a:ln>
              <a:solidFill>
                <a:schemeClr val="bg1"/>
              </a:solidFill>
            </a:ln>
          </c:spPr>
          <c:invertIfNegative val="0"/>
          <c:dPt>
            <c:idx val="1"/>
            <c:invertIfNegative val="0"/>
            <c:bubble3D val="0"/>
            <c:spPr>
              <a:solidFill>
                <a:schemeClr val="accent6">
                  <a:lumMod val="60000"/>
                  <a:lumOff val="40000"/>
                </a:schemeClr>
              </a:solidFill>
              <a:ln>
                <a:solidFill>
                  <a:schemeClr val="bg1"/>
                </a:solidFill>
              </a:ln>
            </c:spPr>
          </c:dPt>
          <c:dLbls>
            <c:numFmt formatCode="0.0\%" sourceLinked="0"/>
            <c:txPr>
              <a:bodyPr/>
              <a:lstStyle/>
              <a:p>
                <a:pPr>
                  <a:defRPr sz="1400">
                    <a:latin typeface="Segoe UI" pitchFamily="34" charset="0"/>
                    <a:cs typeface="Segoe UI" pitchFamily="34" charset="0"/>
                  </a:defRPr>
                </a:pPr>
                <a:endParaRPr lang="es-ES"/>
              </a:p>
            </c:txPr>
            <c:showLegendKey val="0"/>
            <c:showVal val="1"/>
            <c:showCatName val="0"/>
            <c:showSerName val="0"/>
            <c:showPercent val="0"/>
            <c:showBubbleSize val="0"/>
            <c:showLeaderLines val="0"/>
          </c:dLbls>
          <c:cat>
            <c:strRef>
              <c:f>Sheet1!$A$2:$A$3</c:f>
              <c:strCache>
                <c:ptCount val="2"/>
                <c:pt idx="0">
                  <c:v>Sí lo sabe</c:v>
                </c:pt>
                <c:pt idx="1">
                  <c:v>No lo sabe</c:v>
                </c:pt>
              </c:strCache>
            </c:strRef>
          </c:cat>
          <c:val>
            <c:numRef>
              <c:f>Sheet1!$C$2:$C$3</c:f>
              <c:numCache>
                <c:formatCode>General</c:formatCode>
                <c:ptCount val="2"/>
                <c:pt idx="0">
                  <c:v>67.099999999999994</c:v>
                </c:pt>
                <c:pt idx="1">
                  <c:v>32.9</c:v>
                </c:pt>
              </c:numCache>
            </c:numRef>
          </c:val>
        </c:ser>
        <c:dLbls>
          <c:showLegendKey val="0"/>
          <c:showVal val="0"/>
          <c:showCatName val="0"/>
          <c:showSerName val="0"/>
          <c:showPercent val="0"/>
          <c:showBubbleSize val="0"/>
        </c:dLbls>
        <c:gapWidth val="100"/>
        <c:axId val="196191744"/>
        <c:axId val="196190208"/>
      </c:barChart>
      <c:valAx>
        <c:axId val="196190208"/>
        <c:scaling>
          <c:orientation val="minMax"/>
        </c:scaling>
        <c:delete val="1"/>
        <c:axPos val="t"/>
        <c:numFmt formatCode="General" sourceLinked="1"/>
        <c:majorTickMark val="none"/>
        <c:minorTickMark val="none"/>
        <c:tickLblPos val="nextTo"/>
        <c:crossAx val="196191744"/>
        <c:crosses val="autoZero"/>
        <c:crossBetween val="between"/>
      </c:valAx>
      <c:catAx>
        <c:axId val="196191744"/>
        <c:scaling>
          <c:orientation val="maxMin"/>
        </c:scaling>
        <c:delete val="0"/>
        <c:axPos val="l"/>
        <c:majorTickMark val="out"/>
        <c:minorTickMark val="none"/>
        <c:tickLblPos val="nextTo"/>
        <c:txPr>
          <a:bodyPr/>
          <a:lstStyle/>
          <a:p>
            <a:pPr>
              <a:defRPr sz="1600"/>
            </a:pPr>
            <a:endParaRPr lang="es-ES"/>
          </a:p>
        </c:txPr>
        <c:crossAx val="1961902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857738029107877E-2"/>
          <c:y val="4.3041571467894099E-3"/>
          <c:w val="0.94970889167601824"/>
          <c:h val="0.83619536688658636"/>
        </c:manualLayout>
      </c:layout>
      <c:barChart>
        <c:barDir val="bar"/>
        <c:grouping val="stacked"/>
        <c:varyColors val="0"/>
        <c:ser>
          <c:idx val="0"/>
          <c:order val="0"/>
          <c:tx>
            <c:strRef>
              <c:f>Hoja1!$C$1</c:f>
              <c:strCache>
                <c:ptCount val="1"/>
                <c:pt idx="0">
                  <c:v>Sí</c:v>
                </c:pt>
              </c:strCache>
            </c:strRef>
          </c:tx>
          <c:spPr>
            <a:solidFill>
              <a:srgbClr val="00478F"/>
            </a:solidFill>
          </c:spPr>
          <c:invertIfNegative val="0"/>
          <c:dPt>
            <c:idx val="0"/>
            <c:invertIfNegative val="0"/>
            <c:bubble3D val="0"/>
            <c:extLst xmlns:c16r2="http://schemas.microsoft.com/office/drawing/2015/06/chart">
              <c:ext xmlns:c16="http://schemas.microsoft.com/office/drawing/2014/chart" uri="{C3380CC4-5D6E-409C-BE32-E72D297353CC}">
                <c16:uniqueId val="{00000000-4EB5-481F-951B-724AB1FFF1F6}"/>
              </c:ext>
            </c:extLst>
          </c:dPt>
          <c:dPt>
            <c:idx val="1"/>
            <c:invertIfNegative val="0"/>
            <c:bubble3D val="0"/>
            <c:extLst xmlns:c16r2="http://schemas.microsoft.com/office/drawing/2015/06/chart">
              <c:ext xmlns:c16="http://schemas.microsoft.com/office/drawing/2014/chart" uri="{C3380CC4-5D6E-409C-BE32-E72D297353CC}">
                <c16:uniqueId val="{00000001-4EB5-481F-951B-724AB1FFF1F6}"/>
              </c:ext>
            </c:extLst>
          </c:dPt>
          <c:dPt>
            <c:idx val="2"/>
            <c:invertIfNegative val="0"/>
            <c:bubble3D val="0"/>
            <c:extLst xmlns:c16r2="http://schemas.microsoft.com/office/drawing/2015/06/chart">
              <c:ext xmlns:c16="http://schemas.microsoft.com/office/drawing/2014/chart" uri="{C3380CC4-5D6E-409C-BE32-E72D297353CC}">
                <c16:uniqueId val="{00000002-4EB5-481F-951B-724AB1FFF1F6}"/>
              </c:ext>
            </c:extLst>
          </c:dPt>
          <c:dPt>
            <c:idx val="3"/>
            <c:invertIfNegative val="0"/>
            <c:bubble3D val="0"/>
            <c:extLst xmlns:c16r2="http://schemas.microsoft.com/office/drawing/2015/06/chart">
              <c:ext xmlns:c16="http://schemas.microsoft.com/office/drawing/2014/chart" uri="{C3380CC4-5D6E-409C-BE32-E72D297353CC}">
                <c16:uniqueId val="{00000003-4EB5-481F-951B-724AB1FFF1F6}"/>
              </c:ext>
            </c:extLst>
          </c:dPt>
          <c:dLbls>
            <c:dLbl>
              <c:idx val="8"/>
              <c:showLegendKey val="0"/>
              <c:showVal val="1"/>
              <c:showCatName val="0"/>
              <c:showSerName val="0"/>
              <c:showPercent val="0"/>
              <c:showBubbleSize val="0"/>
            </c:dLbl>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65 o más años</c:v>
                </c:pt>
              </c:strCache>
            </c:strRef>
          </c:cat>
          <c:val>
            <c:numRef>
              <c:f>Hoja1!$C$2:$C$7</c:f>
              <c:numCache>
                <c:formatCode>General</c:formatCode>
                <c:ptCount val="6"/>
                <c:pt idx="0">
                  <c:v>63.3</c:v>
                </c:pt>
                <c:pt idx="2">
                  <c:v>50.3</c:v>
                </c:pt>
                <c:pt idx="3">
                  <c:v>60.1</c:v>
                </c:pt>
                <c:pt idx="4">
                  <c:v>70.900000000000006</c:v>
                </c:pt>
                <c:pt idx="5">
                  <c:v>68.900000000000006</c:v>
                </c:pt>
              </c:numCache>
            </c:numRef>
          </c:val>
          <c:extLst xmlns:c16r2="http://schemas.microsoft.com/office/drawing/2015/06/chart">
            <c:ext xmlns:c16="http://schemas.microsoft.com/office/drawing/2014/chart" uri="{C3380CC4-5D6E-409C-BE32-E72D297353CC}">
              <c16:uniqueId val="{0000000A-4EB5-481F-951B-724AB1FFF1F6}"/>
            </c:ext>
          </c:extLst>
        </c:ser>
        <c:ser>
          <c:idx val="1"/>
          <c:order val="1"/>
          <c:tx>
            <c:strRef>
              <c:f>Hoja1!$D$1</c:f>
              <c:strCache>
                <c:ptCount val="1"/>
                <c:pt idx="0">
                  <c:v>No</c:v>
                </c:pt>
              </c:strCache>
            </c:strRef>
          </c:tx>
          <c:spPr>
            <a:solidFill>
              <a:srgbClr val="F79646"/>
            </a:solidFill>
          </c:spPr>
          <c:invertIfNegative val="0"/>
          <c:dLbls>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65 o más años</c:v>
                </c:pt>
              </c:strCache>
            </c:strRef>
          </c:cat>
          <c:val>
            <c:numRef>
              <c:f>Hoja1!$D$2:$D$7</c:f>
              <c:numCache>
                <c:formatCode>General</c:formatCode>
                <c:ptCount val="6"/>
                <c:pt idx="0">
                  <c:v>36.700000000000003</c:v>
                </c:pt>
                <c:pt idx="2">
                  <c:v>49.7</c:v>
                </c:pt>
                <c:pt idx="3">
                  <c:v>39.9</c:v>
                </c:pt>
                <c:pt idx="4">
                  <c:v>29.1</c:v>
                </c:pt>
                <c:pt idx="5">
                  <c:v>31.1</c:v>
                </c:pt>
              </c:numCache>
            </c:numRef>
          </c:val>
          <c:extLst xmlns:c16r2="http://schemas.microsoft.com/office/drawing/2015/06/chart">
            <c:ext xmlns:c16="http://schemas.microsoft.com/office/drawing/2014/chart" uri="{C3380CC4-5D6E-409C-BE32-E72D297353CC}">
              <c16:uniqueId val="{0000000B-4EB5-481F-951B-724AB1FFF1F6}"/>
            </c:ext>
          </c:extLst>
        </c:ser>
        <c:dLbls>
          <c:showLegendKey val="0"/>
          <c:showVal val="1"/>
          <c:showCatName val="0"/>
          <c:showSerName val="0"/>
          <c:showPercent val="0"/>
          <c:showBubbleSize val="0"/>
        </c:dLbls>
        <c:gapWidth val="37"/>
        <c:overlap val="100"/>
        <c:axId val="200025600"/>
        <c:axId val="200027136"/>
      </c:barChart>
      <c:catAx>
        <c:axId val="200025600"/>
        <c:scaling>
          <c:orientation val="maxMin"/>
        </c:scaling>
        <c:delete val="1"/>
        <c:axPos val="l"/>
        <c:numFmt formatCode="General" sourceLinked="1"/>
        <c:majorTickMark val="none"/>
        <c:minorTickMark val="none"/>
        <c:tickLblPos val="none"/>
        <c:crossAx val="200027136"/>
        <c:crosses val="autoZero"/>
        <c:auto val="1"/>
        <c:lblAlgn val="ctr"/>
        <c:lblOffset val="100"/>
        <c:noMultiLvlLbl val="0"/>
      </c:catAx>
      <c:valAx>
        <c:axId val="200027136"/>
        <c:scaling>
          <c:orientation val="minMax"/>
          <c:max val="100"/>
          <c:min val="0"/>
        </c:scaling>
        <c:delete val="1"/>
        <c:axPos val="t"/>
        <c:numFmt formatCode="General" sourceLinked="1"/>
        <c:majorTickMark val="out"/>
        <c:minorTickMark val="none"/>
        <c:tickLblPos val="nextTo"/>
        <c:crossAx val="200025600"/>
        <c:crosses val="autoZero"/>
        <c:crossBetween val="between"/>
      </c:valAx>
      <c:spPr>
        <a:noFill/>
        <a:ln w="25400">
          <a:noFill/>
        </a:ln>
      </c:spPr>
    </c:plotArea>
    <c:legend>
      <c:legendPos val="r"/>
      <c:layout>
        <c:manualLayout>
          <c:xMode val="edge"/>
          <c:yMode val="edge"/>
          <c:x val="0.20899304293352791"/>
          <c:y val="0.86303999991286373"/>
          <c:w val="0.46778922229737391"/>
          <c:h val="0.10271177869259707"/>
        </c:manualLayout>
      </c:layout>
      <c:overlay val="0"/>
      <c:txPr>
        <a:bodyPr/>
        <a:lstStyle/>
        <a:p>
          <a:pPr>
            <a:defRPr sz="1600"/>
          </a:pPr>
          <a:endParaRPr lang="es-E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676510198053E-3"/>
          <c:y val="4.4300993607999497E-3"/>
          <c:w val="0.58619164266301038"/>
          <c:h val="0.99556970521793875"/>
        </c:manualLayout>
      </c:layout>
      <c:barChart>
        <c:barDir val="bar"/>
        <c:grouping val="clustered"/>
        <c:varyColors val="0"/>
        <c:ser>
          <c:idx val="0"/>
          <c:order val="0"/>
          <c:tx>
            <c:strRef>
              <c:f>Hoja1!$B$1</c:f>
              <c:strCache>
                <c:ptCount val="1"/>
                <c:pt idx="0">
                  <c:v>Total nacional</c:v>
                </c:pt>
              </c:strCache>
            </c:strRef>
          </c:tx>
          <c:spPr>
            <a:solidFill>
              <a:srgbClr val="17375E"/>
            </a:solidFill>
          </c:spPr>
          <c:invertIfNegative val="0"/>
          <c:dPt>
            <c:idx val="0"/>
            <c:invertIfNegative val="0"/>
            <c:bubble3D val="0"/>
          </c:dPt>
          <c:dPt>
            <c:idx val="3"/>
            <c:invertIfNegative val="0"/>
            <c:bubble3D val="0"/>
          </c:dPt>
          <c:dPt>
            <c:idx val="4"/>
            <c:invertIfNegative val="0"/>
            <c:bubble3D val="0"/>
          </c:dPt>
          <c:dLbls>
            <c:numFmt formatCode="0.0\%" sourceLinked="0"/>
            <c:spPr>
              <a:noFill/>
              <a:ln>
                <a:noFill/>
              </a:ln>
              <a:effectLst/>
            </c:spPr>
            <c:txPr>
              <a:bodyPr/>
              <a:lstStyle/>
              <a:p>
                <a:pPr>
                  <a:defRPr sz="1200" b="0">
                    <a:solidFill>
                      <a:srgbClr val="17375E"/>
                    </a:solidFill>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Una vez o más al mes</c:v>
                </c:pt>
                <c:pt idx="1">
                  <c:v>Dos o tres veces al año</c:v>
                </c:pt>
                <c:pt idx="2">
                  <c:v>Una vez al año</c:v>
                </c:pt>
                <c:pt idx="3">
                  <c:v>Según necesidad</c:v>
                </c:pt>
                <c:pt idx="4">
                  <c:v>No la he visitado en el último año</c:v>
                </c:pt>
                <c:pt idx="5">
                  <c:v>(NO LEER) Ns/Nc</c:v>
                </c:pt>
              </c:strCache>
            </c:strRef>
          </c:cat>
          <c:val>
            <c:numRef>
              <c:f>Hoja1!$B$2:$B$7</c:f>
              <c:numCache>
                <c:formatCode>General</c:formatCode>
                <c:ptCount val="6"/>
                <c:pt idx="0">
                  <c:v>7</c:v>
                </c:pt>
                <c:pt idx="1">
                  <c:v>16.7</c:v>
                </c:pt>
                <c:pt idx="2">
                  <c:v>11</c:v>
                </c:pt>
                <c:pt idx="3">
                  <c:v>35.9</c:v>
                </c:pt>
                <c:pt idx="4">
                  <c:v>28.9</c:v>
                </c:pt>
                <c:pt idx="5">
                  <c:v>0.5</c:v>
                </c:pt>
              </c:numCache>
            </c:numRef>
          </c:val>
          <c:extLst xmlns:c16r2="http://schemas.microsoft.com/office/drawing/2015/06/chart">
            <c:ext xmlns:c16="http://schemas.microsoft.com/office/drawing/2014/chart" uri="{C3380CC4-5D6E-409C-BE32-E72D297353CC}">
              <c16:uniqueId val="{00000000-E113-47EA-B9B3-FD34EC1C17ED}"/>
            </c:ext>
          </c:extLst>
        </c:ser>
        <c:ser>
          <c:idx val="1"/>
          <c:order val="1"/>
          <c:tx>
            <c:strRef>
              <c:f>Hoja1!$C$1</c:f>
              <c:strCache>
                <c:ptCount val="1"/>
                <c:pt idx="0">
                  <c:v>CCAA</c:v>
                </c:pt>
              </c:strCache>
            </c:strRef>
          </c:tx>
          <c:spPr>
            <a:solidFill>
              <a:schemeClr val="tx2">
                <a:lumMod val="60000"/>
                <a:lumOff val="40000"/>
              </a:schemeClr>
            </a:solidFill>
          </c:spPr>
          <c:invertIfNegative val="0"/>
          <c:dLbls>
            <c:numFmt formatCode="0.0\%" sourceLinked="0"/>
            <c:txPr>
              <a:bodyPr/>
              <a:lstStyle/>
              <a:p>
                <a:pPr>
                  <a:defRPr sz="1200">
                    <a:solidFill>
                      <a:schemeClr val="tx2">
                        <a:lumMod val="60000"/>
                        <a:lumOff val="40000"/>
                      </a:schemeClr>
                    </a:solidFill>
                    <a:latin typeface="Segoe UI" pitchFamily="34" charset="0"/>
                    <a:cs typeface="Segoe UI" pitchFamily="34" charset="0"/>
                  </a:defRPr>
                </a:pPr>
                <a:endParaRPr lang="es-ES"/>
              </a:p>
            </c:txPr>
            <c:showLegendKey val="0"/>
            <c:showVal val="1"/>
            <c:showCatName val="0"/>
            <c:showSerName val="0"/>
            <c:showPercent val="0"/>
            <c:showBubbleSize val="0"/>
            <c:showLeaderLines val="0"/>
          </c:dLbls>
          <c:cat>
            <c:strRef>
              <c:f>Hoja1!$A$2:$A$7</c:f>
              <c:strCache>
                <c:ptCount val="6"/>
                <c:pt idx="0">
                  <c:v>Una vez o más al mes</c:v>
                </c:pt>
                <c:pt idx="1">
                  <c:v>Dos o tres veces al año</c:v>
                </c:pt>
                <c:pt idx="2">
                  <c:v>Una vez al año</c:v>
                </c:pt>
                <c:pt idx="3">
                  <c:v>Según necesidad</c:v>
                </c:pt>
                <c:pt idx="4">
                  <c:v>No la he visitado en el último año</c:v>
                </c:pt>
                <c:pt idx="5">
                  <c:v>(NO LEER) Ns/Nc</c:v>
                </c:pt>
              </c:strCache>
            </c:strRef>
          </c:cat>
          <c:val>
            <c:numRef>
              <c:f>Hoja1!$C$2:$C$7</c:f>
              <c:numCache>
                <c:formatCode>General</c:formatCode>
                <c:ptCount val="6"/>
                <c:pt idx="0">
                  <c:v>3.3</c:v>
                </c:pt>
                <c:pt idx="1">
                  <c:v>17.899999999999999</c:v>
                </c:pt>
                <c:pt idx="2">
                  <c:v>8.5</c:v>
                </c:pt>
                <c:pt idx="3">
                  <c:v>45.3</c:v>
                </c:pt>
                <c:pt idx="4">
                  <c:v>25.1</c:v>
                </c:pt>
                <c:pt idx="5">
                  <c:v>0</c:v>
                </c:pt>
              </c:numCache>
            </c:numRef>
          </c:val>
        </c:ser>
        <c:dLbls>
          <c:showLegendKey val="0"/>
          <c:showVal val="0"/>
          <c:showCatName val="0"/>
          <c:showSerName val="0"/>
          <c:showPercent val="0"/>
          <c:showBubbleSize val="0"/>
        </c:dLbls>
        <c:gapWidth val="50"/>
        <c:axId val="198211456"/>
        <c:axId val="198212992"/>
      </c:barChart>
      <c:catAx>
        <c:axId val="198211456"/>
        <c:scaling>
          <c:orientation val="maxMin"/>
        </c:scaling>
        <c:delete val="1"/>
        <c:axPos val="l"/>
        <c:numFmt formatCode="General" sourceLinked="0"/>
        <c:majorTickMark val="none"/>
        <c:minorTickMark val="none"/>
        <c:tickLblPos val="nextTo"/>
        <c:crossAx val="198212992"/>
        <c:crosses val="autoZero"/>
        <c:auto val="1"/>
        <c:lblAlgn val="ctr"/>
        <c:lblOffset val="100"/>
        <c:noMultiLvlLbl val="0"/>
      </c:catAx>
      <c:valAx>
        <c:axId val="198212992"/>
        <c:scaling>
          <c:orientation val="minMax"/>
          <c:max val="100"/>
        </c:scaling>
        <c:delete val="1"/>
        <c:axPos val="t"/>
        <c:numFmt formatCode="General" sourceLinked="1"/>
        <c:majorTickMark val="out"/>
        <c:minorTickMark val="none"/>
        <c:tickLblPos val="nextTo"/>
        <c:crossAx val="198211456"/>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73655735561771E-2"/>
          <c:y val="0.10739614664606931"/>
          <c:w val="0.48005363989662603"/>
          <c:h val="0.88027269396886443"/>
        </c:manualLayout>
      </c:layout>
      <c:barChart>
        <c:barDir val="bar"/>
        <c:grouping val="clustered"/>
        <c:varyColors val="0"/>
        <c:ser>
          <c:idx val="0"/>
          <c:order val="0"/>
          <c:tx>
            <c:strRef>
              <c:f>Hoja1!$B$1</c:f>
              <c:strCache>
                <c:ptCount val="1"/>
                <c:pt idx="0">
                  <c:v>Total nacional</c:v>
                </c:pt>
              </c:strCache>
            </c:strRef>
          </c:tx>
          <c:spPr>
            <a:solidFill>
              <a:srgbClr val="F79646">
                <a:lumMod val="75000"/>
              </a:srgbClr>
            </a:solidFill>
          </c:spPr>
          <c:invertIfNegative val="0"/>
          <c:dPt>
            <c:idx val="3"/>
            <c:invertIfNegative val="0"/>
            <c:bubble3D val="0"/>
            <c:extLst xmlns:c16r2="http://schemas.microsoft.com/office/drawing/2015/06/chart">
              <c:ext xmlns:c16="http://schemas.microsoft.com/office/drawing/2014/chart" uri="{C3380CC4-5D6E-409C-BE32-E72D297353CC}">
                <c16:uniqueId val="{00000000-F34E-4017-933A-0075238B30FA}"/>
              </c:ext>
            </c:extLst>
          </c:dPt>
          <c:dPt>
            <c:idx val="4"/>
            <c:invertIfNegative val="0"/>
            <c:bubble3D val="0"/>
            <c:extLst xmlns:c16r2="http://schemas.microsoft.com/office/drawing/2015/06/chart">
              <c:ext xmlns:c16="http://schemas.microsoft.com/office/drawing/2014/chart" uri="{C3380CC4-5D6E-409C-BE32-E72D297353CC}">
                <c16:uniqueId val="{00000001-F34E-4017-933A-0075238B30FA}"/>
              </c:ext>
            </c:extLst>
          </c:dPt>
          <c:dPt>
            <c:idx val="5"/>
            <c:invertIfNegative val="0"/>
            <c:bubble3D val="0"/>
            <c:extLst xmlns:c16r2="http://schemas.microsoft.com/office/drawing/2015/06/chart">
              <c:ext xmlns:c16="http://schemas.microsoft.com/office/drawing/2014/chart" uri="{C3380CC4-5D6E-409C-BE32-E72D297353CC}">
                <c16:uniqueId val="{00000002-F34E-4017-933A-0075238B30FA}"/>
              </c:ext>
            </c:extLst>
          </c:dPt>
          <c:dPt>
            <c:idx val="6"/>
            <c:invertIfNegative val="0"/>
            <c:bubble3D val="0"/>
          </c:dPt>
          <c:dLbls>
            <c:txPr>
              <a:bodyPr/>
              <a:lstStyle/>
              <a:p>
                <a:pPr>
                  <a:defRPr sz="1400" b="1"/>
                </a:pPr>
                <a:endParaRPr lang="es-ES"/>
              </a:p>
            </c:txPr>
            <c:showLegendKey val="0"/>
            <c:showVal val="1"/>
            <c:showCatName val="0"/>
            <c:showSerName val="0"/>
            <c:showPercent val="0"/>
            <c:showBubbleSize val="0"/>
            <c:showLeaderLines val="0"/>
          </c:dLbls>
          <c:cat>
            <c:strRef>
              <c:f>Hoja1!$A$2:$A$4</c:f>
              <c:strCache>
                <c:ptCount val="3"/>
                <c:pt idx="0">
                  <c:v>P8_3. La profesionalidad</c:v>
                </c:pt>
                <c:pt idx="1">
                  <c:v>P8_2.  La atención personal</c:v>
                </c:pt>
                <c:pt idx="2">
                  <c:v>P8_1. La facilidad de ser atendido</c:v>
                </c:pt>
              </c:strCache>
            </c:strRef>
          </c:cat>
          <c:val>
            <c:numRef>
              <c:f>Hoja1!$B$2:$B$4</c:f>
              <c:numCache>
                <c:formatCode>0.00</c:formatCode>
                <c:ptCount val="3"/>
                <c:pt idx="0">
                  <c:v>8.9580000000000002</c:v>
                </c:pt>
                <c:pt idx="1">
                  <c:v>8.91</c:v>
                </c:pt>
                <c:pt idx="2">
                  <c:v>8.5220000000000002</c:v>
                </c:pt>
              </c:numCache>
            </c:numRef>
          </c:val>
          <c:extLst xmlns:c16r2="http://schemas.microsoft.com/office/drawing/2015/06/chart">
            <c:ext xmlns:c16="http://schemas.microsoft.com/office/drawing/2014/chart" uri="{C3380CC4-5D6E-409C-BE32-E72D297353CC}">
              <c16:uniqueId val="{00000003-F34E-4017-933A-0075238B30FA}"/>
            </c:ext>
          </c:extLst>
        </c:ser>
        <c:ser>
          <c:idx val="1"/>
          <c:order val="1"/>
          <c:tx>
            <c:strRef>
              <c:f>Hoja1!$C$1</c:f>
              <c:strCache>
                <c:ptCount val="1"/>
                <c:pt idx="0">
                  <c:v>CCAA</c:v>
                </c:pt>
              </c:strCache>
            </c:strRef>
          </c:tx>
          <c:spPr>
            <a:solidFill>
              <a:srgbClr val="F79646">
                <a:lumMod val="60000"/>
                <a:lumOff val="40000"/>
              </a:srgbClr>
            </a:solidFill>
          </c:spPr>
          <c:invertIfNegative val="0"/>
          <c:dLbls>
            <c:txPr>
              <a:bodyPr/>
              <a:lstStyle/>
              <a:p>
                <a:pPr>
                  <a:defRPr sz="1400"/>
                </a:pPr>
                <a:endParaRPr lang="es-ES"/>
              </a:p>
            </c:txPr>
            <c:showLegendKey val="0"/>
            <c:showVal val="1"/>
            <c:showCatName val="0"/>
            <c:showSerName val="0"/>
            <c:showPercent val="0"/>
            <c:showBubbleSize val="0"/>
            <c:showLeaderLines val="0"/>
          </c:dLbls>
          <c:cat>
            <c:strRef>
              <c:f>Hoja1!$A$2:$A$4</c:f>
              <c:strCache>
                <c:ptCount val="3"/>
                <c:pt idx="0">
                  <c:v>P8_3. La profesionalidad</c:v>
                </c:pt>
                <c:pt idx="1">
                  <c:v>P8_2.  La atención personal</c:v>
                </c:pt>
                <c:pt idx="2">
                  <c:v>P8_1. La facilidad de ser atendido</c:v>
                </c:pt>
              </c:strCache>
            </c:strRef>
          </c:cat>
          <c:val>
            <c:numRef>
              <c:f>Hoja1!$C$2:$C$4</c:f>
              <c:numCache>
                <c:formatCode>0.00</c:formatCode>
                <c:ptCount val="3"/>
                <c:pt idx="0">
                  <c:v>9.0619999999999994</c:v>
                </c:pt>
                <c:pt idx="1">
                  <c:v>8.9359999999999999</c:v>
                </c:pt>
                <c:pt idx="2">
                  <c:v>8.5649999999999995</c:v>
                </c:pt>
              </c:numCache>
            </c:numRef>
          </c:val>
        </c:ser>
        <c:dLbls>
          <c:showLegendKey val="0"/>
          <c:showVal val="0"/>
          <c:showCatName val="0"/>
          <c:showSerName val="0"/>
          <c:showPercent val="0"/>
          <c:showBubbleSize val="0"/>
        </c:dLbls>
        <c:gapWidth val="50"/>
        <c:axId val="197249280"/>
        <c:axId val="197255168"/>
      </c:barChart>
      <c:catAx>
        <c:axId val="197249280"/>
        <c:scaling>
          <c:orientation val="maxMin"/>
        </c:scaling>
        <c:delete val="1"/>
        <c:axPos val="l"/>
        <c:numFmt formatCode="General" sourceLinked="1"/>
        <c:majorTickMark val="out"/>
        <c:minorTickMark val="none"/>
        <c:tickLblPos val="nextTo"/>
        <c:crossAx val="197255168"/>
        <c:crosses val="autoZero"/>
        <c:auto val="1"/>
        <c:lblAlgn val="ctr"/>
        <c:lblOffset val="100"/>
        <c:noMultiLvlLbl val="0"/>
      </c:catAx>
      <c:valAx>
        <c:axId val="197255168"/>
        <c:scaling>
          <c:orientation val="minMax"/>
          <c:max val="10"/>
          <c:min val="0"/>
        </c:scaling>
        <c:delete val="1"/>
        <c:axPos val="b"/>
        <c:numFmt formatCode="0.00" sourceLinked="1"/>
        <c:majorTickMark val="out"/>
        <c:minorTickMark val="none"/>
        <c:tickLblPos val="nextTo"/>
        <c:crossAx val="197249280"/>
        <c:crosses val="max"/>
        <c:crossBetween val="between"/>
        <c:minorUnit val="2"/>
      </c:valAx>
    </c:plotArea>
    <c:plotVisOnly val="1"/>
    <c:dispBlanksAs val="gap"/>
    <c:showDLblsOverMax val="0"/>
  </c:chart>
  <c:txPr>
    <a:bodyPr/>
    <a:lstStyle/>
    <a:p>
      <a:pPr>
        <a:defRPr sz="1200">
          <a:solidFill>
            <a:schemeClr val="tx1">
              <a:lumMod val="65000"/>
              <a:lumOff val="3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676510198053E-3"/>
          <c:y val="4.4300993607999497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rgbClr val="0070C0"/>
            </a:solidFill>
          </c:spPr>
          <c:invertIfNegative val="0"/>
          <c:dPt>
            <c:idx val="0"/>
            <c:invertIfNegative val="0"/>
            <c:bubble3D val="0"/>
          </c:dPt>
          <c:dPt>
            <c:idx val="3"/>
            <c:invertIfNegative val="0"/>
            <c:bubble3D val="0"/>
          </c:dPt>
          <c:dPt>
            <c:idx val="4"/>
            <c:invertIfNegative val="0"/>
            <c:bubble3D val="0"/>
            <c:spPr>
              <a:solidFill>
                <a:schemeClr val="tx1">
                  <a:lumMod val="50000"/>
                  <a:lumOff val="50000"/>
                </a:schemeClr>
              </a:solidFill>
            </c:spPr>
          </c:dPt>
          <c:dLbls>
            <c:numFmt formatCode="0.0\%" sourceLinked="0"/>
            <c:spPr>
              <a:noFill/>
              <a:ln>
                <a:noFill/>
              </a:ln>
              <a:effectLst/>
            </c:spPr>
            <c:txPr>
              <a:bodyPr/>
              <a:lstStyle/>
              <a:p>
                <a:pPr>
                  <a:defRPr sz="1200" b="0">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Una vez o más al mes</c:v>
                </c:pt>
                <c:pt idx="1">
                  <c:v>Dos o tres veces al año</c:v>
                </c:pt>
                <c:pt idx="2">
                  <c:v>Una vez al año</c:v>
                </c:pt>
                <c:pt idx="3">
                  <c:v>Según necesidad</c:v>
                </c:pt>
                <c:pt idx="4">
                  <c:v>No la he visitado en el último año</c:v>
                </c:pt>
                <c:pt idx="5">
                  <c:v>(NO LEER) Ns/Nc</c:v>
                </c:pt>
              </c:strCache>
            </c:strRef>
          </c:cat>
          <c:val>
            <c:numRef>
              <c:f>Hoja1!$B$2:$B$7</c:f>
              <c:numCache>
                <c:formatCode>General</c:formatCode>
                <c:ptCount val="6"/>
                <c:pt idx="0">
                  <c:v>7</c:v>
                </c:pt>
                <c:pt idx="1">
                  <c:v>16.7</c:v>
                </c:pt>
                <c:pt idx="2">
                  <c:v>11</c:v>
                </c:pt>
                <c:pt idx="3">
                  <c:v>35.9</c:v>
                </c:pt>
                <c:pt idx="4">
                  <c:v>28.9</c:v>
                </c:pt>
                <c:pt idx="5">
                  <c:v>0.5</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7839488"/>
        <c:axId val="197849472"/>
      </c:barChart>
      <c:catAx>
        <c:axId val="197839488"/>
        <c:scaling>
          <c:orientation val="maxMin"/>
        </c:scaling>
        <c:delete val="1"/>
        <c:axPos val="l"/>
        <c:numFmt formatCode="General" sourceLinked="0"/>
        <c:majorTickMark val="none"/>
        <c:minorTickMark val="none"/>
        <c:tickLblPos val="nextTo"/>
        <c:crossAx val="197849472"/>
        <c:crosses val="autoZero"/>
        <c:auto val="1"/>
        <c:lblAlgn val="ctr"/>
        <c:lblOffset val="100"/>
        <c:noMultiLvlLbl val="0"/>
      </c:catAx>
      <c:valAx>
        <c:axId val="197849472"/>
        <c:scaling>
          <c:orientation val="minMax"/>
          <c:max val="100"/>
        </c:scaling>
        <c:delete val="1"/>
        <c:axPos val="t"/>
        <c:numFmt formatCode="General" sourceLinked="1"/>
        <c:majorTickMark val="out"/>
        <c:minorTickMark val="none"/>
        <c:tickLblPos val="nextTo"/>
        <c:crossAx val="197839488"/>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676510198053E-3"/>
          <c:y val="4.4300993607999497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rgbClr val="0070C0"/>
            </a:solidFill>
          </c:spPr>
          <c:invertIfNegative val="0"/>
          <c:dPt>
            <c:idx val="0"/>
            <c:invertIfNegative val="0"/>
            <c:bubble3D val="0"/>
          </c:dPt>
          <c:dPt>
            <c:idx val="3"/>
            <c:invertIfNegative val="0"/>
            <c:bubble3D val="0"/>
          </c:dPt>
          <c:dPt>
            <c:idx val="4"/>
            <c:invertIfNegative val="0"/>
            <c:bubble3D val="0"/>
            <c:spPr>
              <a:solidFill>
                <a:schemeClr val="tx1">
                  <a:lumMod val="50000"/>
                  <a:lumOff val="50000"/>
                </a:schemeClr>
              </a:solidFill>
            </c:spPr>
          </c:dPt>
          <c:dLbls>
            <c:numFmt formatCode="0.0\%" sourceLinked="0"/>
            <c:spPr>
              <a:noFill/>
              <a:ln>
                <a:noFill/>
              </a:ln>
              <a:effectLst/>
            </c:spPr>
            <c:txPr>
              <a:bodyPr/>
              <a:lstStyle/>
              <a:p>
                <a:pPr>
                  <a:defRPr sz="1200" b="0">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Una vez o más al mes</c:v>
                </c:pt>
                <c:pt idx="1">
                  <c:v>Dos o tres veces al año</c:v>
                </c:pt>
                <c:pt idx="2">
                  <c:v>Una vez al año</c:v>
                </c:pt>
                <c:pt idx="3">
                  <c:v>Según necesidad</c:v>
                </c:pt>
                <c:pt idx="4">
                  <c:v>No la he visitado en el último año</c:v>
                </c:pt>
                <c:pt idx="5">
                  <c:v>(NO LEER) Ns/Nc</c:v>
                </c:pt>
              </c:strCache>
            </c:strRef>
          </c:cat>
          <c:val>
            <c:numRef>
              <c:f>Hoja1!$B$2:$B$7</c:f>
              <c:numCache>
                <c:formatCode>General</c:formatCode>
                <c:ptCount val="6"/>
                <c:pt idx="0">
                  <c:v>3.3</c:v>
                </c:pt>
                <c:pt idx="1">
                  <c:v>9.6</c:v>
                </c:pt>
                <c:pt idx="2">
                  <c:v>4.3</c:v>
                </c:pt>
                <c:pt idx="3">
                  <c:v>47.2</c:v>
                </c:pt>
                <c:pt idx="4">
                  <c:v>35.700000000000003</c:v>
                </c:pt>
                <c:pt idx="5">
                  <c:v>0</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8013696"/>
        <c:axId val="198015232"/>
      </c:barChart>
      <c:catAx>
        <c:axId val="198013696"/>
        <c:scaling>
          <c:orientation val="maxMin"/>
        </c:scaling>
        <c:delete val="1"/>
        <c:axPos val="l"/>
        <c:numFmt formatCode="General" sourceLinked="0"/>
        <c:majorTickMark val="none"/>
        <c:minorTickMark val="none"/>
        <c:tickLblPos val="nextTo"/>
        <c:crossAx val="198015232"/>
        <c:crosses val="autoZero"/>
        <c:auto val="1"/>
        <c:lblAlgn val="ctr"/>
        <c:lblOffset val="100"/>
        <c:noMultiLvlLbl val="0"/>
      </c:catAx>
      <c:valAx>
        <c:axId val="198015232"/>
        <c:scaling>
          <c:orientation val="minMax"/>
          <c:max val="100"/>
        </c:scaling>
        <c:delete val="1"/>
        <c:axPos val="t"/>
        <c:numFmt formatCode="General" sourceLinked="1"/>
        <c:majorTickMark val="out"/>
        <c:minorTickMark val="none"/>
        <c:tickLblPos val="nextTo"/>
        <c:crossAx val="198013696"/>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0921629137283"/>
          <c:y val="8.9075790072289524E-2"/>
          <c:w val="0.56245139364189645"/>
          <c:h val="0.66713609034024468"/>
        </c:manualLayout>
      </c:layout>
      <c:pieChart>
        <c:varyColors val="1"/>
        <c:ser>
          <c:idx val="0"/>
          <c:order val="0"/>
          <c:tx>
            <c:strRef>
              <c:f>Sheet1!$B$1</c:f>
              <c:strCache>
                <c:ptCount val="1"/>
                <c:pt idx="0">
                  <c:v>CCAA</c:v>
                </c:pt>
              </c:strCache>
            </c:strRef>
          </c:tx>
          <c:dPt>
            <c:idx val="0"/>
            <c:bubble3D val="0"/>
            <c:spPr>
              <a:solidFill>
                <a:schemeClr val="tx2">
                  <a:lumMod val="75000"/>
                </a:schemeClr>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rgbClr val="92D050"/>
              </a:solidFill>
              <a:ln w="19050">
                <a:solidFill>
                  <a:schemeClr val="lt1"/>
                </a:solidFill>
              </a:ln>
              <a:effectLst/>
            </c:spPr>
          </c:dPt>
          <c:dPt>
            <c:idx val="3"/>
            <c:bubble3D val="0"/>
            <c:spPr>
              <a:solidFill>
                <a:schemeClr val="accent4"/>
              </a:solidFill>
              <a:ln w="19050">
                <a:solidFill>
                  <a:schemeClr val="lt1"/>
                </a:solidFill>
              </a:ln>
              <a:effectLst/>
            </c:spPr>
          </c:dPt>
          <c:dLbls>
            <c:dLbl>
              <c:idx val="1"/>
              <c:layout>
                <c:manualLayout>
                  <c:x val="0.11485133364357485"/>
                  <c:y val="-0.24380583465267941"/>
                </c:manualLayout>
              </c:layout>
              <c:dLblPos val="bestFit"/>
              <c:showLegendKey val="0"/>
              <c:showVal val="1"/>
              <c:showCatName val="0"/>
              <c:showSerName val="0"/>
              <c:showPercent val="0"/>
              <c:showBubbleSize val="0"/>
            </c:dLbl>
            <c:numFmt formatCode="0.0\%" sourceLinked="0"/>
            <c:txPr>
              <a:bodyPr/>
              <a:lstStyle/>
              <a:p>
                <a:pPr>
                  <a:defRPr sz="1800">
                    <a:solidFill>
                      <a:schemeClr val="bg1"/>
                    </a:solidFill>
                    <a:latin typeface="Segoe UI" pitchFamily="34" charset="0"/>
                    <a:cs typeface="Segoe UI" pitchFamily="34" charset="0"/>
                  </a:defRPr>
                </a:pPr>
                <a:endParaRPr lang="es-ES"/>
              </a:p>
            </c:txPr>
            <c:dLblPos val="bestFit"/>
            <c:showLegendKey val="0"/>
            <c:showVal val="1"/>
            <c:showCatName val="0"/>
            <c:showSerName val="0"/>
            <c:showPercent val="0"/>
            <c:showBubbleSize val="0"/>
            <c:showLeaderLines val="1"/>
          </c:dLbls>
          <c:cat>
            <c:strRef>
              <c:f>Sheet1!$A$2:$A$4</c:f>
              <c:strCache>
                <c:ptCount val="3"/>
                <c:pt idx="0">
                  <c:v>Online</c:v>
                </c:pt>
                <c:pt idx="1">
                  <c:v>Por teléfono</c:v>
                </c:pt>
                <c:pt idx="2">
                  <c:v>En el propio centro</c:v>
                </c:pt>
              </c:strCache>
            </c:strRef>
          </c:cat>
          <c:val>
            <c:numRef>
              <c:f>Sheet1!$B$2:$B$4</c:f>
              <c:numCache>
                <c:formatCode>General</c:formatCode>
                <c:ptCount val="3"/>
                <c:pt idx="0">
                  <c:v>21.2</c:v>
                </c:pt>
                <c:pt idx="1">
                  <c:v>63.8</c:v>
                </c:pt>
                <c:pt idx="2">
                  <c:v>15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1685342554890097E-2"/>
          <c:y val="0.80340625994475179"/>
          <c:w val="0.96831465744510992"/>
          <c:h val="0.1427861593532922"/>
        </c:manualLayout>
      </c:layout>
      <c:overlay val="0"/>
      <c:txPr>
        <a:bodyPr/>
        <a:lstStyle/>
        <a:p>
          <a:pPr>
            <a:defRPr sz="1400">
              <a:latin typeface="Segoe UI" pitchFamily="34" charset="0"/>
              <a:cs typeface="Segoe UI"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676510198053E-3"/>
          <c:y val="4.4300993607999497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rgbClr val="0070C0"/>
            </a:solidFill>
          </c:spPr>
          <c:invertIfNegative val="0"/>
          <c:dPt>
            <c:idx val="0"/>
            <c:invertIfNegative val="0"/>
            <c:bubble3D val="0"/>
          </c:dPt>
          <c:dPt>
            <c:idx val="3"/>
            <c:invertIfNegative val="0"/>
            <c:bubble3D val="0"/>
          </c:dPt>
          <c:dPt>
            <c:idx val="4"/>
            <c:invertIfNegative val="0"/>
            <c:bubble3D val="0"/>
            <c:spPr>
              <a:solidFill>
                <a:schemeClr val="tx1">
                  <a:lumMod val="50000"/>
                  <a:lumOff val="50000"/>
                </a:schemeClr>
              </a:solidFill>
            </c:spPr>
          </c:dPt>
          <c:dLbls>
            <c:numFmt formatCode="0.0\%" sourceLinked="0"/>
            <c:spPr>
              <a:noFill/>
              <a:ln>
                <a:noFill/>
              </a:ln>
              <a:effectLst/>
            </c:spPr>
            <c:txPr>
              <a:bodyPr/>
              <a:lstStyle/>
              <a:p>
                <a:pPr>
                  <a:defRPr sz="1200" b="0">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Una vez o más al mes</c:v>
                </c:pt>
                <c:pt idx="1">
                  <c:v>Dos o tres veces al año</c:v>
                </c:pt>
                <c:pt idx="2">
                  <c:v>Una vez al año</c:v>
                </c:pt>
                <c:pt idx="3">
                  <c:v>Según necesidad</c:v>
                </c:pt>
                <c:pt idx="4">
                  <c:v>No la he visitado en el último año</c:v>
                </c:pt>
                <c:pt idx="5">
                  <c:v>(NO LEER) Ns/Nc</c:v>
                </c:pt>
              </c:strCache>
            </c:strRef>
          </c:cat>
          <c:val>
            <c:numRef>
              <c:f>Hoja1!$B$2:$B$7</c:f>
              <c:numCache>
                <c:formatCode>General</c:formatCode>
                <c:ptCount val="6"/>
                <c:pt idx="0">
                  <c:v>1.9</c:v>
                </c:pt>
                <c:pt idx="1">
                  <c:v>11.4</c:v>
                </c:pt>
                <c:pt idx="2">
                  <c:v>12</c:v>
                </c:pt>
                <c:pt idx="3">
                  <c:v>35.6</c:v>
                </c:pt>
                <c:pt idx="4">
                  <c:v>38.5</c:v>
                </c:pt>
                <c:pt idx="5">
                  <c:v>0.7</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8138496"/>
        <c:axId val="198144384"/>
      </c:barChart>
      <c:catAx>
        <c:axId val="198138496"/>
        <c:scaling>
          <c:orientation val="maxMin"/>
        </c:scaling>
        <c:delete val="1"/>
        <c:axPos val="l"/>
        <c:numFmt formatCode="General" sourceLinked="0"/>
        <c:majorTickMark val="none"/>
        <c:minorTickMark val="none"/>
        <c:tickLblPos val="nextTo"/>
        <c:crossAx val="198144384"/>
        <c:crosses val="autoZero"/>
        <c:auto val="1"/>
        <c:lblAlgn val="ctr"/>
        <c:lblOffset val="100"/>
        <c:noMultiLvlLbl val="0"/>
      </c:catAx>
      <c:valAx>
        <c:axId val="198144384"/>
        <c:scaling>
          <c:orientation val="minMax"/>
          <c:max val="100"/>
        </c:scaling>
        <c:delete val="1"/>
        <c:axPos val="t"/>
        <c:numFmt formatCode="General" sourceLinked="1"/>
        <c:majorTickMark val="out"/>
        <c:minorTickMark val="none"/>
        <c:tickLblPos val="nextTo"/>
        <c:crossAx val="198138496"/>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676510198053E-3"/>
          <c:y val="4.4300993607999497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rgbClr val="0070C0"/>
            </a:solidFill>
          </c:spPr>
          <c:invertIfNegative val="0"/>
          <c:dPt>
            <c:idx val="0"/>
            <c:invertIfNegative val="0"/>
            <c:bubble3D val="0"/>
          </c:dPt>
          <c:dPt>
            <c:idx val="3"/>
            <c:invertIfNegative val="0"/>
            <c:bubble3D val="0"/>
          </c:dPt>
          <c:dPt>
            <c:idx val="4"/>
            <c:invertIfNegative val="0"/>
            <c:bubble3D val="0"/>
            <c:spPr>
              <a:solidFill>
                <a:schemeClr val="tx1">
                  <a:lumMod val="50000"/>
                  <a:lumOff val="50000"/>
                </a:schemeClr>
              </a:solidFill>
            </c:spPr>
          </c:dPt>
          <c:dLbls>
            <c:numFmt formatCode="0.0\%" sourceLinked="0"/>
            <c:spPr>
              <a:noFill/>
              <a:ln>
                <a:noFill/>
              </a:ln>
              <a:effectLst/>
            </c:spPr>
            <c:txPr>
              <a:bodyPr/>
              <a:lstStyle/>
              <a:p>
                <a:pPr>
                  <a:defRPr sz="1200" b="0">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Una vez o más al mes</c:v>
                </c:pt>
                <c:pt idx="1">
                  <c:v>Dos o tres veces al año</c:v>
                </c:pt>
                <c:pt idx="2">
                  <c:v>Una vez al año</c:v>
                </c:pt>
                <c:pt idx="3">
                  <c:v>Según necesidad</c:v>
                </c:pt>
                <c:pt idx="4">
                  <c:v>No la he visitado en el último año</c:v>
                </c:pt>
                <c:pt idx="5">
                  <c:v>(NO LEER) Ns/Nc</c:v>
                </c:pt>
              </c:strCache>
            </c:strRef>
          </c:cat>
          <c:val>
            <c:numRef>
              <c:f>Hoja1!$B$2:$B$7</c:f>
              <c:numCache>
                <c:formatCode>General</c:formatCode>
                <c:ptCount val="6"/>
                <c:pt idx="0">
                  <c:v>6.9</c:v>
                </c:pt>
                <c:pt idx="1">
                  <c:v>15.2</c:v>
                </c:pt>
                <c:pt idx="2">
                  <c:v>12.8</c:v>
                </c:pt>
                <c:pt idx="3">
                  <c:v>35.5</c:v>
                </c:pt>
                <c:pt idx="4">
                  <c:v>29.2</c:v>
                </c:pt>
                <c:pt idx="5">
                  <c:v>0.6</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8058752"/>
        <c:axId val="198060288"/>
      </c:barChart>
      <c:catAx>
        <c:axId val="198058752"/>
        <c:scaling>
          <c:orientation val="maxMin"/>
        </c:scaling>
        <c:delete val="1"/>
        <c:axPos val="l"/>
        <c:numFmt formatCode="General" sourceLinked="0"/>
        <c:majorTickMark val="none"/>
        <c:minorTickMark val="none"/>
        <c:tickLblPos val="nextTo"/>
        <c:crossAx val="198060288"/>
        <c:crosses val="autoZero"/>
        <c:auto val="1"/>
        <c:lblAlgn val="ctr"/>
        <c:lblOffset val="100"/>
        <c:noMultiLvlLbl val="0"/>
      </c:catAx>
      <c:valAx>
        <c:axId val="198060288"/>
        <c:scaling>
          <c:orientation val="minMax"/>
          <c:max val="100"/>
        </c:scaling>
        <c:delete val="1"/>
        <c:axPos val="t"/>
        <c:numFmt formatCode="General" sourceLinked="1"/>
        <c:majorTickMark val="out"/>
        <c:minorTickMark val="none"/>
        <c:tickLblPos val="nextTo"/>
        <c:crossAx val="198058752"/>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676510198053E-3"/>
          <c:y val="4.4300993607999497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rgbClr val="0070C0"/>
            </a:solidFill>
          </c:spPr>
          <c:invertIfNegative val="0"/>
          <c:dPt>
            <c:idx val="0"/>
            <c:invertIfNegative val="0"/>
            <c:bubble3D val="0"/>
          </c:dPt>
          <c:dPt>
            <c:idx val="3"/>
            <c:invertIfNegative val="0"/>
            <c:bubble3D val="0"/>
          </c:dPt>
          <c:dPt>
            <c:idx val="4"/>
            <c:invertIfNegative val="0"/>
            <c:bubble3D val="0"/>
            <c:spPr>
              <a:solidFill>
                <a:schemeClr val="tx1">
                  <a:lumMod val="50000"/>
                  <a:lumOff val="50000"/>
                </a:schemeClr>
              </a:solidFill>
            </c:spPr>
          </c:dPt>
          <c:dLbls>
            <c:numFmt formatCode="0.0\%" sourceLinked="0"/>
            <c:spPr>
              <a:noFill/>
              <a:ln>
                <a:noFill/>
              </a:ln>
              <a:effectLst/>
            </c:spPr>
            <c:txPr>
              <a:bodyPr/>
              <a:lstStyle/>
              <a:p>
                <a:pPr>
                  <a:defRPr sz="1200" b="0">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Una vez o más al mes</c:v>
                </c:pt>
                <c:pt idx="1">
                  <c:v>Dos o tres veces al año</c:v>
                </c:pt>
                <c:pt idx="2">
                  <c:v>Una vez al año</c:v>
                </c:pt>
                <c:pt idx="3">
                  <c:v>Según necesidad</c:v>
                </c:pt>
                <c:pt idx="4">
                  <c:v>No la he visitado en el último año</c:v>
                </c:pt>
                <c:pt idx="5">
                  <c:v>(NO LEER) Ns/Nc</c:v>
                </c:pt>
              </c:strCache>
            </c:strRef>
          </c:cat>
          <c:val>
            <c:numRef>
              <c:f>Hoja1!$B$2:$B$7</c:f>
              <c:numCache>
                <c:formatCode>General</c:formatCode>
                <c:ptCount val="6"/>
                <c:pt idx="0">
                  <c:v>13.7</c:v>
                </c:pt>
                <c:pt idx="1">
                  <c:v>27.1</c:v>
                </c:pt>
                <c:pt idx="2">
                  <c:v>12.2</c:v>
                </c:pt>
                <c:pt idx="3">
                  <c:v>30</c:v>
                </c:pt>
                <c:pt idx="4">
                  <c:v>16.5</c:v>
                </c:pt>
                <c:pt idx="5">
                  <c:v>0.5</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8777472"/>
        <c:axId val="198783360"/>
      </c:barChart>
      <c:catAx>
        <c:axId val="198777472"/>
        <c:scaling>
          <c:orientation val="maxMin"/>
        </c:scaling>
        <c:delete val="1"/>
        <c:axPos val="l"/>
        <c:numFmt formatCode="General" sourceLinked="0"/>
        <c:majorTickMark val="none"/>
        <c:minorTickMark val="none"/>
        <c:tickLblPos val="nextTo"/>
        <c:crossAx val="198783360"/>
        <c:crosses val="autoZero"/>
        <c:auto val="1"/>
        <c:lblAlgn val="ctr"/>
        <c:lblOffset val="100"/>
        <c:noMultiLvlLbl val="0"/>
      </c:catAx>
      <c:valAx>
        <c:axId val="198783360"/>
        <c:scaling>
          <c:orientation val="minMax"/>
          <c:max val="100"/>
        </c:scaling>
        <c:delete val="1"/>
        <c:axPos val="t"/>
        <c:numFmt formatCode="General" sourceLinked="1"/>
        <c:majorTickMark val="out"/>
        <c:minorTickMark val="none"/>
        <c:tickLblPos val="nextTo"/>
        <c:crossAx val="198777472"/>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FF0000"/>
            </a:solidFill>
            <a:ln>
              <a:solidFill>
                <a:srgbClr val="FF0000"/>
              </a:solidFill>
            </a:ln>
          </c:spPr>
          <c:invertIfNegative val="1"/>
          <c:dPt>
            <c:idx val="0"/>
            <c:invertIfNegative val="1"/>
            <c:bubble3D val="0"/>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numCache>
            </c:numRef>
          </c:cat>
          <c:val>
            <c:numRef>
              <c:f>Hoja1!$B$2:$B$4</c:f>
              <c:numCache>
                <c:formatCode>General</c:formatCode>
                <c:ptCount val="3"/>
                <c:pt idx="0">
                  <c:v>-7.5000000000001066E-2</c:v>
                </c:pt>
                <c:pt idx="1">
                  <c:v>-0.11500000000000021</c:v>
                </c:pt>
                <c:pt idx="2">
                  <c:v>-0.37300000000000111</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rgbClr val="FF0000"/>
                    </a:solidFill>
                  </a:ln>
                </c14:spPr>
              </c14:invertSolidFillFmt>
            </c:ext>
          </c:extLst>
        </c:ser>
        <c:dLbls>
          <c:dLblPos val="ctr"/>
          <c:showLegendKey val="0"/>
          <c:showVal val="1"/>
          <c:showCatName val="0"/>
          <c:showSerName val="0"/>
          <c:showPercent val="0"/>
          <c:showBubbleSize val="0"/>
        </c:dLbls>
        <c:gapWidth val="50"/>
        <c:axId val="198661248"/>
        <c:axId val="198672384"/>
      </c:barChart>
      <c:catAx>
        <c:axId val="198661248"/>
        <c:scaling>
          <c:orientation val="maxMin"/>
        </c:scaling>
        <c:delete val="1"/>
        <c:axPos val="l"/>
        <c:numFmt formatCode="General" sourceLinked="0"/>
        <c:majorTickMark val="out"/>
        <c:minorTickMark val="none"/>
        <c:tickLblPos val="nextTo"/>
        <c:crossAx val="198672384"/>
        <c:crosses val="autoZero"/>
        <c:auto val="1"/>
        <c:lblAlgn val="ctr"/>
        <c:lblOffset val="100"/>
        <c:noMultiLvlLbl val="0"/>
      </c:catAx>
      <c:valAx>
        <c:axId val="198672384"/>
        <c:scaling>
          <c:orientation val="minMax"/>
          <c:max val="3"/>
          <c:min val="-3"/>
        </c:scaling>
        <c:delete val="1"/>
        <c:axPos val="b"/>
        <c:numFmt formatCode="General" sourceLinked="1"/>
        <c:majorTickMark val="out"/>
        <c:minorTickMark val="none"/>
        <c:tickLblPos val="nextTo"/>
        <c:crossAx val="198661248"/>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73655735561771E-2"/>
          <c:y val="0.10739614664606931"/>
          <c:w val="0.4139151265810424"/>
          <c:h val="0.85483518029744698"/>
        </c:manualLayout>
      </c:layout>
      <c:barChart>
        <c:barDir val="bar"/>
        <c:grouping val="clustered"/>
        <c:varyColors val="0"/>
        <c:ser>
          <c:idx val="0"/>
          <c:order val="0"/>
          <c:tx>
            <c:strRef>
              <c:f>Hoja1!$B$1</c:f>
              <c:strCache>
                <c:ptCount val="1"/>
                <c:pt idx="0">
                  <c:v>Serie 1</c:v>
                </c:pt>
              </c:strCache>
            </c:strRef>
          </c:tx>
          <c:spPr>
            <a:solidFill>
              <a:srgbClr val="F79646"/>
            </a:solidFill>
          </c:spPr>
          <c:invertIfNegative val="0"/>
          <c:dPt>
            <c:idx val="3"/>
            <c:invertIfNegative val="0"/>
            <c:bubble3D val="0"/>
            <c:extLst xmlns:c16r2="http://schemas.microsoft.com/office/drawing/2015/06/chart">
              <c:ext xmlns:c16="http://schemas.microsoft.com/office/drawing/2014/chart" uri="{C3380CC4-5D6E-409C-BE32-E72D297353CC}">
                <c16:uniqueId val="{00000000-F34E-4017-933A-0075238B30FA}"/>
              </c:ext>
            </c:extLst>
          </c:dPt>
          <c:dPt>
            <c:idx val="4"/>
            <c:invertIfNegative val="0"/>
            <c:bubble3D val="0"/>
            <c:extLst xmlns:c16r2="http://schemas.microsoft.com/office/drawing/2015/06/chart">
              <c:ext xmlns:c16="http://schemas.microsoft.com/office/drawing/2014/chart" uri="{C3380CC4-5D6E-409C-BE32-E72D297353CC}">
                <c16:uniqueId val="{00000001-F34E-4017-933A-0075238B30FA}"/>
              </c:ext>
            </c:extLst>
          </c:dPt>
          <c:dPt>
            <c:idx val="5"/>
            <c:invertIfNegative val="0"/>
            <c:bubble3D val="0"/>
            <c:extLst xmlns:c16r2="http://schemas.microsoft.com/office/drawing/2015/06/chart">
              <c:ext xmlns:c16="http://schemas.microsoft.com/office/drawing/2014/chart" uri="{C3380CC4-5D6E-409C-BE32-E72D297353CC}">
                <c16:uniqueId val="{00000002-F34E-4017-933A-0075238B30FA}"/>
              </c:ext>
            </c:extLst>
          </c:dPt>
          <c:dPt>
            <c:idx val="6"/>
            <c:invertIfNegative val="0"/>
            <c:bubble3D val="0"/>
          </c:dPt>
          <c:dLbls>
            <c:numFmt formatCode="#,##0.00" sourceLinked="0"/>
            <c:txPr>
              <a:bodyPr/>
              <a:lstStyle/>
              <a:p>
                <a:pPr>
                  <a:defRPr sz="1400" b="1">
                    <a:solidFill>
                      <a:schemeClr val="accent6"/>
                    </a:solidFill>
                  </a:defRPr>
                </a:pPr>
                <a:endParaRPr lang="es-ES"/>
              </a:p>
            </c:txPr>
            <c:showLegendKey val="0"/>
            <c:showVal val="1"/>
            <c:showCatName val="0"/>
            <c:showSerName val="0"/>
            <c:showPercent val="0"/>
            <c:showBubbleSize val="0"/>
            <c:showLeaderLines val="0"/>
          </c:dLbls>
          <c:cat>
            <c:strRef>
              <c:f>Hoja1!$A$2:$A$4</c:f>
              <c:strCache>
                <c:ptCount val="3"/>
                <c:pt idx="0">
                  <c:v>P8_3. La profesionalidad</c:v>
                </c:pt>
                <c:pt idx="1">
                  <c:v>P8_2.  La atención personal</c:v>
                </c:pt>
                <c:pt idx="2">
                  <c:v>P8_1. La facilidad de ser atendido</c:v>
                </c:pt>
              </c:strCache>
            </c:strRef>
          </c:cat>
          <c:val>
            <c:numRef>
              <c:f>Hoja1!$B$2:$B$4</c:f>
              <c:numCache>
                <c:formatCode>General</c:formatCode>
                <c:ptCount val="3"/>
                <c:pt idx="0">
                  <c:v>8.9580000000000002</c:v>
                </c:pt>
                <c:pt idx="1">
                  <c:v>8.91</c:v>
                </c:pt>
                <c:pt idx="2">
                  <c:v>8.5220000000000002</c:v>
                </c:pt>
              </c:numCache>
            </c:numRef>
          </c:val>
          <c:extLst xmlns:c16r2="http://schemas.microsoft.com/office/drawing/2015/06/chart">
            <c:ext xmlns:c16="http://schemas.microsoft.com/office/drawing/2014/chart" uri="{C3380CC4-5D6E-409C-BE32-E72D297353CC}">
              <c16:uniqueId val="{00000003-F34E-4017-933A-0075238B30FA}"/>
            </c:ext>
          </c:extLst>
        </c:ser>
        <c:dLbls>
          <c:showLegendKey val="0"/>
          <c:showVal val="0"/>
          <c:showCatName val="0"/>
          <c:showSerName val="0"/>
          <c:showPercent val="0"/>
          <c:showBubbleSize val="0"/>
        </c:dLbls>
        <c:gapWidth val="50"/>
        <c:axId val="198706304"/>
        <c:axId val="198707840"/>
      </c:barChart>
      <c:catAx>
        <c:axId val="198706304"/>
        <c:scaling>
          <c:orientation val="maxMin"/>
        </c:scaling>
        <c:delete val="1"/>
        <c:axPos val="l"/>
        <c:numFmt formatCode="General" sourceLinked="1"/>
        <c:majorTickMark val="out"/>
        <c:minorTickMark val="none"/>
        <c:tickLblPos val="nextTo"/>
        <c:crossAx val="198707840"/>
        <c:crosses val="autoZero"/>
        <c:auto val="1"/>
        <c:lblAlgn val="ctr"/>
        <c:lblOffset val="100"/>
        <c:noMultiLvlLbl val="0"/>
      </c:catAx>
      <c:valAx>
        <c:axId val="198707840"/>
        <c:scaling>
          <c:orientation val="minMax"/>
          <c:max val="10"/>
          <c:min val="0"/>
        </c:scaling>
        <c:delete val="1"/>
        <c:axPos val="b"/>
        <c:numFmt formatCode="General" sourceLinked="1"/>
        <c:majorTickMark val="out"/>
        <c:minorTickMark val="none"/>
        <c:tickLblPos val="nextTo"/>
        <c:crossAx val="198706304"/>
        <c:crosses val="max"/>
        <c:crossBetween val="between"/>
        <c:minorUnit val="2"/>
      </c:valAx>
    </c:plotArea>
    <c:plotVisOnly val="1"/>
    <c:dispBlanksAs val="gap"/>
    <c:showDLblsOverMax val="0"/>
  </c:chart>
  <c:txPr>
    <a:bodyPr/>
    <a:lstStyle/>
    <a:p>
      <a:pPr>
        <a:defRPr sz="1200">
          <a:solidFill>
            <a:schemeClr val="tx1">
              <a:lumMod val="65000"/>
              <a:lumOff val="3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FF0000"/>
            </a:solidFill>
            <a:ln>
              <a:solidFill>
                <a:srgbClr val="FF0000"/>
              </a:solidFill>
            </a:ln>
          </c:spPr>
          <c:invertIfNegative val="1"/>
          <c:dPt>
            <c:idx val="0"/>
            <c:invertIfNegative val="1"/>
            <c:bubble3D val="0"/>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numCache>
            </c:numRef>
          </c:cat>
          <c:val>
            <c:numRef>
              <c:f>Hoja1!$B$2:$B$4</c:f>
              <c:numCache>
                <c:formatCode>General</c:formatCode>
                <c:ptCount val="3"/>
                <c:pt idx="0">
                  <c:v>-7.6999999999999957E-2</c:v>
                </c:pt>
                <c:pt idx="1">
                  <c:v>-0.10599999999999987</c:v>
                </c:pt>
                <c:pt idx="2">
                  <c:v>-0.13100000000000023</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rgbClr val="FF0000"/>
                    </a:solidFill>
                  </a:ln>
                </c14:spPr>
              </c14:invertSolidFillFmt>
            </c:ext>
          </c:extLst>
        </c:ser>
        <c:dLbls>
          <c:dLblPos val="ctr"/>
          <c:showLegendKey val="0"/>
          <c:showVal val="1"/>
          <c:showCatName val="0"/>
          <c:showSerName val="0"/>
          <c:showPercent val="0"/>
          <c:showBubbleSize val="0"/>
        </c:dLbls>
        <c:gapWidth val="50"/>
        <c:axId val="198749568"/>
        <c:axId val="198760704"/>
      </c:barChart>
      <c:catAx>
        <c:axId val="198749568"/>
        <c:scaling>
          <c:orientation val="maxMin"/>
        </c:scaling>
        <c:delete val="1"/>
        <c:axPos val="l"/>
        <c:numFmt formatCode="General" sourceLinked="0"/>
        <c:majorTickMark val="out"/>
        <c:minorTickMark val="none"/>
        <c:tickLblPos val="nextTo"/>
        <c:crossAx val="198760704"/>
        <c:crosses val="autoZero"/>
        <c:auto val="1"/>
        <c:lblAlgn val="ctr"/>
        <c:lblOffset val="100"/>
        <c:noMultiLvlLbl val="0"/>
      </c:catAx>
      <c:valAx>
        <c:axId val="198760704"/>
        <c:scaling>
          <c:orientation val="minMax"/>
          <c:max val="3"/>
          <c:min val="-3"/>
        </c:scaling>
        <c:delete val="1"/>
        <c:axPos val="b"/>
        <c:numFmt formatCode="General" sourceLinked="1"/>
        <c:majorTickMark val="out"/>
        <c:minorTickMark val="none"/>
        <c:tickLblPos val="nextTo"/>
        <c:crossAx val="198749568"/>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FF0000"/>
            </a:solidFill>
            <a:ln>
              <a:solidFill>
                <a:schemeClr val="bg1">
                  <a:lumMod val="65000"/>
                </a:schemeClr>
              </a:solidFill>
            </a:ln>
          </c:spPr>
          <c:invertIfNegative val="1"/>
          <c:dPt>
            <c:idx val="0"/>
            <c:invertIfNegative val="1"/>
            <c:bubble3D val="0"/>
            <c:spPr>
              <a:solidFill>
                <a:schemeClr val="bg1">
                  <a:lumMod val="65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spPr>
              <a:solidFill>
                <a:schemeClr val="accent3"/>
              </a:solidFill>
              <a:ln>
                <a:solidFill>
                  <a:schemeClr val="bg1">
                    <a:lumMod val="65000"/>
                  </a:schemeClr>
                </a:solidFill>
              </a:ln>
            </c:spPr>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spPr>
              <a:solidFill>
                <a:schemeClr val="bg1">
                  <a:lumMod val="5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numCache>
            </c:numRef>
          </c:cat>
          <c:val>
            <c:numRef>
              <c:f>Hoja1!$B$2:$B$4</c:f>
              <c:numCache>
                <c:formatCode>General</c:formatCode>
                <c:ptCount val="3"/>
                <c:pt idx="0">
                  <c:v>-2.1000000000000796E-2</c:v>
                </c:pt>
                <c:pt idx="1">
                  <c:v>3.0000000000001137E-3</c:v>
                </c:pt>
                <c:pt idx="2">
                  <c:v>-2.2999999999999687E-2</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chemeClr val="bg1">
                        <a:lumMod val="65000"/>
                      </a:schemeClr>
                    </a:solidFill>
                  </a:ln>
                </c14:spPr>
              </c14:invertSolidFillFmt>
            </c:ext>
          </c:extLst>
        </c:ser>
        <c:dLbls>
          <c:dLblPos val="ctr"/>
          <c:showLegendKey val="0"/>
          <c:showVal val="1"/>
          <c:showCatName val="0"/>
          <c:showSerName val="0"/>
          <c:showPercent val="0"/>
          <c:showBubbleSize val="0"/>
        </c:dLbls>
        <c:gapWidth val="50"/>
        <c:axId val="198953984"/>
        <c:axId val="198962176"/>
      </c:barChart>
      <c:catAx>
        <c:axId val="198953984"/>
        <c:scaling>
          <c:orientation val="maxMin"/>
        </c:scaling>
        <c:delete val="1"/>
        <c:axPos val="l"/>
        <c:numFmt formatCode="General" sourceLinked="0"/>
        <c:majorTickMark val="out"/>
        <c:minorTickMark val="none"/>
        <c:tickLblPos val="nextTo"/>
        <c:crossAx val="198962176"/>
        <c:crosses val="autoZero"/>
        <c:auto val="1"/>
        <c:lblAlgn val="ctr"/>
        <c:lblOffset val="100"/>
        <c:noMultiLvlLbl val="0"/>
      </c:catAx>
      <c:valAx>
        <c:axId val="198962176"/>
        <c:scaling>
          <c:orientation val="minMax"/>
          <c:max val="3"/>
          <c:min val="-3"/>
        </c:scaling>
        <c:delete val="1"/>
        <c:axPos val="b"/>
        <c:numFmt formatCode="General" sourceLinked="1"/>
        <c:majorTickMark val="out"/>
        <c:minorTickMark val="none"/>
        <c:tickLblPos val="nextTo"/>
        <c:crossAx val="198953984"/>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999434269454"/>
          <c:y val="3.5277777777777776E-2"/>
          <c:w val="0.40749873682301269"/>
          <c:h val="0.91685970845246645"/>
        </c:manualLayout>
      </c:layout>
      <c:barChart>
        <c:barDir val="bar"/>
        <c:grouping val="clustered"/>
        <c:varyColors val="0"/>
        <c:ser>
          <c:idx val="0"/>
          <c:order val="0"/>
          <c:tx>
            <c:strRef>
              <c:f>Hoja1!$B$1</c:f>
              <c:strCache>
                <c:ptCount val="1"/>
                <c:pt idx="0">
                  <c:v>Columna1</c:v>
                </c:pt>
              </c:strCache>
            </c:strRef>
          </c:tx>
          <c:spPr>
            <a:solidFill>
              <a:srgbClr val="9BBB59"/>
            </a:solidFill>
            <a:ln>
              <a:solidFill>
                <a:schemeClr val="accent3"/>
              </a:solidFill>
            </a:ln>
          </c:spPr>
          <c:invertIfNegative val="1"/>
          <c:dPt>
            <c:idx val="0"/>
            <c:invertIfNegative val="1"/>
            <c:bubble3D val="0"/>
            <c:extLst xmlns:c16r2="http://schemas.microsoft.com/office/drawing/2015/06/chart">
              <c:ext xmlns:c16="http://schemas.microsoft.com/office/drawing/2014/chart" uri="{C3380CC4-5D6E-409C-BE32-E72D297353CC}">
                <c16:uniqueId val="{00000001-33C1-4D40-8C47-3408D15CB301}"/>
              </c:ext>
            </c:extLst>
          </c:dPt>
          <c:dPt>
            <c:idx val="1"/>
            <c:invertIfNegative val="1"/>
            <c:bubble3D val="0"/>
            <c:extLst xmlns:c16r2="http://schemas.microsoft.com/office/drawing/2015/06/chart">
              <c:ext xmlns:c16="http://schemas.microsoft.com/office/drawing/2014/chart" uri="{C3380CC4-5D6E-409C-BE32-E72D297353CC}">
                <c16:uniqueId val="{00000003-33C1-4D40-8C47-3408D15CB301}"/>
              </c:ext>
            </c:extLst>
          </c:dPt>
          <c:dPt>
            <c:idx val="2"/>
            <c:invertIfNegative val="1"/>
            <c:bubble3D val="0"/>
            <c:extLst xmlns:c16r2="http://schemas.microsoft.com/office/drawing/2015/06/chart">
              <c:ext xmlns:c16="http://schemas.microsoft.com/office/drawing/2014/chart" uri="{C3380CC4-5D6E-409C-BE32-E72D297353CC}">
                <c16:uniqueId val="{00000005-33C1-4D40-8C47-3408D15CB301}"/>
              </c:ext>
            </c:extLst>
          </c:dPt>
          <c:dPt>
            <c:idx val="4"/>
            <c:invertIfNegative val="1"/>
            <c:bubble3D val="0"/>
            <c:extLst xmlns:c16r2="http://schemas.microsoft.com/office/drawing/2015/06/chart">
              <c:ext xmlns:c16="http://schemas.microsoft.com/office/drawing/2014/chart" uri="{C3380CC4-5D6E-409C-BE32-E72D297353CC}">
                <c16:uniqueId val="{00000007-33C1-4D40-8C47-3408D15CB301}"/>
              </c:ext>
            </c:extLst>
          </c:dPt>
          <c:dPt>
            <c:idx val="5"/>
            <c:invertIfNegative val="1"/>
            <c:bubble3D val="0"/>
            <c:extLst xmlns:c16r2="http://schemas.microsoft.com/office/drawing/2015/06/chart">
              <c:ext xmlns:c16="http://schemas.microsoft.com/office/drawing/2014/chart" uri="{C3380CC4-5D6E-409C-BE32-E72D297353CC}">
                <c16:uniqueId val="{00000000-8214-456B-BC20-E995A244779C}"/>
              </c:ext>
            </c:extLst>
          </c:dPt>
          <c:dPt>
            <c:idx val="6"/>
            <c:invertIfNegative val="1"/>
            <c:bubble3D val="0"/>
            <c:extLst xmlns:c16r2="http://schemas.microsoft.com/office/drawing/2015/06/chart">
              <c:ext xmlns:c16="http://schemas.microsoft.com/office/drawing/2014/chart" uri="{C3380CC4-5D6E-409C-BE32-E72D297353CC}">
                <c16:uniqueId val="{00000001-8214-456B-BC20-E995A244779C}"/>
              </c:ext>
            </c:extLst>
          </c:dPt>
          <c:dPt>
            <c:idx val="7"/>
            <c:invertIfNegative val="1"/>
            <c:bubble3D val="0"/>
            <c:extLst xmlns:c16r2="http://schemas.microsoft.com/office/drawing/2015/06/chart">
              <c:ext xmlns:c16="http://schemas.microsoft.com/office/drawing/2014/chart" uri="{C3380CC4-5D6E-409C-BE32-E72D297353CC}">
                <c16:uniqueId val="{00000002-8214-456B-BC20-E995A244779C}"/>
              </c:ext>
            </c:extLst>
          </c:dPt>
          <c:dPt>
            <c:idx val="8"/>
            <c:invertIfNegative val="1"/>
            <c:bubble3D val="0"/>
            <c:extLst xmlns:c16r2="http://schemas.microsoft.com/office/drawing/2015/06/chart">
              <c:ext xmlns:c16="http://schemas.microsoft.com/office/drawing/2014/chart" uri="{C3380CC4-5D6E-409C-BE32-E72D297353CC}">
                <c16:uniqueId val="{00000003-8214-456B-BC20-E995A244779C}"/>
              </c:ext>
            </c:extLst>
          </c:dPt>
          <c:dPt>
            <c:idx val="9"/>
            <c:invertIfNegative val="1"/>
            <c:bubble3D val="0"/>
            <c:extLst xmlns:c16r2="http://schemas.microsoft.com/office/drawing/2015/06/chart">
              <c:ext xmlns:c16="http://schemas.microsoft.com/office/drawing/2014/chart" uri="{C3380CC4-5D6E-409C-BE32-E72D297353CC}">
                <c16:uniqueId val="{00000004-8214-456B-BC20-E995A244779C}"/>
              </c:ext>
            </c:extLst>
          </c:dPt>
          <c:dPt>
            <c:idx val="10"/>
            <c:invertIfNegative val="1"/>
            <c:bubble3D val="0"/>
            <c:extLst xmlns:c16r2="http://schemas.microsoft.com/office/drawing/2015/06/chart">
              <c:ext xmlns:c16="http://schemas.microsoft.com/office/drawing/2014/chart" uri="{C3380CC4-5D6E-409C-BE32-E72D297353CC}">
                <c16:uniqueId val="{00000005-8214-456B-BC20-E995A244779C}"/>
              </c:ext>
            </c:extLst>
          </c:dPt>
          <c:dPt>
            <c:idx val="11"/>
            <c:invertIfNegative val="1"/>
            <c:bubble3D val="0"/>
            <c:extLst xmlns:c16r2="http://schemas.microsoft.com/office/drawing/2015/06/chart">
              <c:ext xmlns:c16="http://schemas.microsoft.com/office/drawing/2014/chart" uri="{C3380CC4-5D6E-409C-BE32-E72D297353CC}">
                <c16:uniqueId val="{00000006-8214-456B-BC20-E995A244779C}"/>
              </c:ext>
            </c:extLst>
          </c:dPt>
          <c:dPt>
            <c:idx val="12"/>
            <c:invertIfNegative val="1"/>
            <c:bubble3D val="0"/>
            <c:extLst xmlns:c16r2="http://schemas.microsoft.com/office/drawing/2015/06/chart">
              <c:ext xmlns:c16="http://schemas.microsoft.com/office/drawing/2014/chart" uri="{C3380CC4-5D6E-409C-BE32-E72D297353CC}">
                <c16:uniqueId val="{00000007-8214-456B-BC20-E995A244779C}"/>
              </c:ext>
            </c:extLst>
          </c:dPt>
          <c:dPt>
            <c:idx val="13"/>
            <c:invertIfNegative val="1"/>
            <c:bubble3D val="0"/>
            <c:extLst xmlns:c16r2="http://schemas.microsoft.com/office/drawing/2015/06/chart">
              <c:ext xmlns:c16="http://schemas.microsoft.com/office/drawing/2014/chart" uri="{C3380CC4-5D6E-409C-BE32-E72D297353CC}">
                <c16:uniqueId val="{00000008-8214-456B-BC20-E995A244779C}"/>
              </c:ext>
            </c:extLst>
          </c:dPt>
          <c:dPt>
            <c:idx val="14"/>
            <c:invertIfNegative val="1"/>
            <c:bubble3D val="0"/>
            <c:extLst xmlns:c16r2="http://schemas.microsoft.com/office/drawing/2015/06/chart">
              <c:ext xmlns:c16="http://schemas.microsoft.com/office/drawing/2014/chart" uri="{C3380CC4-5D6E-409C-BE32-E72D297353CC}">
                <c16:uniqueId val="{00000009-8214-456B-BC20-E995A244779C}"/>
              </c:ext>
            </c:extLst>
          </c:dPt>
          <c:dPt>
            <c:idx val="16"/>
            <c:invertIfNegative val="1"/>
            <c:bubble3D val="0"/>
            <c:extLst xmlns:c16r2="http://schemas.microsoft.com/office/drawing/2015/06/chart">
              <c:ext xmlns:c16="http://schemas.microsoft.com/office/drawing/2014/chart" uri="{C3380CC4-5D6E-409C-BE32-E72D297353CC}">
                <c16:uniqueId val="{0000000A-8214-456B-BC20-E995A244779C}"/>
              </c:ext>
            </c:extLst>
          </c:dPt>
          <c:dLbls>
            <c:numFmt formatCode="#,##0.00" sourceLinked="0"/>
            <c:spPr>
              <a:noFill/>
              <a:ln>
                <a:noFill/>
              </a:ln>
              <a:effectLst/>
            </c:spPr>
            <c:txPr>
              <a:bodyPr/>
              <a:lstStyle/>
              <a:p>
                <a:pPr>
                  <a:defRPr sz="1050" b="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numCache>
            </c:numRef>
          </c:cat>
          <c:val>
            <c:numRef>
              <c:f>Hoja1!$B$2:$B$4</c:f>
              <c:numCache>
                <c:formatCode>General</c:formatCode>
                <c:ptCount val="3"/>
                <c:pt idx="0">
                  <c:v>0.10099999999999909</c:v>
                </c:pt>
                <c:pt idx="1">
                  <c:v>0.1169999999999991</c:v>
                </c:pt>
                <c:pt idx="2">
                  <c:v>0.26699999999999946</c:v>
                </c:pt>
              </c:numCache>
            </c:numRef>
          </c:val>
          <c:extLst xmlns:c16r2="http://schemas.microsoft.com/office/drawing/2015/06/chart">
            <c:ext xmlns:c16="http://schemas.microsoft.com/office/drawing/2014/chart" uri="{C3380CC4-5D6E-409C-BE32-E72D297353CC}">
              <c16:uniqueId val="{0000000B-8214-456B-BC20-E995A244779C}"/>
            </c:ext>
            <c:ext xmlns:c14="http://schemas.microsoft.com/office/drawing/2007/8/2/chart" uri="{6F2FDCE9-48DA-4B69-8628-5D25D57E5C99}">
              <c14:invertSolidFillFmt>
                <c14:spPr xmlns:c14="http://schemas.microsoft.com/office/drawing/2007/8/2/chart">
                  <a:solidFill>
                    <a:srgbClr val="FF0000"/>
                  </a:solidFill>
                  <a:ln>
                    <a:solidFill>
                      <a:schemeClr val="accent3"/>
                    </a:solidFill>
                  </a:ln>
                </c14:spPr>
              </c14:invertSolidFillFmt>
            </c:ext>
          </c:extLst>
        </c:ser>
        <c:dLbls>
          <c:dLblPos val="ctr"/>
          <c:showLegendKey val="0"/>
          <c:showVal val="1"/>
          <c:showCatName val="0"/>
          <c:showSerName val="0"/>
          <c:showPercent val="0"/>
          <c:showBubbleSize val="0"/>
        </c:dLbls>
        <c:gapWidth val="50"/>
        <c:axId val="198991872"/>
        <c:axId val="198994560"/>
      </c:barChart>
      <c:catAx>
        <c:axId val="198991872"/>
        <c:scaling>
          <c:orientation val="maxMin"/>
        </c:scaling>
        <c:delete val="1"/>
        <c:axPos val="l"/>
        <c:numFmt formatCode="General" sourceLinked="0"/>
        <c:majorTickMark val="out"/>
        <c:minorTickMark val="none"/>
        <c:tickLblPos val="nextTo"/>
        <c:crossAx val="198994560"/>
        <c:crosses val="autoZero"/>
        <c:auto val="1"/>
        <c:lblAlgn val="ctr"/>
        <c:lblOffset val="100"/>
        <c:noMultiLvlLbl val="0"/>
      </c:catAx>
      <c:valAx>
        <c:axId val="198994560"/>
        <c:scaling>
          <c:orientation val="minMax"/>
          <c:max val="3"/>
          <c:min val="-3"/>
        </c:scaling>
        <c:delete val="1"/>
        <c:axPos val="b"/>
        <c:numFmt formatCode="General" sourceLinked="1"/>
        <c:majorTickMark val="out"/>
        <c:minorTickMark val="none"/>
        <c:tickLblPos val="nextTo"/>
        <c:crossAx val="198991872"/>
        <c:crosses val="max"/>
        <c:crossBetween val="between"/>
        <c:majorUnit val="1"/>
        <c:min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05286957690549"/>
          <c:y val="9.2940153079770327E-2"/>
          <c:w val="0.49393566667690214"/>
          <c:h val="0.65610050102238737"/>
        </c:manualLayout>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6">
                  <a:lumMod val="5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3215997951357487"/>
                  <c:y val="5.1546997367266006E-2"/>
                </c:manualLayout>
              </c:layout>
              <c:showLegendKey val="0"/>
              <c:showVal val="1"/>
              <c:showCatName val="0"/>
              <c:showSerName val="0"/>
              <c:showPercent val="0"/>
              <c:showBubbleSize val="0"/>
            </c:dLbl>
            <c:numFmt formatCode="0.0\%" sourceLinked="0"/>
            <c:txPr>
              <a:bodyPr/>
              <a:lstStyle/>
              <a:p>
                <a:pPr>
                  <a:defRPr sz="1600">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1"/>
          </c:dLbls>
          <c:cat>
            <c:strRef>
              <c:f>Sheet1!$A$2:$A$4</c:f>
              <c:strCache>
                <c:ptCount val="3"/>
                <c:pt idx="0">
                  <c:v>Sí requiere estudios universitarios</c:v>
                </c:pt>
                <c:pt idx="1">
                  <c:v>No requiere</c:v>
                </c:pt>
                <c:pt idx="2">
                  <c:v>No lo tengo claro</c:v>
                </c:pt>
              </c:strCache>
            </c:strRef>
          </c:cat>
          <c:val>
            <c:numRef>
              <c:f>Sheet1!$B$2:$B$4</c:f>
              <c:numCache>
                <c:formatCode>General</c:formatCode>
                <c:ptCount val="3"/>
                <c:pt idx="0">
                  <c:v>78.7</c:v>
                </c:pt>
                <c:pt idx="1">
                  <c:v>6.6</c:v>
                </c:pt>
                <c:pt idx="2">
                  <c:v>14.6</c:v>
                </c:pt>
              </c:numCache>
            </c:numRef>
          </c:val>
        </c:ser>
        <c:dLbls>
          <c:showLegendKey val="0"/>
          <c:showVal val="0"/>
          <c:showCatName val="0"/>
          <c:showSerName val="0"/>
          <c:showPercent val="0"/>
          <c:showBubbleSize val="0"/>
          <c:showLeaderLines val="1"/>
        </c:dLbls>
        <c:firstSliceAng val="137"/>
      </c:pieChart>
      <c:spPr>
        <a:noFill/>
        <a:ln>
          <a:noFill/>
        </a:ln>
        <a:effectLst/>
      </c:spPr>
    </c:plotArea>
    <c:legend>
      <c:legendPos val="b"/>
      <c:layout>
        <c:manualLayout>
          <c:xMode val="edge"/>
          <c:yMode val="edge"/>
          <c:x val="1.2263272965199535E-2"/>
          <c:y val="0.79948458646221143"/>
          <c:w val="0.9539586521060095"/>
          <c:h val="0.11786626104724747"/>
        </c:manualLayout>
      </c:layout>
      <c:overlay val="0"/>
      <c:txPr>
        <a:bodyPr/>
        <a:lstStyle/>
        <a:p>
          <a:pPr>
            <a:defRPr sz="12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05286957690549"/>
          <c:y val="9.2940153079770327E-2"/>
          <c:w val="0.49393566667690214"/>
          <c:h val="0.65610050102238737"/>
        </c:manualLayout>
      </c:layout>
      <c:pieChart>
        <c:varyColors val="1"/>
        <c:ser>
          <c:idx val="0"/>
          <c:order val="0"/>
          <c:tx>
            <c:strRef>
              <c:f>Sheet1!$B$1</c:f>
              <c:strCache>
                <c:ptCount val="1"/>
                <c:pt idx="0">
                  <c:v>CCAA</c:v>
                </c:pt>
              </c:strCache>
            </c:strRef>
          </c:tx>
          <c:dPt>
            <c:idx val="0"/>
            <c:bubble3D val="0"/>
            <c:spPr>
              <a:solidFill>
                <a:schemeClr val="tx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6">
                  <a:lumMod val="5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1773808082288687"/>
                  <c:y val="8.5549104477956522E-2"/>
                </c:manualLayout>
              </c:layout>
              <c:showLegendKey val="0"/>
              <c:showVal val="1"/>
              <c:showCatName val="0"/>
              <c:showSerName val="0"/>
              <c:showPercent val="0"/>
              <c:showBubbleSize val="0"/>
            </c:dLbl>
            <c:numFmt formatCode="0.0\%" sourceLinked="0"/>
            <c:txPr>
              <a:bodyPr/>
              <a:lstStyle/>
              <a:p>
                <a:pPr>
                  <a:defRPr sz="1600">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1"/>
          </c:dLbls>
          <c:cat>
            <c:strRef>
              <c:f>Sheet1!$A$2:$A$4</c:f>
              <c:strCache>
                <c:ptCount val="3"/>
                <c:pt idx="0">
                  <c:v>Sí requiere estudios universitarios</c:v>
                </c:pt>
                <c:pt idx="1">
                  <c:v>No requiere</c:v>
                </c:pt>
                <c:pt idx="2">
                  <c:v>No lo tengo claro</c:v>
                </c:pt>
              </c:strCache>
            </c:strRef>
          </c:cat>
          <c:val>
            <c:numRef>
              <c:f>Sheet1!$B$2:$B$4</c:f>
              <c:numCache>
                <c:formatCode>General</c:formatCode>
                <c:ptCount val="3"/>
                <c:pt idx="0">
                  <c:v>81.8</c:v>
                </c:pt>
                <c:pt idx="1">
                  <c:v>6.6</c:v>
                </c:pt>
                <c:pt idx="2">
                  <c:v>11.6</c:v>
                </c:pt>
              </c:numCache>
            </c:numRef>
          </c:val>
        </c:ser>
        <c:dLbls>
          <c:showLegendKey val="0"/>
          <c:showVal val="0"/>
          <c:showCatName val="0"/>
          <c:showSerName val="0"/>
          <c:showPercent val="0"/>
          <c:showBubbleSize val="0"/>
          <c:showLeaderLines val="1"/>
        </c:dLbls>
        <c:firstSliceAng val="137"/>
      </c:pieChart>
      <c:spPr>
        <a:noFill/>
        <a:ln>
          <a:noFill/>
        </a:ln>
        <a:effectLst/>
      </c:spPr>
    </c:plotArea>
    <c:legend>
      <c:legendPos val="b"/>
      <c:layout>
        <c:manualLayout>
          <c:xMode val="edge"/>
          <c:yMode val="edge"/>
          <c:x val="1.2263272965199535E-2"/>
          <c:y val="0.79948458646221143"/>
          <c:w val="0.9539586521060095"/>
          <c:h val="0.11786626104724747"/>
        </c:manualLayout>
      </c:layout>
      <c:overlay val="0"/>
      <c:txPr>
        <a:bodyPr/>
        <a:lstStyle/>
        <a:p>
          <a:pPr>
            <a:defRPr sz="12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857738029107877E-2"/>
          <c:y val="4.3041571467894099E-3"/>
          <c:w val="0.94970889167601824"/>
          <c:h val="0.70132485279413403"/>
        </c:manualLayout>
      </c:layout>
      <c:barChart>
        <c:barDir val="bar"/>
        <c:grouping val="stacked"/>
        <c:varyColors val="0"/>
        <c:ser>
          <c:idx val="0"/>
          <c:order val="0"/>
          <c:tx>
            <c:strRef>
              <c:f>Hoja1!$C$1</c:f>
              <c:strCache>
                <c:ptCount val="1"/>
                <c:pt idx="0">
                  <c:v>Online</c:v>
                </c:pt>
              </c:strCache>
            </c:strRef>
          </c:tx>
          <c:spPr>
            <a:solidFill>
              <a:srgbClr val="1F497D">
                <a:lumMod val="75000"/>
              </a:srgb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4EB5-481F-951B-724AB1FFF1F6}"/>
              </c:ext>
            </c:extLst>
          </c:dPt>
          <c:dPt>
            <c:idx val="1"/>
            <c:invertIfNegative val="0"/>
            <c:bubble3D val="0"/>
            <c:extLst xmlns:c16r2="http://schemas.microsoft.com/office/drawing/2015/06/chart">
              <c:ext xmlns:c16="http://schemas.microsoft.com/office/drawing/2014/chart" uri="{C3380CC4-5D6E-409C-BE32-E72D297353CC}">
                <c16:uniqueId val="{00000001-4EB5-481F-951B-724AB1FFF1F6}"/>
              </c:ext>
            </c:extLst>
          </c:dPt>
          <c:dPt>
            <c:idx val="2"/>
            <c:invertIfNegative val="0"/>
            <c:bubble3D val="0"/>
            <c:extLst xmlns:c16r2="http://schemas.microsoft.com/office/drawing/2015/06/chart">
              <c:ext xmlns:c16="http://schemas.microsoft.com/office/drawing/2014/chart" uri="{C3380CC4-5D6E-409C-BE32-E72D297353CC}">
                <c16:uniqueId val="{00000002-4EB5-481F-951B-724AB1FFF1F6}"/>
              </c:ext>
            </c:extLst>
          </c:dPt>
          <c:dPt>
            <c:idx val="3"/>
            <c:invertIfNegative val="0"/>
            <c:bubble3D val="0"/>
            <c:extLst xmlns:c16r2="http://schemas.microsoft.com/office/drawing/2015/06/chart">
              <c:ext xmlns:c16="http://schemas.microsoft.com/office/drawing/2014/chart" uri="{C3380CC4-5D6E-409C-BE32-E72D297353CC}">
                <c16:uniqueId val="{00000003-4EB5-481F-951B-724AB1FFF1F6}"/>
              </c:ext>
            </c:extLst>
          </c:dPt>
          <c:dLbls>
            <c:dLbl>
              <c:idx val="8"/>
              <c:showLegendKey val="0"/>
              <c:showVal val="1"/>
              <c:showCatName val="0"/>
              <c:showSerName val="0"/>
              <c:showPercent val="0"/>
              <c:showBubbleSize val="0"/>
            </c:dLbl>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0">
                  <c:v>Total</c:v>
                </c:pt>
                <c:pt idx="2">
                  <c:v>De 18 a 34 años</c:v>
                </c:pt>
                <c:pt idx="3">
                  <c:v>De 35 a 49 años</c:v>
                </c:pt>
                <c:pt idx="4">
                  <c:v>De 50 a 64 años</c:v>
                </c:pt>
                <c:pt idx="5">
                  <c:v>65 o más años</c:v>
                </c:pt>
              </c:strCache>
            </c:strRef>
          </c:cat>
          <c:val>
            <c:numRef>
              <c:f>Hoja1!$C$2:$C$7</c:f>
              <c:numCache>
                <c:formatCode>General</c:formatCode>
                <c:ptCount val="6"/>
                <c:pt idx="0">
                  <c:v>45.4</c:v>
                </c:pt>
                <c:pt idx="2">
                  <c:v>52.8</c:v>
                </c:pt>
                <c:pt idx="3">
                  <c:v>56.3</c:v>
                </c:pt>
                <c:pt idx="4">
                  <c:v>46.7</c:v>
                </c:pt>
                <c:pt idx="5">
                  <c:v>27.2</c:v>
                </c:pt>
              </c:numCache>
            </c:numRef>
          </c:val>
          <c:extLst xmlns:c16r2="http://schemas.microsoft.com/office/drawing/2015/06/chart">
            <c:ext xmlns:c16="http://schemas.microsoft.com/office/drawing/2014/chart" uri="{C3380CC4-5D6E-409C-BE32-E72D297353CC}">
              <c16:uniqueId val="{0000000A-4EB5-481F-951B-724AB1FFF1F6}"/>
            </c:ext>
          </c:extLst>
        </c:ser>
        <c:ser>
          <c:idx val="1"/>
          <c:order val="1"/>
          <c:tx>
            <c:strRef>
              <c:f>Hoja1!$D$1</c:f>
              <c:strCache>
                <c:ptCount val="1"/>
                <c:pt idx="0">
                  <c:v>Por teléfono</c:v>
                </c:pt>
              </c:strCache>
            </c:strRef>
          </c:tx>
          <c:spPr>
            <a:solidFill>
              <a:srgbClr val="F79646"/>
            </a:solidFill>
          </c:spPr>
          <c:invertIfNegative val="0"/>
          <c:dLbls>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0">
                  <c:v>Total</c:v>
                </c:pt>
                <c:pt idx="2">
                  <c:v>De 18 a 34 años</c:v>
                </c:pt>
                <c:pt idx="3">
                  <c:v>De 35 a 49 años</c:v>
                </c:pt>
                <c:pt idx="4">
                  <c:v>De 50 a 64 años</c:v>
                </c:pt>
                <c:pt idx="5">
                  <c:v>65 o más años</c:v>
                </c:pt>
              </c:strCache>
            </c:strRef>
          </c:cat>
          <c:val>
            <c:numRef>
              <c:f>Hoja1!$D$2:$D$7</c:f>
              <c:numCache>
                <c:formatCode>General</c:formatCode>
                <c:ptCount val="6"/>
                <c:pt idx="0">
                  <c:v>32.6</c:v>
                </c:pt>
                <c:pt idx="2">
                  <c:v>32.799999999999997</c:v>
                </c:pt>
                <c:pt idx="3">
                  <c:v>30</c:v>
                </c:pt>
                <c:pt idx="4">
                  <c:v>29.9</c:v>
                </c:pt>
                <c:pt idx="5">
                  <c:v>37.799999999999997</c:v>
                </c:pt>
              </c:numCache>
            </c:numRef>
          </c:val>
          <c:extLst xmlns:c16r2="http://schemas.microsoft.com/office/drawing/2015/06/chart">
            <c:ext xmlns:c16="http://schemas.microsoft.com/office/drawing/2014/chart" uri="{C3380CC4-5D6E-409C-BE32-E72D297353CC}">
              <c16:uniqueId val="{0000000B-4EB5-481F-951B-724AB1FFF1F6}"/>
            </c:ext>
          </c:extLst>
        </c:ser>
        <c:ser>
          <c:idx val="2"/>
          <c:order val="2"/>
          <c:tx>
            <c:strRef>
              <c:f>Hoja1!$E$1</c:f>
              <c:strCache>
                <c:ptCount val="1"/>
                <c:pt idx="0">
                  <c:v>En el propio centro</c:v>
                </c:pt>
              </c:strCache>
            </c:strRef>
          </c:tx>
          <c:invertIfNegative val="0"/>
          <c:dLbls>
            <c:numFmt formatCode="0.0\%" sourceLinked="0"/>
            <c:txPr>
              <a:bodyPr/>
              <a:lstStyle/>
              <a:p>
                <a:pPr>
                  <a:defRPr sz="1200" b="1">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0"/>
          </c:dLbls>
          <c:cat>
            <c:strRef>
              <c:f>Hoja1!$B$2:$B$7</c:f>
              <c:strCache>
                <c:ptCount val="6"/>
                <c:pt idx="0">
                  <c:v>Total</c:v>
                </c:pt>
                <c:pt idx="2">
                  <c:v>De 18 a 34 años</c:v>
                </c:pt>
                <c:pt idx="3">
                  <c:v>De 35 a 49 años</c:v>
                </c:pt>
                <c:pt idx="4">
                  <c:v>De 50 a 64 años</c:v>
                </c:pt>
                <c:pt idx="5">
                  <c:v>65 o más años</c:v>
                </c:pt>
              </c:strCache>
            </c:strRef>
          </c:cat>
          <c:val>
            <c:numRef>
              <c:f>Hoja1!$E$2:$E$7</c:f>
              <c:numCache>
                <c:formatCode>General</c:formatCode>
                <c:ptCount val="6"/>
                <c:pt idx="0">
                  <c:v>22</c:v>
                </c:pt>
                <c:pt idx="2">
                  <c:v>14.4</c:v>
                </c:pt>
                <c:pt idx="3">
                  <c:v>13.7</c:v>
                </c:pt>
                <c:pt idx="4">
                  <c:v>23.4</c:v>
                </c:pt>
                <c:pt idx="5">
                  <c:v>34.9</c:v>
                </c:pt>
              </c:numCache>
            </c:numRef>
          </c:val>
        </c:ser>
        <c:dLbls>
          <c:showLegendKey val="0"/>
          <c:showVal val="1"/>
          <c:showCatName val="0"/>
          <c:showSerName val="0"/>
          <c:showPercent val="0"/>
          <c:showBubbleSize val="0"/>
        </c:dLbls>
        <c:gapWidth val="37"/>
        <c:overlap val="100"/>
        <c:axId val="133298816"/>
        <c:axId val="133120384"/>
      </c:barChart>
      <c:catAx>
        <c:axId val="133298816"/>
        <c:scaling>
          <c:orientation val="maxMin"/>
        </c:scaling>
        <c:delete val="1"/>
        <c:axPos val="l"/>
        <c:numFmt formatCode="General" sourceLinked="1"/>
        <c:majorTickMark val="none"/>
        <c:minorTickMark val="none"/>
        <c:tickLblPos val="none"/>
        <c:crossAx val="133120384"/>
        <c:crosses val="autoZero"/>
        <c:auto val="1"/>
        <c:lblAlgn val="ctr"/>
        <c:lblOffset val="100"/>
        <c:noMultiLvlLbl val="0"/>
      </c:catAx>
      <c:valAx>
        <c:axId val="133120384"/>
        <c:scaling>
          <c:orientation val="minMax"/>
          <c:max val="100"/>
          <c:min val="0"/>
        </c:scaling>
        <c:delete val="1"/>
        <c:axPos val="t"/>
        <c:numFmt formatCode="General" sourceLinked="1"/>
        <c:majorTickMark val="out"/>
        <c:minorTickMark val="none"/>
        <c:tickLblPos val="nextTo"/>
        <c:crossAx val="133298816"/>
        <c:crosses val="autoZero"/>
        <c:crossBetween val="between"/>
      </c:valAx>
      <c:spPr>
        <a:noFill/>
        <a:ln w="25400">
          <a:noFill/>
        </a:ln>
      </c:spPr>
    </c:plotArea>
    <c:legend>
      <c:legendPos val="r"/>
      <c:layout>
        <c:manualLayout>
          <c:xMode val="edge"/>
          <c:yMode val="edge"/>
          <c:x val="1.1741182187276848E-2"/>
          <c:y val="0.7074200361179912"/>
          <c:w val="0.93130391467655171"/>
          <c:h val="0.1369600000871363"/>
        </c:manualLayout>
      </c:layout>
      <c:overlay val="0"/>
      <c:txPr>
        <a:bodyPr/>
        <a:lstStyle/>
        <a:p>
          <a:pPr>
            <a:defRPr sz="1400">
              <a:latin typeface="Segoe UI" pitchFamily="34" charset="0"/>
              <a:cs typeface="Segoe UI" pitchFamily="34" charset="0"/>
            </a:defRPr>
          </a:pPr>
          <a:endParaRPr lang="es-ES"/>
        </a:p>
      </c:txPr>
    </c:legend>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857738029107877E-2"/>
          <c:y val="4.3041571467894099E-3"/>
          <c:w val="0.94970889167601824"/>
          <c:h val="0.83619536688658636"/>
        </c:manualLayout>
      </c:layout>
      <c:barChart>
        <c:barDir val="bar"/>
        <c:grouping val="stacked"/>
        <c:varyColors val="0"/>
        <c:ser>
          <c:idx val="0"/>
          <c:order val="0"/>
          <c:tx>
            <c:strRef>
              <c:f>Hoja1!$C$1</c:f>
              <c:strCache>
                <c:ptCount val="1"/>
                <c:pt idx="0">
                  <c:v>Sí requiere formación universitaria</c:v>
                </c:pt>
              </c:strCache>
            </c:strRef>
          </c:tx>
          <c:spPr>
            <a:solidFill>
              <a:srgbClr val="00478F"/>
            </a:solidFill>
          </c:spPr>
          <c:invertIfNegative val="0"/>
          <c:dPt>
            <c:idx val="0"/>
            <c:invertIfNegative val="0"/>
            <c:bubble3D val="0"/>
            <c:extLst xmlns:c16r2="http://schemas.microsoft.com/office/drawing/2015/06/chart">
              <c:ext xmlns:c16="http://schemas.microsoft.com/office/drawing/2014/chart" uri="{C3380CC4-5D6E-409C-BE32-E72D297353CC}">
                <c16:uniqueId val="{00000000-4EB5-481F-951B-724AB1FFF1F6}"/>
              </c:ext>
            </c:extLst>
          </c:dPt>
          <c:dPt>
            <c:idx val="1"/>
            <c:invertIfNegative val="0"/>
            <c:bubble3D val="0"/>
            <c:extLst xmlns:c16r2="http://schemas.microsoft.com/office/drawing/2015/06/chart">
              <c:ext xmlns:c16="http://schemas.microsoft.com/office/drawing/2014/chart" uri="{C3380CC4-5D6E-409C-BE32-E72D297353CC}">
                <c16:uniqueId val="{00000001-4EB5-481F-951B-724AB1FFF1F6}"/>
              </c:ext>
            </c:extLst>
          </c:dPt>
          <c:dPt>
            <c:idx val="2"/>
            <c:invertIfNegative val="0"/>
            <c:bubble3D val="0"/>
            <c:extLst xmlns:c16r2="http://schemas.microsoft.com/office/drawing/2015/06/chart">
              <c:ext xmlns:c16="http://schemas.microsoft.com/office/drawing/2014/chart" uri="{C3380CC4-5D6E-409C-BE32-E72D297353CC}">
                <c16:uniqueId val="{00000002-4EB5-481F-951B-724AB1FFF1F6}"/>
              </c:ext>
            </c:extLst>
          </c:dPt>
          <c:dPt>
            <c:idx val="3"/>
            <c:invertIfNegative val="0"/>
            <c:bubble3D val="0"/>
            <c:extLst xmlns:c16r2="http://schemas.microsoft.com/office/drawing/2015/06/chart">
              <c:ext xmlns:c16="http://schemas.microsoft.com/office/drawing/2014/chart" uri="{C3380CC4-5D6E-409C-BE32-E72D297353CC}">
                <c16:uniqueId val="{00000003-4EB5-481F-951B-724AB1FFF1F6}"/>
              </c:ext>
            </c:extLst>
          </c:dPt>
          <c:dLbls>
            <c:dLbl>
              <c:idx val="8"/>
              <c:delete val="1"/>
            </c:dLbl>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Hoja1!$C$2:$C$7</c:f>
              <c:numCache>
                <c:formatCode>General</c:formatCode>
                <c:ptCount val="6"/>
                <c:pt idx="0">
                  <c:v>78.7</c:v>
                </c:pt>
                <c:pt idx="2">
                  <c:v>82</c:v>
                </c:pt>
                <c:pt idx="3">
                  <c:v>78.400000000000006</c:v>
                </c:pt>
                <c:pt idx="4">
                  <c:v>79.3</c:v>
                </c:pt>
                <c:pt idx="5">
                  <c:v>75.5</c:v>
                </c:pt>
              </c:numCache>
            </c:numRef>
          </c:val>
          <c:extLst xmlns:c16r2="http://schemas.microsoft.com/office/drawing/2015/06/chart">
            <c:ext xmlns:c16="http://schemas.microsoft.com/office/drawing/2014/chart" uri="{C3380CC4-5D6E-409C-BE32-E72D297353CC}">
              <c16:uniqueId val="{0000000A-4EB5-481F-951B-724AB1FFF1F6}"/>
            </c:ext>
          </c:extLst>
        </c:ser>
        <c:ser>
          <c:idx val="1"/>
          <c:order val="1"/>
          <c:tx>
            <c:strRef>
              <c:f>Hoja1!$D$1</c:f>
              <c:strCache>
                <c:ptCount val="1"/>
                <c:pt idx="0">
                  <c:v>No requiere</c:v>
                </c:pt>
              </c:strCache>
            </c:strRef>
          </c:tx>
          <c:spPr>
            <a:solidFill>
              <a:srgbClr val="F79646"/>
            </a:solidFill>
          </c:spPr>
          <c:invertIfNegative val="0"/>
          <c:dLbls>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Hoja1!$D$2:$D$7</c:f>
              <c:numCache>
                <c:formatCode>General</c:formatCode>
                <c:ptCount val="6"/>
                <c:pt idx="0">
                  <c:v>6.6</c:v>
                </c:pt>
                <c:pt idx="2">
                  <c:v>7.7</c:v>
                </c:pt>
                <c:pt idx="3">
                  <c:v>7</c:v>
                </c:pt>
                <c:pt idx="4">
                  <c:v>6.3</c:v>
                </c:pt>
                <c:pt idx="5">
                  <c:v>5.7</c:v>
                </c:pt>
              </c:numCache>
            </c:numRef>
          </c:val>
          <c:extLst xmlns:c16r2="http://schemas.microsoft.com/office/drawing/2015/06/chart">
            <c:ext xmlns:c16="http://schemas.microsoft.com/office/drawing/2014/chart" uri="{C3380CC4-5D6E-409C-BE32-E72D297353CC}">
              <c16:uniqueId val="{0000000B-4EB5-481F-951B-724AB1FFF1F6}"/>
            </c:ext>
          </c:extLst>
        </c:ser>
        <c:ser>
          <c:idx val="2"/>
          <c:order val="2"/>
          <c:tx>
            <c:strRef>
              <c:f>Hoja1!$E$1</c:f>
              <c:strCache>
                <c:ptCount val="1"/>
                <c:pt idx="0">
                  <c:v>No lo tengo claro</c:v>
                </c:pt>
              </c:strCache>
            </c:strRef>
          </c:tx>
          <c:spPr>
            <a:solidFill>
              <a:srgbClr val="F79646">
                <a:lumMod val="50000"/>
              </a:srgbClr>
            </a:solidFill>
            <a:ln>
              <a:noFill/>
            </a:ln>
          </c:spPr>
          <c:invertIfNegative val="0"/>
          <c:dLbls>
            <c:numFmt formatCode="0.0\%" sourceLinked="0"/>
            <c:spPr>
              <a:noFill/>
              <a:ln>
                <a:noFill/>
              </a:ln>
              <a:effectLst/>
            </c:spPr>
            <c:txPr>
              <a:bodyPr/>
              <a:lstStyle/>
              <a:p>
                <a:pPr>
                  <a:defRPr sz="11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Hoja1!$E$2:$E$7</c:f>
              <c:numCache>
                <c:formatCode>General</c:formatCode>
                <c:ptCount val="6"/>
                <c:pt idx="0">
                  <c:v>14.6</c:v>
                </c:pt>
                <c:pt idx="2">
                  <c:v>10.4</c:v>
                </c:pt>
                <c:pt idx="3">
                  <c:v>14.6</c:v>
                </c:pt>
                <c:pt idx="4">
                  <c:v>14.4</c:v>
                </c:pt>
                <c:pt idx="5">
                  <c:v>18.7</c:v>
                </c:pt>
              </c:numCache>
            </c:numRef>
          </c:val>
          <c:extLst xmlns:c16r2="http://schemas.microsoft.com/office/drawing/2015/06/chart">
            <c:ext xmlns:c16="http://schemas.microsoft.com/office/drawing/2014/chart" uri="{C3380CC4-5D6E-409C-BE32-E72D297353CC}">
              <c16:uniqueId val="{0000000C-4EB5-481F-951B-724AB1FFF1F6}"/>
            </c:ext>
          </c:extLst>
        </c:ser>
        <c:dLbls>
          <c:showLegendKey val="0"/>
          <c:showVal val="1"/>
          <c:showCatName val="0"/>
          <c:showSerName val="0"/>
          <c:showPercent val="0"/>
          <c:showBubbleSize val="0"/>
        </c:dLbls>
        <c:gapWidth val="37"/>
        <c:overlap val="100"/>
        <c:axId val="199222784"/>
        <c:axId val="199224320"/>
      </c:barChart>
      <c:catAx>
        <c:axId val="199222784"/>
        <c:scaling>
          <c:orientation val="maxMin"/>
        </c:scaling>
        <c:delete val="1"/>
        <c:axPos val="l"/>
        <c:numFmt formatCode="General" sourceLinked="1"/>
        <c:majorTickMark val="none"/>
        <c:minorTickMark val="none"/>
        <c:tickLblPos val="none"/>
        <c:crossAx val="199224320"/>
        <c:crosses val="autoZero"/>
        <c:auto val="1"/>
        <c:lblAlgn val="ctr"/>
        <c:lblOffset val="100"/>
        <c:noMultiLvlLbl val="0"/>
      </c:catAx>
      <c:valAx>
        <c:axId val="199224320"/>
        <c:scaling>
          <c:orientation val="minMax"/>
          <c:max val="100"/>
          <c:min val="0"/>
        </c:scaling>
        <c:delete val="1"/>
        <c:axPos val="t"/>
        <c:numFmt formatCode="General" sourceLinked="1"/>
        <c:majorTickMark val="out"/>
        <c:minorTickMark val="none"/>
        <c:tickLblPos val="nextTo"/>
        <c:crossAx val="199222784"/>
        <c:crosses val="autoZero"/>
        <c:crossBetween val="between"/>
      </c:valAx>
      <c:spPr>
        <a:noFill/>
        <a:ln w="25400">
          <a:noFill/>
        </a:ln>
      </c:spPr>
    </c:plotArea>
    <c:legend>
      <c:legendPos val="r"/>
      <c:layout>
        <c:manualLayout>
          <c:xMode val="edge"/>
          <c:yMode val="edge"/>
          <c:x val="1.2117090775017679E-3"/>
          <c:y val="0.88992973810429832"/>
          <c:w val="0.98909767046640729"/>
          <c:h val="0.10271177869259707"/>
        </c:manualLayout>
      </c:layout>
      <c:overlay val="0"/>
      <c:txPr>
        <a:bodyPr/>
        <a:lstStyle/>
        <a:p>
          <a:pPr>
            <a:defRPr sz="1200"/>
          </a:pPr>
          <a:endParaRPr lang="es-ES"/>
        </a:p>
      </c:txPr>
    </c:legend>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05286957690549"/>
          <c:y val="9.2940153079770327E-2"/>
          <c:w val="0.49393566667690214"/>
          <c:h val="0.65610050102238737"/>
        </c:manualLayout>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6">
                  <a:lumMod val="5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0818257715288516"/>
                  <c:y val="3.5287306107465721E-2"/>
                </c:manualLayout>
              </c:layout>
              <c:showLegendKey val="0"/>
              <c:showVal val="1"/>
              <c:showCatName val="0"/>
              <c:showSerName val="0"/>
              <c:showPercent val="0"/>
              <c:showBubbleSize val="0"/>
            </c:dLbl>
            <c:dLbl>
              <c:idx val="1"/>
              <c:layout>
                <c:manualLayout>
                  <c:x val="-0.21613951008321064"/>
                  <c:y val="-1.2749122742660834E-2"/>
                </c:manualLayout>
              </c:layout>
              <c:showLegendKey val="0"/>
              <c:showVal val="1"/>
              <c:showCatName val="0"/>
              <c:showSerName val="0"/>
              <c:showPercent val="0"/>
              <c:showBubbleSize val="0"/>
            </c:dLbl>
            <c:dLbl>
              <c:idx val="2"/>
              <c:layout>
                <c:manualLayout>
                  <c:x val="2.2723555120901386E-2"/>
                  <c:y val="-9.9295346681788063E-2"/>
                </c:manualLayout>
              </c:layout>
              <c:showLegendKey val="0"/>
              <c:showVal val="1"/>
              <c:showCatName val="0"/>
              <c:showSerName val="0"/>
              <c:showPercent val="0"/>
              <c:showBubbleSize val="0"/>
            </c:dLbl>
            <c:numFmt formatCode="0.0\%" sourceLinked="0"/>
            <c:txPr>
              <a:bodyPr/>
              <a:lstStyle/>
              <a:p>
                <a:pPr>
                  <a:defRPr sz="1600">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1"/>
          </c:dLbls>
          <c:cat>
            <c:strRef>
              <c:f>Sheet1!$A$2:$A$4</c:f>
              <c:strCache>
                <c:ptCount val="3"/>
                <c:pt idx="0">
                  <c:v>Sí puede recetar algunos productos</c:v>
                </c:pt>
                <c:pt idx="1">
                  <c:v>No puede recetar</c:v>
                </c:pt>
                <c:pt idx="2">
                  <c:v>No lo tengo claro</c:v>
                </c:pt>
              </c:strCache>
            </c:strRef>
          </c:cat>
          <c:val>
            <c:numRef>
              <c:f>Sheet1!$B$2:$B$4</c:f>
              <c:numCache>
                <c:formatCode>General</c:formatCode>
                <c:ptCount val="3"/>
                <c:pt idx="0">
                  <c:v>46.3</c:v>
                </c:pt>
                <c:pt idx="1">
                  <c:v>50.2</c:v>
                </c:pt>
                <c:pt idx="2">
                  <c:v>3.5</c:v>
                </c:pt>
              </c:numCache>
            </c:numRef>
          </c:val>
        </c:ser>
        <c:dLbls>
          <c:showLegendKey val="0"/>
          <c:showVal val="0"/>
          <c:showCatName val="0"/>
          <c:showSerName val="0"/>
          <c:showPercent val="0"/>
          <c:showBubbleSize val="0"/>
          <c:showLeaderLines val="1"/>
        </c:dLbls>
        <c:firstSliceAng val="193"/>
      </c:pieChart>
      <c:spPr>
        <a:noFill/>
        <a:ln>
          <a:noFill/>
        </a:ln>
        <a:effectLst/>
      </c:spPr>
    </c:plotArea>
    <c:legend>
      <c:legendPos val="b"/>
      <c:layout>
        <c:manualLayout>
          <c:xMode val="edge"/>
          <c:yMode val="edge"/>
          <c:x val="1.2263272965199535E-2"/>
          <c:y val="0.79948458646221143"/>
          <c:w val="0.9539586521060095"/>
          <c:h val="0.11786626104724747"/>
        </c:manualLayout>
      </c:layout>
      <c:overlay val="0"/>
      <c:txPr>
        <a:bodyPr/>
        <a:lstStyle/>
        <a:p>
          <a:pPr>
            <a:defRPr sz="12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05286957690549"/>
          <c:y val="9.2940153079770327E-2"/>
          <c:w val="0.49393566667690214"/>
          <c:h val="0.65610050102238737"/>
        </c:manualLayout>
      </c:layout>
      <c:pieChart>
        <c:varyColors val="1"/>
        <c:ser>
          <c:idx val="0"/>
          <c:order val="0"/>
          <c:tx>
            <c:strRef>
              <c:f>Sheet1!$B$1</c:f>
              <c:strCache>
                <c:ptCount val="1"/>
                <c:pt idx="0">
                  <c:v>CCAA</c:v>
                </c:pt>
              </c:strCache>
            </c:strRef>
          </c:tx>
          <c:dPt>
            <c:idx val="0"/>
            <c:bubble3D val="0"/>
            <c:spPr>
              <a:solidFill>
                <a:schemeClr val="tx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6">
                  <a:lumMod val="5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9187715560818785"/>
                  <c:y val="5.7879616615647771E-2"/>
                </c:manualLayout>
              </c:layout>
              <c:showLegendKey val="0"/>
              <c:showVal val="1"/>
              <c:showCatName val="0"/>
              <c:showSerName val="0"/>
              <c:showPercent val="0"/>
              <c:showBubbleSize val="0"/>
            </c:dLbl>
            <c:dLbl>
              <c:idx val="1"/>
              <c:layout>
                <c:manualLayout>
                  <c:x val="-0.18831868210178207"/>
                  <c:y val="5.5502383261732444E-2"/>
                </c:manualLayout>
              </c:layout>
              <c:showLegendKey val="0"/>
              <c:showVal val="1"/>
              <c:showCatName val="0"/>
              <c:showSerName val="0"/>
              <c:showPercent val="0"/>
              <c:showBubbleSize val="0"/>
            </c:dLbl>
            <c:dLbl>
              <c:idx val="2"/>
              <c:layout>
                <c:manualLayout>
                  <c:x val="6.4418683202579763E-2"/>
                  <c:y val="-0.16445314013106976"/>
                </c:manualLayout>
              </c:layout>
              <c:showLegendKey val="0"/>
              <c:showVal val="1"/>
              <c:showCatName val="0"/>
              <c:showSerName val="0"/>
              <c:showPercent val="0"/>
              <c:showBubbleSize val="0"/>
            </c:dLbl>
            <c:numFmt formatCode="0.0\%" sourceLinked="0"/>
            <c:txPr>
              <a:bodyPr/>
              <a:lstStyle/>
              <a:p>
                <a:pPr>
                  <a:defRPr sz="1600">
                    <a:solidFill>
                      <a:schemeClr val="bg1"/>
                    </a:solidFill>
                    <a:latin typeface="Segoe UI" pitchFamily="34" charset="0"/>
                    <a:cs typeface="Segoe UI" pitchFamily="34" charset="0"/>
                  </a:defRPr>
                </a:pPr>
                <a:endParaRPr lang="es-ES"/>
              </a:p>
            </c:txPr>
            <c:showLegendKey val="0"/>
            <c:showVal val="1"/>
            <c:showCatName val="0"/>
            <c:showSerName val="0"/>
            <c:showPercent val="0"/>
            <c:showBubbleSize val="0"/>
            <c:showLeaderLines val="1"/>
          </c:dLbls>
          <c:cat>
            <c:strRef>
              <c:f>Sheet1!$A$2:$A$4</c:f>
              <c:strCache>
                <c:ptCount val="3"/>
                <c:pt idx="0">
                  <c:v>Sí puede recetar algunos productos</c:v>
                </c:pt>
                <c:pt idx="1">
                  <c:v>No puede recetar</c:v>
                </c:pt>
                <c:pt idx="2">
                  <c:v>No lo tengo claro</c:v>
                </c:pt>
              </c:strCache>
            </c:strRef>
          </c:cat>
          <c:val>
            <c:numRef>
              <c:f>Sheet1!$B$2:$B$4</c:f>
              <c:numCache>
                <c:formatCode>General</c:formatCode>
                <c:ptCount val="3"/>
                <c:pt idx="0">
                  <c:v>38.299999999999997</c:v>
                </c:pt>
                <c:pt idx="1">
                  <c:v>55.1</c:v>
                </c:pt>
                <c:pt idx="2">
                  <c:v>6.6</c:v>
                </c:pt>
              </c:numCache>
            </c:numRef>
          </c:val>
        </c:ser>
        <c:dLbls>
          <c:showLegendKey val="0"/>
          <c:showVal val="0"/>
          <c:showCatName val="0"/>
          <c:showSerName val="0"/>
          <c:showPercent val="0"/>
          <c:showBubbleSize val="0"/>
          <c:showLeaderLines val="1"/>
        </c:dLbls>
        <c:firstSliceAng val="216"/>
      </c:pieChart>
      <c:spPr>
        <a:noFill/>
        <a:ln>
          <a:noFill/>
        </a:ln>
        <a:effectLst/>
      </c:spPr>
    </c:plotArea>
    <c:legend>
      <c:legendPos val="b"/>
      <c:layout>
        <c:manualLayout>
          <c:xMode val="edge"/>
          <c:yMode val="edge"/>
          <c:x val="1.2263272965199535E-2"/>
          <c:y val="0.79948458646221143"/>
          <c:w val="0.9539586521060095"/>
          <c:h val="0.11786626104724747"/>
        </c:manualLayout>
      </c:layout>
      <c:overlay val="0"/>
      <c:txPr>
        <a:bodyPr/>
        <a:lstStyle/>
        <a:p>
          <a:pPr>
            <a:defRPr sz="12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857738029107877E-2"/>
          <c:y val="4.3041571467894099E-3"/>
          <c:w val="0.94970889167601824"/>
          <c:h val="0.83619536688658636"/>
        </c:manualLayout>
      </c:layout>
      <c:barChart>
        <c:barDir val="bar"/>
        <c:grouping val="stacked"/>
        <c:varyColors val="0"/>
        <c:ser>
          <c:idx val="0"/>
          <c:order val="0"/>
          <c:tx>
            <c:strRef>
              <c:f>Hoja1!$C$1</c:f>
              <c:strCache>
                <c:ptCount val="1"/>
                <c:pt idx="0">
                  <c:v>Sí puede recetar algunos productos</c:v>
                </c:pt>
              </c:strCache>
            </c:strRef>
          </c:tx>
          <c:spPr>
            <a:solidFill>
              <a:srgbClr val="00478F"/>
            </a:solidFill>
          </c:spPr>
          <c:invertIfNegative val="0"/>
          <c:dPt>
            <c:idx val="0"/>
            <c:invertIfNegative val="0"/>
            <c:bubble3D val="0"/>
            <c:extLst xmlns:c16r2="http://schemas.microsoft.com/office/drawing/2015/06/chart">
              <c:ext xmlns:c16="http://schemas.microsoft.com/office/drawing/2014/chart" uri="{C3380CC4-5D6E-409C-BE32-E72D297353CC}">
                <c16:uniqueId val="{00000000-4EB5-481F-951B-724AB1FFF1F6}"/>
              </c:ext>
            </c:extLst>
          </c:dPt>
          <c:dPt>
            <c:idx val="1"/>
            <c:invertIfNegative val="0"/>
            <c:bubble3D val="0"/>
            <c:extLst xmlns:c16r2="http://schemas.microsoft.com/office/drawing/2015/06/chart">
              <c:ext xmlns:c16="http://schemas.microsoft.com/office/drawing/2014/chart" uri="{C3380CC4-5D6E-409C-BE32-E72D297353CC}">
                <c16:uniqueId val="{00000001-4EB5-481F-951B-724AB1FFF1F6}"/>
              </c:ext>
            </c:extLst>
          </c:dPt>
          <c:dPt>
            <c:idx val="2"/>
            <c:invertIfNegative val="0"/>
            <c:bubble3D val="0"/>
            <c:extLst xmlns:c16r2="http://schemas.microsoft.com/office/drawing/2015/06/chart">
              <c:ext xmlns:c16="http://schemas.microsoft.com/office/drawing/2014/chart" uri="{C3380CC4-5D6E-409C-BE32-E72D297353CC}">
                <c16:uniqueId val="{00000002-4EB5-481F-951B-724AB1FFF1F6}"/>
              </c:ext>
            </c:extLst>
          </c:dPt>
          <c:dPt>
            <c:idx val="3"/>
            <c:invertIfNegative val="0"/>
            <c:bubble3D val="0"/>
            <c:extLst xmlns:c16r2="http://schemas.microsoft.com/office/drawing/2015/06/chart">
              <c:ext xmlns:c16="http://schemas.microsoft.com/office/drawing/2014/chart" uri="{C3380CC4-5D6E-409C-BE32-E72D297353CC}">
                <c16:uniqueId val="{00000003-4EB5-481F-951B-724AB1FFF1F6}"/>
              </c:ext>
            </c:extLst>
          </c:dPt>
          <c:dLbls>
            <c:dLbl>
              <c:idx val="8"/>
              <c:delete val="1"/>
            </c:dLbl>
            <c:numFmt formatCode="0.0\%" sourceLinked="0"/>
            <c:spPr>
              <a:noFill/>
              <a:ln>
                <a:noFill/>
              </a:ln>
              <a:effectLst/>
            </c:spPr>
            <c:txPr>
              <a:bodyPr/>
              <a:lstStyle/>
              <a:p>
                <a:pPr>
                  <a:defRPr sz="1200" b="1">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Hoja1!$C$2:$C$7</c:f>
              <c:numCache>
                <c:formatCode>General</c:formatCode>
                <c:ptCount val="6"/>
                <c:pt idx="0">
                  <c:v>46.3</c:v>
                </c:pt>
                <c:pt idx="2">
                  <c:v>47.5</c:v>
                </c:pt>
                <c:pt idx="3">
                  <c:v>41.9</c:v>
                </c:pt>
                <c:pt idx="4">
                  <c:v>46.7</c:v>
                </c:pt>
                <c:pt idx="5">
                  <c:v>49.9</c:v>
                </c:pt>
              </c:numCache>
            </c:numRef>
          </c:val>
          <c:extLst xmlns:c16r2="http://schemas.microsoft.com/office/drawing/2015/06/chart">
            <c:ext xmlns:c16="http://schemas.microsoft.com/office/drawing/2014/chart" uri="{C3380CC4-5D6E-409C-BE32-E72D297353CC}">
              <c16:uniqueId val="{0000000A-4EB5-481F-951B-724AB1FFF1F6}"/>
            </c:ext>
          </c:extLst>
        </c:ser>
        <c:ser>
          <c:idx val="1"/>
          <c:order val="1"/>
          <c:tx>
            <c:strRef>
              <c:f>Hoja1!$D$1</c:f>
              <c:strCache>
                <c:ptCount val="1"/>
                <c:pt idx="0">
                  <c:v>No puede recetar</c:v>
                </c:pt>
              </c:strCache>
            </c:strRef>
          </c:tx>
          <c:spPr>
            <a:solidFill>
              <a:srgbClr val="F79646"/>
            </a:solidFill>
          </c:spPr>
          <c:invertIfNegative val="0"/>
          <c:dLbls>
            <c:numFmt formatCode="0.0\%" sourceLinked="0"/>
            <c:spPr>
              <a:noFill/>
              <a:ln>
                <a:noFill/>
              </a:ln>
              <a:effectLst/>
            </c:spPr>
            <c:txPr>
              <a:bodyPr/>
              <a:lstStyle/>
              <a:p>
                <a:pPr>
                  <a:defRPr sz="1200" b="1">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Hoja1!$D$2:$D$7</c:f>
              <c:numCache>
                <c:formatCode>General</c:formatCode>
                <c:ptCount val="6"/>
                <c:pt idx="0">
                  <c:v>50.2</c:v>
                </c:pt>
                <c:pt idx="2">
                  <c:v>49.5</c:v>
                </c:pt>
                <c:pt idx="3">
                  <c:v>54.9</c:v>
                </c:pt>
                <c:pt idx="4">
                  <c:v>49.4</c:v>
                </c:pt>
                <c:pt idx="5">
                  <c:v>46.3</c:v>
                </c:pt>
              </c:numCache>
            </c:numRef>
          </c:val>
          <c:extLst xmlns:c16r2="http://schemas.microsoft.com/office/drawing/2015/06/chart">
            <c:ext xmlns:c16="http://schemas.microsoft.com/office/drawing/2014/chart" uri="{C3380CC4-5D6E-409C-BE32-E72D297353CC}">
              <c16:uniqueId val="{0000000B-4EB5-481F-951B-724AB1FFF1F6}"/>
            </c:ext>
          </c:extLst>
        </c:ser>
        <c:ser>
          <c:idx val="2"/>
          <c:order val="2"/>
          <c:tx>
            <c:strRef>
              <c:f>Hoja1!$E$1</c:f>
              <c:strCache>
                <c:ptCount val="1"/>
                <c:pt idx="0">
                  <c:v>No lo tengo claro</c:v>
                </c:pt>
              </c:strCache>
            </c:strRef>
          </c:tx>
          <c:spPr>
            <a:solidFill>
              <a:srgbClr val="F79646">
                <a:lumMod val="50000"/>
              </a:srgbClr>
            </a:solidFill>
            <a:ln>
              <a:noFill/>
            </a:ln>
          </c:spPr>
          <c:invertIfNegative val="0"/>
          <c:dLbls>
            <c:dLbl>
              <c:idx val="0"/>
              <c:layout>
                <c:manualLayout>
                  <c:x val="-5.5007504804494657E-2"/>
                  <c:y val="-3.6636493513387508E-3"/>
                </c:manualLayout>
              </c:layout>
              <c:dLblPos val="ctr"/>
              <c:showLegendKey val="0"/>
              <c:showVal val="1"/>
              <c:showCatName val="0"/>
              <c:showSerName val="0"/>
              <c:showPercent val="0"/>
              <c:showBubbleSize val="0"/>
            </c:dLbl>
            <c:dLbl>
              <c:idx val="2"/>
              <c:layout>
                <c:manualLayout>
                  <c:x val="-4.7945197999058581E-2"/>
                  <c:y val="3.6642263494254253E-3"/>
                </c:manualLayout>
              </c:layout>
              <c:dLblPos val="ctr"/>
              <c:showLegendKey val="0"/>
              <c:showVal val="1"/>
              <c:showCatName val="0"/>
              <c:showSerName val="0"/>
              <c:showPercent val="0"/>
              <c:showBubbleSize val="0"/>
            </c:dLbl>
            <c:dLbl>
              <c:idx val="3"/>
              <c:layout>
                <c:manualLayout>
                  <c:x val="-5.3455759514246387E-2"/>
                  <c:y val="3.663937850382088E-3"/>
                </c:manualLayout>
              </c:layout>
              <c:dLblPos val="ctr"/>
              <c:showLegendKey val="0"/>
              <c:showVal val="1"/>
              <c:showCatName val="0"/>
              <c:showSerName val="0"/>
              <c:showPercent val="0"/>
              <c:showBubbleSize val="0"/>
            </c:dLbl>
            <c:dLbl>
              <c:idx val="4"/>
              <c:layout>
                <c:manualLayout>
                  <c:x val="-5.0131839192226017E-2"/>
                  <c:y val="-6.7171417953719457E-17"/>
                </c:manualLayout>
              </c:layout>
              <c:dLblPos val="ctr"/>
              <c:showLegendKey val="0"/>
              <c:showVal val="1"/>
              <c:showCatName val="0"/>
              <c:showSerName val="0"/>
              <c:showPercent val="0"/>
              <c:showBubbleSize val="0"/>
            </c:dLbl>
            <c:dLbl>
              <c:idx val="5"/>
              <c:layout>
                <c:manualLayout>
                  <c:x val="-5.7066729962099189E-2"/>
                  <c:y val="3.663937850382088E-3"/>
                </c:manualLayout>
              </c:layout>
              <c:dLblPos val="ctr"/>
              <c:showLegendKey val="0"/>
              <c:showVal val="1"/>
              <c:showCatName val="0"/>
              <c:showSerName val="0"/>
              <c:showPercent val="0"/>
              <c:showBubbleSize val="0"/>
            </c:dLbl>
            <c:numFmt formatCode="0.0\%" sourceLinked="0"/>
            <c:txPr>
              <a:bodyPr/>
              <a:lstStyle/>
              <a:p>
                <a:pPr>
                  <a:defRPr sz="1200" b="1">
                    <a:solidFill>
                      <a:schemeClr val="accent6">
                        <a:lumMod val="50000"/>
                      </a:schemeClr>
                    </a:solidFill>
                    <a:latin typeface="Segoe UI" pitchFamily="34" charset="0"/>
                    <a:cs typeface="Segoe UI" pitchFamily="34" charset="0"/>
                  </a:defRPr>
                </a:pPr>
                <a:endParaRPr lang="es-ES"/>
              </a:p>
            </c:txPr>
            <c:dLblPos val="inBase"/>
            <c:showLegendKey val="0"/>
            <c:showVal val="1"/>
            <c:showCatName val="0"/>
            <c:showSerName val="0"/>
            <c:showPercent val="0"/>
            <c:showBubbleSize val="0"/>
            <c:showLeaderLines val="0"/>
          </c:dLbls>
          <c:cat>
            <c:strRef>
              <c:f>Hoja1!$B$2:$B$7</c:f>
              <c:strCache>
                <c:ptCount val="6"/>
                <c:pt idx="2">
                  <c:v>De 18 a 34 años</c:v>
                </c:pt>
                <c:pt idx="3">
                  <c:v>De 35 a 49 años</c:v>
                </c:pt>
                <c:pt idx="4">
                  <c:v>De 50 a 64 años</c:v>
                </c:pt>
                <c:pt idx="5">
                  <c:v>Más 65  años</c:v>
                </c:pt>
              </c:strCache>
            </c:strRef>
          </c:cat>
          <c:val>
            <c:numRef>
              <c:f>Hoja1!$E$2:$E$7</c:f>
              <c:numCache>
                <c:formatCode>General</c:formatCode>
                <c:ptCount val="6"/>
                <c:pt idx="0">
                  <c:v>3.5</c:v>
                </c:pt>
                <c:pt idx="2">
                  <c:v>3.1</c:v>
                </c:pt>
                <c:pt idx="3">
                  <c:v>3.2</c:v>
                </c:pt>
                <c:pt idx="4">
                  <c:v>3.9</c:v>
                </c:pt>
                <c:pt idx="5">
                  <c:v>3.7</c:v>
                </c:pt>
              </c:numCache>
            </c:numRef>
          </c:val>
          <c:extLst xmlns:c16r2="http://schemas.microsoft.com/office/drawing/2015/06/chart">
            <c:ext xmlns:c16="http://schemas.microsoft.com/office/drawing/2014/chart" uri="{C3380CC4-5D6E-409C-BE32-E72D297353CC}">
              <c16:uniqueId val="{0000000C-4EB5-481F-951B-724AB1FFF1F6}"/>
            </c:ext>
          </c:extLst>
        </c:ser>
        <c:dLbls>
          <c:showLegendKey val="0"/>
          <c:showVal val="1"/>
          <c:showCatName val="0"/>
          <c:showSerName val="0"/>
          <c:showPercent val="0"/>
          <c:showBubbleSize val="0"/>
        </c:dLbls>
        <c:gapWidth val="37"/>
        <c:overlap val="100"/>
        <c:axId val="199565696"/>
        <c:axId val="199567232"/>
      </c:barChart>
      <c:catAx>
        <c:axId val="199565696"/>
        <c:scaling>
          <c:orientation val="maxMin"/>
        </c:scaling>
        <c:delete val="1"/>
        <c:axPos val="l"/>
        <c:numFmt formatCode="General" sourceLinked="1"/>
        <c:majorTickMark val="none"/>
        <c:minorTickMark val="none"/>
        <c:tickLblPos val="none"/>
        <c:crossAx val="199567232"/>
        <c:crosses val="autoZero"/>
        <c:auto val="1"/>
        <c:lblAlgn val="ctr"/>
        <c:lblOffset val="100"/>
        <c:noMultiLvlLbl val="0"/>
      </c:catAx>
      <c:valAx>
        <c:axId val="199567232"/>
        <c:scaling>
          <c:orientation val="minMax"/>
          <c:max val="100"/>
          <c:min val="0"/>
        </c:scaling>
        <c:delete val="1"/>
        <c:axPos val="t"/>
        <c:numFmt formatCode="General" sourceLinked="1"/>
        <c:majorTickMark val="out"/>
        <c:minorTickMark val="none"/>
        <c:tickLblPos val="nextTo"/>
        <c:crossAx val="199565696"/>
        <c:crosses val="autoZero"/>
        <c:crossBetween val="between"/>
      </c:valAx>
      <c:spPr>
        <a:noFill/>
        <a:ln w="25400">
          <a:noFill/>
        </a:ln>
      </c:spPr>
    </c:plotArea>
    <c:legend>
      <c:legendPos val="r"/>
      <c:layout>
        <c:manualLayout>
          <c:xMode val="edge"/>
          <c:yMode val="edge"/>
          <c:x val="0"/>
          <c:y val="0.84229863343773148"/>
          <c:w val="1"/>
          <c:h val="0.15034290996291055"/>
        </c:manualLayout>
      </c:layout>
      <c:overlay val="0"/>
      <c:txPr>
        <a:bodyPr/>
        <a:lstStyle/>
        <a:p>
          <a:pPr>
            <a:defRPr sz="1200"/>
          </a:pPr>
          <a:endParaRPr lang="es-ES"/>
        </a:p>
      </c:txPr>
    </c:legend>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95613696911284674"/>
          <c:h val="0.9670749546346703"/>
        </c:manualLayout>
      </c:layout>
      <c:barChart>
        <c:barDir val="bar"/>
        <c:grouping val="clustered"/>
        <c:varyColors val="0"/>
        <c:ser>
          <c:idx val="0"/>
          <c:order val="0"/>
          <c:tx>
            <c:strRef>
              <c:f>Hoja1!$B$1</c:f>
              <c:strCache>
                <c:ptCount val="1"/>
                <c:pt idx="0">
                  <c:v>Serie 1</c:v>
                </c:pt>
              </c:strCache>
            </c:strRef>
          </c:tx>
          <c:spPr>
            <a:solidFill>
              <a:srgbClr val="0070C0"/>
            </a:solidFill>
          </c:spPr>
          <c:invertIfNegative val="0"/>
          <c:dPt>
            <c:idx val="0"/>
            <c:invertIfNegative val="0"/>
            <c:bubble3D val="0"/>
            <c:spPr>
              <a:solidFill>
                <a:schemeClr val="accent3"/>
              </a:solidFill>
            </c:spPr>
          </c:dPt>
          <c:dPt>
            <c:idx val="1"/>
            <c:invertIfNegative val="0"/>
            <c:bubble3D val="0"/>
            <c:spPr>
              <a:solidFill>
                <a:srgbClr val="00478F"/>
              </a:solidFill>
            </c:spPr>
          </c:dPt>
          <c:dPt>
            <c:idx val="2"/>
            <c:invertIfNegative val="0"/>
            <c:bubble3D val="0"/>
            <c:spPr>
              <a:solidFill>
                <a:schemeClr val="accent6"/>
              </a:solidFill>
            </c:spPr>
          </c:dPt>
          <c:dPt>
            <c:idx val="4"/>
            <c:invertIfNegative val="0"/>
            <c:bubble3D val="0"/>
          </c:dPt>
          <c:dLbls>
            <c:numFmt formatCode="0.0\%" sourceLinked="0"/>
            <c:spPr>
              <a:noFill/>
              <a:ln>
                <a:noFill/>
              </a:ln>
              <a:effectLst/>
            </c:spPr>
            <c:txPr>
              <a:bodyPr/>
              <a:lstStyle/>
              <a:p>
                <a:pPr>
                  <a:defRPr sz="1400" b="0">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De acuerdo con ese procedimiento</c:v>
                </c:pt>
                <c:pt idx="1">
                  <c:v>Según los casos</c:v>
                </c:pt>
                <c:pt idx="2">
                  <c:v>En desacuerdo</c:v>
                </c:pt>
              </c:strCache>
            </c:strRef>
          </c:cat>
          <c:val>
            <c:numRef>
              <c:f>Hoja1!$B$2:$B$4</c:f>
              <c:numCache>
                <c:formatCode>General</c:formatCode>
                <c:ptCount val="3"/>
                <c:pt idx="0">
                  <c:v>31.5</c:v>
                </c:pt>
                <c:pt idx="1">
                  <c:v>46.3</c:v>
                </c:pt>
                <c:pt idx="2">
                  <c:v>22.3</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8295552"/>
        <c:axId val="198297088"/>
      </c:barChart>
      <c:catAx>
        <c:axId val="198295552"/>
        <c:scaling>
          <c:orientation val="maxMin"/>
        </c:scaling>
        <c:delete val="1"/>
        <c:axPos val="l"/>
        <c:numFmt formatCode="General" sourceLinked="0"/>
        <c:majorTickMark val="none"/>
        <c:minorTickMark val="none"/>
        <c:tickLblPos val="nextTo"/>
        <c:crossAx val="198297088"/>
        <c:crosses val="autoZero"/>
        <c:auto val="1"/>
        <c:lblAlgn val="ctr"/>
        <c:lblOffset val="100"/>
        <c:noMultiLvlLbl val="0"/>
      </c:catAx>
      <c:valAx>
        <c:axId val="198297088"/>
        <c:scaling>
          <c:orientation val="minMax"/>
          <c:max val="100"/>
        </c:scaling>
        <c:delete val="1"/>
        <c:axPos val="t"/>
        <c:numFmt formatCode="General" sourceLinked="1"/>
        <c:majorTickMark val="out"/>
        <c:minorTickMark val="none"/>
        <c:tickLblPos val="nextTo"/>
        <c:crossAx val="198295552"/>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95613696911284674"/>
          <c:h val="0.9670749546346703"/>
        </c:manualLayout>
      </c:layout>
      <c:barChart>
        <c:barDir val="bar"/>
        <c:grouping val="clustered"/>
        <c:varyColors val="0"/>
        <c:ser>
          <c:idx val="0"/>
          <c:order val="0"/>
          <c:tx>
            <c:strRef>
              <c:f>Hoja1!$B$1</c:f>
              <c:strCache>
                <c:ptCount val="1"/>
                <c:pt idx="0">
                  <c:v>CCAA</c:v>
                </c:pt>
              </c:strCache>
            </c:strRef>
          </c:tx>
          <c:spPr>
            <a:solidFill>
              <a:srgbClr val="0070C0"/>
            </a:solidFill>
          </c:spPr>
          <c:invertIfNegative val="0"/>
          <c:dPt>
            <c:idx val="0"/>
            <c:invertIfNegative val="0"/>
            <c:bubble3D val="0"/>
            <c:spPr>
              <a:solidFill>
                <a:schemeClr val="accent3"/>
              </a:solidFill>
            </c:spPr>
          </c:dPt>
          <c:dPt>
            <c:idx val="1"/>
            <c:invertIfNegative val="0"/>
            <c:bubble3D val="0"/>
            <c:spPr>
              <a:solidFill>
                <a:srgbClr val="00478F"/>
              </a:solidFill>
            </c:spPr>
          </c:dPt>
          <c:dPt>
            <c:idx val="2"/>
            <c:invertIfNegative val="0"/>
            <c:bubble3D val="0"/>
            <c:spPr>
              <a:solidFill>
                <a:schemeClr val="accent6"/>
              </a:solidFill>
            </c:spPr>
          </c:dPt>
          <c:dPt>
            <c:idx val="4"/>
            <c:invertIfNegative val="0"/>
            <c:bubble3D val="0"/>
          </c:dPt>
          <c:dLbls>
            <c:numFmt formatCode="0.0\%" sourceLinked="0"/>
            <c:spPr>
              <a:noFill/>
              <a:ln>
                <a:noFill/>
              </a:ln>
              <a:effectLst/>
            </c:spPr>
            <c:txPr>
              <a:bodyPr/>
              <a:lstStyle/>
              <a:p>
                <a:pPr>
                  <a:defRPr sz="1400" b="0">
                    <a:latin typeface="Segoe UI" pitchFamily="34" charset="0"/>
                    <a:cs typeface="Segoe UI" pitchFamily="34"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De acuerdo con ese procedimiento</c:v>
                </c:pt>
                <c:pt idx="1">
                  <c:v>Según los casos</c:v>
                </c:pt>
                <c:pt idx="2">
                  <c:v>En desacuerdo</c:v>
                </c:pt>
              </c:strCache>
            </c:strRef>
          </c:cat>
          <c:val>
            <c:numRef>
              <c:f>Hoja1!$B$2:$B$4</c:f>
              <c:numCache>
                <c:formatCode>General</c:formatCode>
                <c:ptCount val="3"/>
                <c:pt idx="0">
                  <c:v>29.7</c:v>
                </c:pt>
                <c:pt idx="1">
                  <c:v>53.3</c:v>
                </c:pt>
                <c:pt idx="2">
                  <c:v>17</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8372352"/>
        <c:axId val="198378240"/>
      </c:barChart>
      <c:catAx>
        <c:axId val="198372352"/>
        <c:scaling>
          <c:orientation val="maxMin"/>
        </c:scaling>
        <c:delete val="1"/>
        <c:axPos val="l"/>
        <c:numFmt formatCode="General" sourceLinked="0"/>
        <c:majorTickMark val="none"/>
        <c:minorTickMark val="none"/>
        <c:tickLblPos val="nextTo"/>
        <c:crossAx val="198378240"/>
        <c:crosses val="autoZero"/>
        <c:auto val="1"/>
        <c:lblAlgn val="ctr"/>
        <c:lblOffset val="100"/>
        <c:noMultiLvlLbl val="0"/>
      </c:catAx>
      <c:valAx>
        <c:axId val="198378240"/>
        <c:scaling>
          <c:orientation val="minMax"/>
          <c:max val="100"/>
        </c:scaling>
        <c:delete val="1"/>
        <c:axPos val="t"/>
        <c:numFmt formatCode="General" sourceLinked="1"/>
        <c:majorTickMark val="out"/>
        <c:minorTickMark val="none"/>
        <c:tickLblPos val="nextTo"/>
        <c:crossAx val="198372352"/>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857738029107877E-2"/>
          <c:y val="4.3041571467894099E-3"/>
          <c:w val="0.94970889167601824"/>
          <c:h val="0.83619536688658636"/>
        </c:manualLayout>
      </c:layout>
      <c:barChart>
        <c:barDir val="bar"/>
        <c:grouping val="stacked"/>
        <c:varyColors val="0"/>
        <c:ser>
          <c:idx val="0"/>
          <c:order val="0"/>
          <c:tx>
            <c:strRef>
              <c:f>Hoja1!$C$1</c:f>
              <c:strCache>
                <c:ptCount val="1"/>
                <c:pt idx="0">
                  <c:v>De acuerdo con el procedimiento</c:v>
                </c:pt>
              </c:strCache>
            </c:strRef>
          </c:tx>
          <c:spPr>
            <a:solidFill>
              <a:srgbClr val="9BBB59"/>
            </a:solidFill>
          </c:spPr>
          <c:invertIfNegative val="0"/>
          <c:dPt>
            <c:idx val="0"/>
            <c:invertIfNegative val="0"/>
            <c:bubble3D val="0"/>
            <c:extLst xmlns:c16r2="http://schemas.microsoft.com/office/drawing/2015/06/chart">
              <c:ext xmlns:c16="http://schemas.microsoft.com/office/drawing/2014/chart" uri="{C3380CC4-5D6E-409C-BE32-E72D297353CC}">
                <c16:uniqueId val="{00000000-4EB5-481F-951B-724AB1FFF1F6}"/>
              </c:ext>
            </c:extLst>
          </c:dPt>
          <c:dPt>
            <c:idx val="1"/>
            <c:invertIfNegative val="0"/>
            <c:bubble3D val="0"/>
            <c:extLst xmlns:c16r2="http://schemas.microsoft.com/office/drawing/2015/06/chart">
              <c:ext xmlns:c16="http://schemas.microsoft.com/office/drawing/2014/chart" uri="{C3380CC4-5D6E-409C-BE32-E72D297353CC}">
                <c16:uniqueId val="{00000001-4EB5-481F-951B-724AB1FFF1F6}"/>
              </c:ext>
            </c:extLst>
          </c:dPt>
          <c:dPt>
            <c:idx val="2"/>
            <c:invertIfNegative val="0"/>
            <c:bubble3D val="0"/>
            <c:extLst xmlns:c16r2="http://schemas.microsoft.com/office/drawing/2015/06/chart">
              <c:ext xmlns:c16="http://schemas.microsoft.com/office/drawing/2014/chart" uri="{C3380CC4-5D6E-409C-BE32-E72D297353CC}">
                <c16:uniqueId val="{00000002-4EB5-481F-951B-724AB1FFF1F6}"/>
              </c:ext>
            </c:extLst>
          </c:dPt>
          <c:dPt>
            <c:idx val="3"/>
            <c:invertIfNegative val="0"/>
            <c:bubble3D val="0"/>
            <c:extLst xmlns:c16r2="http://schemas.microsoft.com/office/drawing/2015/06/chart">
              <c:ext xmlns:c16="http://schemas.microsoft.com/office/drawing/2014/chart" uri="{C3380CC4-5D6E-409C-BE32-E72D297353CC}">
                <c16:uniqueId val="{00000003-4EB5-481F-951B-724AB1FFF1F6}"/>
              </c:ext>
            </c:extLst>
          </c:dPt>
          <c:dLbls>
            <c:dLbl>
              <c:idx val="8"/>
              <c:delete val="1"/>
            </c:dLbl>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Hoja1!$C$2:$C$7</c:f>
              <c:numCache>
                <c:formatCode>General</c:formatCode>
                <c:ptCount val="6"/>
                <c:pt idx="0">
                  <c:v>31.5</c:v>
                </c:pt>
                <c:pt idx="2">
                  <c:v>38.1</c:v>
                </c:pt>
                <c:pt idx="3">
                  <c:v>31.7</c:v>
                </c:pt>
                <c:pt idx="4">
                  <c:v>29.1</c:v>
                </c:pt>
                <c:pt idx="5">
                  <c:v>27.7</c:v>
                </c:pt>
              </c:numCache>
            </c:numRef>
          </c:val>
          <c:extLst xmlns:c16r2="http://schemas.microsoft.com/office/drawing/2015/06/chart">
            <c:ext xmlns:c16="http://schemas.microsoft.com/office/drawing/2014/chart" uri="{C3380CC4-5D6E-409C-BE32-E72D297353CC}">
              <c16:uniqueId val="{0000000A-4EB5-481F-951B-724AB1FFF1F6}"/>
            </c:ext>
          </c:extLst>
        </c:ser>
        <c:ser>
          <c:idx val="1"/>
          <c:order val="1"/>
          <c:tx>
            <c:strRef>
              <c:f>Hoja1!$D$1</c:f>
              <c:strCache>
                <c:ptCount val="1"/>
                <c:pt idx="0">
                  <c:v>Según los casos</c:v>
                </c:pt>
              </c:strCache>
            </c:strRef>
          </c:tx>
          <c:spPr>
            <a:solidFill>
              <a:srgbClr val="00478F"/>
            </a:solidFill>
          </c:spPr>
          <c:invertIfNegative val="0"/>
          <c:dLbls>
            <c:numFmt formatCode="0.0\%" sourceLinked="0"/>
            <c:spPr>
              <a:noFill/>
              <a:ln>
                <a:noFill/>
              </a:ln>
              <a:effectLst/>
            </c:spPr>
            <c:txPr>
              <a:bodyPr/>
              <a:lstStyle/>
              <a:p>
                <a:pPr>
                  <a:defRPr sz="12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Hoja1!$D$2:$D$7</c:f>
              <c:numCache>
                <c:formatCode>General</c:formatCode>
                <c:ptCount val="6"/>
                <c:pt idx="0">
                  <c:v>46.3</c:v>
                </c:pt>
                <c:pt idx="2">
                  <c:v>48.1</c:v>
                </c:pt>
                <c:pt idx="3">
                  <c:v>47.7</c:v>
                </c:pt>
                <c:pt idx="4">
                  <c:v>45.2</c:v>
                </c:pt>
                <c:pt idx="5">
                  <c:v>44</c:v>
                </c:pt>
              </c:numCache>
            </c:numRef>
          </c:val>
          <c:extLst xmlns:c16r2="http://schemas.microsoft.com/office/drawing/2015/06/chart">
            <c:ext xmlns:c16="http://schemas.microsoft.com/office/drawing/2014/chart" uri="{C3380CC4-5D6E-409C-BE32-E72D297353CC}">
              <c16:uniqueId val="{0000000B-4EB5-481F-951B-724AB1FFF1F6}"/>
            </c:ext>
          </c:extLst>
        </c:ser>
        <c:ser>
          <c:idx val="2"/>
          <c:order val="2"/>
          <c:tx>
            <c:strRef>
              <c:f>Hoja1!$E$1</c:f>
              <c:strCache>
                <c:ptCount val="1"/>
                <c:pt idx="0">
                  <c:v>En desacuerdo</c:v>
                </c:pt>
              </c:strCache>
            </c:strRef>
          </c:tx>
          <c:spPr>
            <a:solidFill>
              <a:srgbClr val="F79646"/>
            </a:solidFill>
            <a:ln>
              <a:noFill/>
            </a:ln>
          </c:spPr>
          <c:invertIfNegative val="0"/>
          <c:dLbls>
            <c:numFmt formatCode="0.0\%" sourceLinked="0"/>
            <c:spPr>
              <a:noFill/>
              <a:ln>
                <a:noFill/>
              </a:ln>
              <a:effectLst/>
            </c:spPr>
            <c:txPr>
              <a:bodyPr/>
              <a:lstStyle/>
              <a:p>
                <a:pPr>
                  <a:defRPr sz="1100" b="1">
                    <a:solidFill>
                      <a:schemeClr val="bg1"/>
                    </a:solidFill>
                    <a:latin typeface="Segoe UI" pitchFamily="34" charset="0"/>
                    <a:cs typeface="Segoe UI" pitchFamily="34"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Hoja1!$B$2:$B$7</c:f>
              <c:strCache>
                <c:ptCount val="6"/>
                <c:pt idx="2">
                  <c:v>De 18 a 34 años</c:v>
                </c:pt>
                <c:pt idx="3">
                  <c:v>De 35 a 49 años</c:v>
                </c:pt>
                <c:pt idx="4">
                  <c:v>De 50 a 64 años</c:v>
                </c:pt>
                <c:pt idx="5">
                  <c:v>Más 65  años</c:v>
                </c:pt>
              </c:strCache>
            </c:strRef>
          </c:cat>
          <c:val>
            <c:numRef>
              <c:f>Hoja1!$E$2:$E$7</c:f>
              <c:numCache>
                <c:formatCode>General</c:formatCode>
                <c:ptCount val="6"/>
                <c:pt idx="0">
                  <c:v>22.3</c:v>
                </c:pt>
                <c:pt idx="2">
                  <c:v>13.8</c:v>
                </c:pt>
                <c:pt idx="3">
                  <c:v>20.6</c:v>
                </c:pt>
                <c:pt idx="4">
                  <c:v>25.7</c:v>
                </c:pt>
                <c:pt idx="5">
                  <c:v>28.2</c:v>
                </c:pt>
              </c:numCache>
            </c:numRef>
          </c:val>
          <c:extLst xmlns:c16r2="http://schemas.microsoft.com/office/drawing/2015/06/chart">
            <c:ext xmlns:c16="http://schemas.microsoft.com/office/drawing/2014/chart" uri="{C3380CC4-5D6E-409C-BE32-E72D297353CC}">
              <c16:uniqueId val="{0000000C-4EB5-481F-951B-724AB1FFF1F6}"/>
            </c:ext>
          </c:extLst>
        </c:ser>
        <c:dLbls>
          <c:showLegendKey val="0"/>
          <c:showVal val="1"/>
          <c:showCatName val="0"/>
          <c:showSerName val="0"/>
          <c:showPercent val="0"/>
          <c:showBubbleSize val="0"/>
        </c:dLbls>
        <c:gapWidth val="37"/>
        <c:overlap val="100"/>
        <c:axId val="199732224"/>
        <c:axId val="199750400"/>
      </c:barChart>
      <c:catAx>
        <c:axId val="199732224"/>
        <c:scaling>
          <c:orientation val="maxMin"/>
        </c:scaling>
        <c:delete val="1"/>
        <c:axPos val="l"/>
        <c:numFmt formatCode="General" sourceLinked="1"/>
        <c:majorTickMark val="none"/>
        <c:minorTickMark val="none"/>
        <c:tickLblPos val="none"/>
        <c:crossAx val="199750400"/>
        <c:crosses val="autoZero"/>
        <c:auto val="1"/>
        <c:lblAlgn val="ctr"/>
        <c:lblOffset val="100"/>
        <c:noMultiLvlLbl val="0"/>
      </c:catAx>
      <c:valAx>
        <c:axId val="199750400"/>
        <c:scaling>
          <c:orientation val="minMax"/>
          <c:max val="100"/>
          <c:min val="0"/>
        </c:scaling>
        <c:delete val="1"/>
        <c:axPos val="t"/>
        <c:numFmt formatCode="General" sourceLinked="1"/>
        <c:majorTickMark val="out"/>
        <c:minorTickMark val="none"/>
        <c:tickLblPos val="nextTo"/>
        <c:crossAx val="199732224"/>
        <c:crosses val="autoZero"/>
        <c:crossBetween val="between"/>
      </c:valAx>
      <c:spPr>
        <a:noFill/>
        <a:ln w="25400">
          <a:noFill/>
        </a:ln>
      </c:spPr>
    </c:plotArea>
    <c:legend>
      <c:legendPos val="r"/>
      <c:layout>
        <c:manualLayout>
          <c:xMode val="edge"/>
          <c:yMode val="edge"/>
          <c:x val="0"/>
          <c:y val="0.84229863343773148"/>
          <c:w val="1"/>
          <c:h val="0.15034290996291055"/>
        </c:manualLayout>
      </c:layout>
      <c:overlay val="0"/>
      <c:txPr>
        <a:bodyPr/>
        <a:lstStyle/>
        <a:p>
          <a:pPr>
            <a:defRPr sz="1200"/>
          </a:pPr>
          <a:endParaRPr lang="es-E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72418491345215741"/>
          <c:h val="0.97295393104469874"/>
        </c:manualLayout>
      </c:layout>
      <c:barChart>
        <c:barDir val="bar"/>
        <c:grouping val="clustered"/>
        <c:varyColors val="0"/>
        <c:ser>
          <c:idx val="0"/>
          <c:order val="0"/>
          <c:tx>
            <c:strRef>
              <c:f>Hoja1!$B$1</c:f>
              <c:strCache>
                <c:ptCount val="1"/>
                <c:pt idx="0">
                  <c:v>Serie 1</c:v>
                </c:pt>
              </c:strCache>
            </c:strRef>
          </c:tx>
          <c:spPr>
            <a:solidFill>
              <a:schemeClr val="tx2">
                <a:lumMod val="75000"/>
              </a:schemeClr>
            </a:solidFill>
          </c:spPr>
          <c:invertIfNegative val="0"/>
          <c:dPt>
            <c:idx val="0"/>
            <c:invertIfNegative val="0"/>
            <c:bubble3D val="0"/>
          </c:dPt>
          <c:dPt>
            <c:idx val="4"/>
            <c:invertIfNegative val="0"/>
            <c:bubble3D val="0"/>
          </c:dPt>
          <c:dLbls>
            <c:numFmt formatCode="0.0\%" sourceLinked="0"/>
            <c:spPr>
              <a:noFill/>
              <a:ln>
                <a:noFill/>
              </a:ln>
              <a:effectLst/>
            </c:spPr>
            <c:txPr>
              <a:bodyPr/>
              <a:lstStyle/>
              <a:p>
                <a:pPr>
                  <a:defRPr sz="1600" b="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Con un médico</c:v>
                </c:pt>
                <c:pt idx="1">
                  <c:v>Con una enfermera</c:v>
                </c:pt>
                <c:pt idx="2">
                  <c:v>Con los dos (médico y enfermera)</c:v>
                </c:pt>
              </c:strCache>
            </c:strRef>
          </c:cat>
          <c:val>
            <c:numRef>
              <c:f>Hoja1!$B$2:$B$4</c:f>
              <c:numCache>
                <c:formatCode>General</c:formatCode>
                <c:ptCount val="3"/>
                <c:pt idx="0">
                  <c:v>60.3</c:v>
                </c:pt>
                <c:pt idx="1">
                  <c:v>10.5</c:v>
                </c:pt>
                <c:pt idx="2">
                  <c:v>29.1</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33329280"/>
        <c:axId val="133330816"/>
      </c:barChart>
      <c:catAx>
        <c:axId val="133329280"/>
        <c:scaling>
          <c:orientation val="maxMin"/>
        </c:scaling>
        <c:delete val="1"/>
        <c:axPos val="l"/>
        <c:numFmt formatCode="General" sourceLinked="0"/>
        <c:majorTickMark val="none"/>
        <c:minorTickMark val="none"/>
        <c:tickLblPos val="nextTo"/>
        <c:crossAx val="133330816"/>
        <c:crosses val="autoZero"/>
        <c:auto val="1"/>
        <c:lblAlgn val="ctr"/>
        <c:lblOffset val="100"/>
        <c:noMultiLvlLbl val="0"/>
      </c:catAx>
      <c:valAx>
        <c:axId val="133330816"/>
        <c:scaling>
          <c:orientation val="minMax"/>
          <c:max val="100"/>
        </c:scaling>
        <c:delete val="1"/>
        <c:axPos val="t"/>
        <c:numFmt formatCode="General" sourceLinked="1"/>
        <c:majorTickMark val="out"/>
        <c:minorTickMark val="none"/>
        <c:tickLblPos val="nextTo"/>
        <c:crossAx val="133329280"/>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72418491345215741"/>
          <c:h val="0.97295393104469874"/>
        </c:manualLayout>
      </c:layout>
      <c:barChart>
        <c:barDir val="bar"/>
        <c:grouping val="clustered"/>
        <c:varyColors val="0"/>
        <c:ser>
          <c:idx val="0"/>
          <c:order val="0"/>
          <c:tx>
            <c:strRef>
              <c:f>Hoja1!$B$1</c:f>
              <c:strCache>
                <c:ptCount val="1"/>
                <c:pt idx="0">
                  <c:v>Serie 1</c:v>
                </c:pt>
              </c:strCache>
            </c:strRef>
          </c:tx>
          <c:spPr>
            <a:solidFill>
              <a:schemeClr val="tx2">
                <a:lumMod val="75000"/>
              </a:schemeClr>
            </a:solidFill>
          </c:spPr>
          <c:invertIfNegative val="0"/>
          <c:dPt>
            <c:idx val="0"/>
            <c:invertIfNegative val="0"/>
            <c:bubble3D val="0"/>
          </c:dPt>
          <c:dPt>
            <c:idx val="4"/>
            <c:invertIfNegative val="0"/>
            <c:bubble3D val="0"/>
          </c:dPt>
          <c:dLbls>
            <c:numFmt formatCode="0.0\%" sourceLinked="0"/>
            <c:spPr>
              <a:noFill/>
              <a:ln>
                <a:noFill/>
              </a:ln>
              <a:effectLst/>
            </c:spPr>
            <c:txPr>
              <a:bodyPr/>
              <a:lstStyle/>
              <a:p>
                <a:pPr>
                  <a:defRPr sz="1600" b="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Con un médico</c:v>
                </c:pt>
                <c:pt idx="1">
                  <c:v>Con una enfermera</c:v>
                </c:pt>
                <c:pt idx="2">
                  <c:v>Con los dos (médico y enfermera)</c:v>
                </c:pt>
              </c:strCache>
            </c:strRef>
          </c:cat>
          <c:val>
            <c:numRef>
              <c:f>Hoja1!$B$2:$B$4</c:f>
              <c:numCache>
                <c:formatCode>General</c:formatCode>
                <c:ptCount val="3"/>
                <c:pt idx="0">
                  <c:v>70.3</c:v>
                </c:pt>
                <c:pt idx="1">
                  <c:v>0.9</c:v>
                </c:pt>
                <c:pt idx="2">
                  <c:v>28.8</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203426048"/>
        <c:axId val="203476992"/>
      </c:barChart>
      <c:catAx>
        <c:axId val="203426048"/>
        <c:scaling>
          <c:orientation val="maxMin"/>
        </c:scaling>
        <c:delete val="1"/>
        <c:axPos val="l"/>
        <c:numFmt formatCode="General" sourceLinked="0"/>
        <c:majorTickMark val="none"/>
        <c:minorTickMark val="none"/>
        <c:tickLblPos val="nextTo"/>
        <c:crossAx val="203476992"/>
        <c:crosses val="autoZero"/>
        <c:auto val="1"/>
        <c:lblAlgn val="ctr"/>
        <c:lblOffset val="100"/>
        <c:noMultiLvlLbl val="0"/>
      </c:catAx>
      <c:valAx>
        <c:axId val="203476992"/>
        <c:scaling>
          <c:orientation val="minMax"/>
          <c:max val="100"/>
        </c:scaling>
        <c:delete val="1"/>
        <c:axPos val="t"/>
        <c:numFmt formatCode="General" sourceLinked="1"/>
        <c:majorTickMark val="out"/>
        <c:minorTickMark val="none"/>
        <c:tickLblPos val="nextTo"/>
        <c:crossAx val="203426048"/>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chemeClr val="tx2">
                <a:lumMod val="75000"/>
              </a:schemeClr>
            </a:solidFill>
          </c:spPr>
          <c:invertIfNegative val="0"/>
          <c:dPt>
            <c:idx val="0"/>
            <c:invertIfNegative val="0"/>
            <c:bubble3D val="0"/>
          </c:dPt>
          <c:dPt>
            <c:idx val="4"/>
            <c:invertIfNegative val="0"/>
            <c:bubble3D val="0"/>
          </c:dPt>
          <c:dLbls>
            <c:numFmt formatCode="0.0\%" sourceLinked="0"/>
            <c:spPr>
              <a:noFill/>
              <a:ln>
                <a:noFill/>
              </a:ln>
              <a:effectLst/>
            </c:spPr>
            <c:txPr>
              <a:bodyPr/>
              <a:lstStyle/>
              <a:p>
                <a:pPr>
                  <a:defRPr sz="1600" b="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Con un médico</c:v>
                </c:pt>
                <c:pt idx="1">
                  <c:v>Con una enfermera</c:v>
                </c:pt>
                <c:pt idx="2">
                  <c:v>Con los dos (médico y enfermera)</c:v>
                </c:pt>
              </c:strCache>
            </c:strRef>
          </c:cat>
          <c:val>
            <c:numRef>
              <c:f>Hoja1!$B$2:$B$4</c:f>
              <c:numCache>
                <c:formatCode>General</c:formatCode>
                <c:ptCount val="3"/>
                <c:pt idx="0">
                  <c:v>60.3</c:v>
                </c:pt>
                <c:pt idx="1">
                  <c:v>10.5</c:v>
                </c:pt>
                <c:pt idx="2">
                  <c:v>29.1</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203324032"/>
        <c:axId val="203342208"/>
      </c:barChart>
      <c:catAx>
        <c:axId val="203324032"/>
        <c:scaling>
          <c:orientation val="maxMin"/>
        </c:scaling>
        <c:delete val="1"/>
        <c:axPos val="l"/>
        <c:numFmt formatCode="General" sourceLinked="0"/>
        <c:majorTickMark val="none"/>
        <c:minorTickMark val="none"/>
        <c:tickLblPos val="nextTo"/>
        <c:crossAx val="203342208"/>
        <c:crosses val="autoZero"/>
        <c:auto val="1"/>
        <c:lblAlgn val="ctr"/>
        <c:lblOffset val="100"/>
        <c:noMultiLvlLbl val="0"/>
      </c:catAx>
      <c:valAx>
        <c:axId val="203342208"/>
        <c:scaling>
          <c:orientation val="minMax"/>
          <c:max val="100"/>
        </c:scaling>
        <c:delete val="1"/>
        <c:axPos val="t"/>
        <c:numFmt formatCode="General" sourceLinked="1"/>
        <c:majorTickMark val="out"/>
        <c:minorTickMark val="none"/>
        <c:tickLblPos val="nextTo"/>
        <c:crossAx val="203324032"/>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chemeClr val="tx2">
                <a:lumMod val="75000"/>
              </a:schemeClr>
            </a:solidFill>
          </c:spPr>
          <c:invertIfNegative val="0"/>
          <c:dPt>
            <c:idx val="0"/>
            <c:invertIfNegative val="0"/>
            <c:bubble3D val="0"/>
          </c:dPt>
          <c:dPt>
            <c:idx val="4"/>
            <c:invertIfNegative val="0"/>
            <c:bubble3D val="0"/>
          </c:dPt>
          <c:dLbls>
            <c:numFmt formatCode="0.0\%" sourceLinked="0"/>
            <c:spPr>
              <a:noFill/>
              <a:ln>
                <a:noFill/>
              </a:ln>
              <a:effectLst/>
            </c:spPr>
            <c:txPr>
              <a:bodyPr/>
              <a:lstStyle/>
              <a:p>
                <a:pPr>
                  <a:defRPr sz="1600" b="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Con un médico</c:v>
                </c:pt>
                <c:pt idx="1">
                  <c:v>Con una enfermera</c:v>
                </c:pt>
                <c:pt idx="2">
                  <c:v>Con los dos (médico y enfermera)</c:v>
                </c:pt>
              </c:strCache>
            </c:strRef>
          </c:cat>
          <c:val>
            <c:numRef>
              <c:f>Hoja1!$B$2:$B$4</c:f>
              <c:numCache>
                <c:formatCode>General</c:formatCode>
                <c:ptCount val="3"/>
                <c:pt idx="0">
                  <c:v>65.7</c:v>
                </c:pt>
                <c:pt idx="1">
                  <c:v>12.9</c:v>
                </c:pt>
                <c:pt idx="2">
                  <c:v>21.3</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33034368"/>
        <c:axId val="133035904"/>
      </c:barChart>
      <c:catAx>
        <c:axId val="133034368"/>
        <c:scaling>
          <c:orientation val="maxMin"/>
        </c:scaling>
        <c:delete val="1"/>
        <c:axPos val="l"/>
        <c:numFmt formatCode="General" sourceLinked="0"/>
        <c:majorTickMark val="none"/>
        <c:minorTickMark val="none"/>
        <c:tickLblPos val="nextTo"/>
        <c:crossAx val="133035904"/>
        <c:crosses val="autoZero"/>
        <c:auto val="1"/>
        <c:lblAlgn val="ctr"/>
        <c:lblOffset val="100"/>
        <c:noMultiLvlLbl val="0"/>
      </c:catAx>
      <c:valAx>
        <c:axId val="133035904"/>
        <c:scaling>
          <c:orientation val="minMax"/>
          <c:max val="100"/>
        </c:scaling>
        <c:delete val="1"/>
        <c:axPos val="t"/>
        <c:numFmt formatCode="General" sourceLinked="1"/>
        <c:majorTickMark val="out"/>
        <c:minorTickMark val="none"/>
        <c:tickLblPos val="nextTo"/>
        <c:crossAx val="133034368"/>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40488277396092E-3"/>
          <c:y val="4.4303214330487558E-3"/>
          <c:w val="0.58619164266301038"/>
          <c:h val="0.99556970521793875"/>
        </c:manualLayout>
      </c:layout>
      <c:barChart>
        <c:barDir val="bar"/>
        <c:grouping val="clustered"/>
        <c:varyColors val="0"/>
        <c:ser>
          <c:idx val="0"/>
          <c:order val="0"/>
          <c:tx>
            <c:strRef>
              <c:f>Hoja1!$B$1</c:f>
              <c:strCache>
                <c:ptCount val="1"/>
                <c:pt idx="0">
                  <c:v>Serie 1</c:v>
                </c:pt>
              </c:strCache>
            </c:strRef>
          </c:tx>
          <c:spPr>
            <a:solidFill>
              <a:schemeClr val="tx2">
                <a:lumMod val="75000"/>
              </a:schemeClr>
            </a:solidFill>
          </c:spPr>
          <c:invertIfNegative val="0"/>
          <c:dPt>
            <c:idx val="0"/>
            <c:invertIfNegative val="0"/>
            <c:bubble3D val="0"/>
          </c:dPt>
          <c:dPt>
            <c:idx val="4"/>
            <c:invertIfNegative val="0"/>
            <c:bubble3D val="0"/>
          </c:dPt>
          <c:dLbls>
            <c:numFmt formatCode="0.0\%" sourceLinked="0"/>
            <c:spPr>
              <a:noFill/>
              <a:ln>
                <a:noFill/>
              </a:ln>
              <a:effectLst/>
            </c:spPr>
            <c:txPr>
              <a:bodyPr/>
              <a:lstStyle/>
              <a:p>
                <a:pPr>
                  <a:defRPr sz="1600" b="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Con un médico</c:v>
                </c:pt>
                <c:pt idx="1">
                  <c:v>Con una enfermera</c:v>
                </c:pt>
                <c:pt idx="2">
                  <c:v>Con los dos (médico y enfermera)</c:v>
                </c:pt>
              </c:strCache>
            </c:strRef>
          </c:cat>
          <c:val>
            <c:numRef>
              <c:f>Hoja1!$B$2:$B$4</c:f>
              <c:numCache>
                <c:formatCode>General</c:formatCode>
                <c:ptCount val="3"/>
                <c:pt idx="0">
                  <c:v>66.7</c:v>
                </c:pt>
                <c:pt idx="1">
                  <c:v>9.5</c:v>
                </c:pt>
                <c:pt idx="2">
                  <c:v>23.8</c:v>
                </c:pt>
              </c:numCache>
            </c:numRef>
          </c:val>
          <c:extLst xmlns:c16r2="http://schemas.microsoft.com/office/drawing/2015/06/chart">
            <c:ext xmlns:c16="http://schemas.microsoft.com/office/drawing/2014/chart" uri="{C3380CC4-5D6E-409C-BE32-E72D297353CC}">
              <c16:uniqueId val="{00000000-E113-47EA-B9B3-FD34EC1C17ED}"/>
            </c:ext>
          </c:extLst>
        </c:ser>
        <c:dLbls>
          <c:showLegendKey val="0"/>
          <c:showVal val="0"/>
          <c:showCatName val="0"/>
          <c:showSerName val="0"/>
          <c:showPercent val="0"/>
          <c:showBubbleSize val="0"/>
        </c:dLbls>
        <c:gapWidth val="50"/>
        <c:axId val="195659648"/>
        <c:axId val="195661184"/>
      </c:barChart>
      <c:catAx>
        <c:axId val="195659648"/>
        <c:scaling>
          <c:orientation val="maxMin"/>
        </c:scaling>
        <c:delete val="1"/>
        <c:axPos val="l"/>
        <c:numFmt formatCode="General" sourceLinked="0"/>
        <c:majorTickMark val="none"/>
        <c:minorTickMark val="none"/>
        <c:tickLblPos val="nextTo"/>
        <c:crossAx val="195661184"/>
        <c:crosses val="autoZero"/>
        <c:auto val="1"/>
        <c:lblAlgn val="ctr"/>
        <c:lblOffset val="100"/>
        <c:noMultiLvlLbl val="0"/>
      </c:catAx>
      <c:valAx>
        <c:axId val="195661184"/>
        <c:scaling>
          <c:orientation val="minMax"/>
          <c:max val="100"/>
        </c:scaling>
        <c:delete val="1"/>
        <c:axPos val="t"/>
        <c:numFmt formatCode="General" sourceLinked="1"/>
        <c:majorTickMark val="out"/>
        <c:minorTickMark val="none"/>
        <c:tickLblPos val="nextTo"/>
        <c:crossAx val="195659648"/>
        <c:crosses val="autoZero"/>
        <c:crossBetween val="between"/>
        <c:minorUnit val="10"/>
      </c:valAx>
    </c:plotArea>
    <c:plotVisOnly val="1"/>
    <c:dispBlanksAs val="gap"/>
    <c:showDLblsOverMax val="0"/>
  </c:chart>
  <c:txPr>
    <a:bodyPr/>
    <a:lstStyle/>
    <a:p>
      <a:pPr>
        <a:defRPr sz="1100">
          <a:solidFill>
            <a:schemeClr val="tx1">
              <a:lumMod val="75000"/>
              <a:lumOff val="25000"/>
            </a:schemeClr>
          </a:solidFill>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s-ES" dirty="0">
              <a:latin typeface="Segoe UI Light" panose="020B0502040204020203" pitchFamily="34" charset="0"/>
            </a:endParaRPr>
          </a:p>
        </p:txBody>
      </p:sp>
      <p:sp>
        <p:nvSpPr>
          <p:cNvPr id="3" name="2 Marcador de fecha"/>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9A98C3C3-F589-474F-854C-C9283A5DFC03}" type="datetimeFigureOut">
              <a:rPr lang="es-ES" smtClean="0">
                <a:latin typeface="Segoe UI Light" panose="020B0502040204020203" pitchFamily="34" charset="0"/>
              </a:rPr>
              <a:t>11/12/2023</a:t>
            </a:fld>
            <a:endParaRPr lang="es-ES" dirty="0">
              <a:latin typeface="Segoe UI Light" panose="020B0502040204020203" pitchFamily="34" charset="0"/>
            </a:endParaRPr>
          </a:p>
        </p:txBody>
      </p:sp>
      <p:sp>
        <p:nvSpPr>
          <p:cNvPr id="4" name="3 Marcador de pie de página"/>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s-ES" dirty="0">
              <a:latin typeface="Segoe UI Light" panose="020B0502040204020203" pitchFamily="34" charset="0"/>
            </a:endParaRPr>
          </a:p>
        </p:txBody>
      </p:sp>
      <p:sp>
        <p:nvSpPr>
          <p:cNvPr id="5" name="4 Marcador de número de diapositiva"/>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CD7C4274-1407-46FE-909F-3ED5BB15A246}" type="slidenum">
              <a:rPr lang="es-ES" smtClean="0">
                <a:latin typeface="Segoe UI Light" panose="020B0502040204020203" pitchFamily="34" charset="0"/>
              </a:rPr>
              <a:t>‹Nº›</a:t>
            </a:fld>
            <a:endParaRPr lang="es-ES" dirty="0">
              <a:latin typeface="Segoe UI Light" panose="020B0502040204020203" pitchFamily="34" charset="0"/>
            </a:endParaRPr>
          </a:p>
        </p:txBody>
      </p:sp>
    </p:spTree>
    <p:extLst>
      <p:ext uri="{BB962C8B-B14F-4D97-AF65-F5344CB8AC3E}">
        <p14:creationId xmlns:p14="http://schemas.microsoft.com/office/powerpoint/2010/main" val="77068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924" cy="496411"/>
          </a:xfrm>
          <a:prstGeom prst="rect">
            <a:avLst/>
          </a:prstGeom>
        </p:spPr>
        <p:txBody>
          <a:bodyPr vert="horz" lIns="91349" tIns="45674" rIns="91349" bIns="45674" rtlCol="0"/>
          <a:lstStyle>
            <a:lvl1pPr algn="l">
              <a:defRPr sz="1200">
                <a:latin typeface="Segoe UI Light" panose="020B0502040204020203" pitchFamily="34" charset="0"/>
              </a:defRPr>
            </a:lvl1pPr>
          </a:lstStyle>
          <a:p>
            <a:endParaRPr lang="es-ES" dirty="0"/>
          </a:p>
        </p:txBody>
      </p:sp>
      <p:sp>
        <p:nvSpPr>
          <p:cNvPr id="3" name="2 Marcador de fecha"/>
          <p:cNvSpPr>
            <a:spLocks noGrp="1"/>
          </p:cNvSpPr>
          <p:nvPr>
            <p:ph type="dt" idx="1"/>
          </p:nvPr>
        </p:nvSpPr>
        <p:spPr>
          <a:xfrm>
            <a:off x="3850168" y="0"/>
            <a:ext cx="2945923" cy="496411"/>
          </a:xfrm>
          <a:prstGeom prst="rect">
            <a:avLst/>
          </a:prstGeom>
        </p:spPr>
        <p:txBody>
          <a:bodyPr vert="horz" lIns="91349" tIns="45674" rIns="91349" bIns="45674" rtlCol="0"/>
          <a:lstStyle>
            <a:lvl1pPr algn="r">
              <a:defRPr sz="1200">
                <a:latin typeface="Segoe UI Light" panose="020B0502040204020203" pitchFamily="34" charset="0"/>
              </a:defRPr>
            </a:lvl1pPr>
          </a:lstStyle>
          <a:p>
            <a:fld id="{4C5FAC95-A5EE-44CB-9399-F71733E68C9B}" type="datetimeFigureOut">
              <a:rPr lang="es-ES" smtClean="0"/>
              <a:pPr/>
              <a:t>11/12/2023</a:t>
            </a:fld>
            <a:endParaRPr lang="es-ES" dirty="0"/>
          </a:p>
        </p:txBody>
      </p:sp>
      <p:sp>
        <p:nvSpPr>
          <p:cNvPr id="4" name="3 Marcador de imagen de diapositiva"/>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349" tIns="45674" rIns="91349" bIns="45674" rtlCol="0" anchor="ctr"/>
          <a:lstStyle/>
          <a:p>
            <a:endParaRPr lang="es-ES" dirty="0"/>
          </a:p>
        </p:txBody>
      </p:sp>
      <p:sp>
        <p:nvSpPr>
          <p:cNvPr id="5" name="4 Marcador de notas"/>
          <p:cNvSpPr>
            <a:spLocks noGrp="1"/>
          </p:cNvSpPr>
          <p:nvPr>
            <p:ph type="body" sz="quarter" idx="3"/>
          </p:nvPr>
        </p:nvSpPr>
        <p:spPr>
          <a:xfrm>
            <a:off x="680561" y="4716700"/>
            <a:ext cx="5438140" cy="4467702"/>
          </a:xfrm>
          <a:prstGeom prst="rect">
            <a:avLst/>
          </a:prstGeom>
        </p:spPr>
        <p:txBody>
          <a:bodyPr vert="horz" lIns="91349" tIns="45674" rIns="91349" bIns="45674" rtlCol="0"/>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5 Marcador de pie de página"/>
          <p:cNvSpPr>
            <a:spLocks noGrp="1"/>
          </p:cNvSpPr>
          <p:nvPr>
            <p:ph type="ftr" sz="quarter" idx="4"/>
          </p:nvPr>
        </p:nvSpPr>
        <p:spPr>
          <a:xfrm>
            <a:off x="0" y="9430230"/>
            <a:ext cx="2945924" cy="496411"/>
          </a:xfrm>
          <a:prstGeom prst="rect">
            <a:avLst/>
          </a:prstGeom>
        </p:spPr>
        <p:txBody>
          <a:bodyPr vert="horz" lIns="91349" tIns="45674" rIns="91349" bIns="45674" rtlCol="0" anchor="b"/>
          <a:lstStyle>
            <a:lvl1pPr algn="l">
              <a:defRPr sz="1200">
                <a:latin typeface="Segoe UI Light" panose="020B0502040204020203" pitchFamily="34" charset="0"/>
              </a:defRPr>
            </a:lvl1pPr>
          </a:lstStyle>
          <a:p>
            <a:endParaRPr lang="es-ES" dirty="0"/>
          </a:p>
        </p:txBody>
      </p:sp>
      <p:sp>
        <p:nvSpPr>
          <p:cNvPr id="7" name="6 Marcador de número de diapositiva"/>
          <p:cNvSpPr>
            <a:spLocks noGrp="1"/>
          </p:cNvSpPr>
          <p:nvPr>
            <p:ph type="sldNum" sz="quarter" idx="5"/>
          </p:nvPr>
        </p:nvSpPr>
        <p:spPr>
          <a:xfrm>
            <a:off x="3850168" y="9430230"/>
            <a:ext cx="2945923" cy="496411"/>
          </a:xfrm>
          <a:prstGeom prst="rect">
            <a:avLst/>
          </a:prstGeom>
        </p:spPr>
        <p:txBody>
          <a:bodyPr vert="horz" lIns="91349" tIns="45674" rIns="91349" bIns="45674" rtlCol="0" anchor="b"/>
          <a:lstStyle>
            <a:lvl1pPr algn="r">
              <a:defRPr sz="1200">
                <a:latin typeface="Segoe UI Light" panose="020B0502040204020203" pitchFamily="34" charset="0"/>
              </a:defRPr>
            </a:lvl1pPr>
          </a:lstStyle>
          <a:p>
            <a:fld id="{4E596918-16AF-47FB-9BE9-2E9275E334DD}" type="slidenum">
              <a:rPr lang="es-ES" smtClean="0"/>
              <a:pPr/>
              <a:t>‹Nº›</a:t>
            </a:fld>
            <a:endParaRPr lang="es-ES" dirty="0"/>
          </a:p>
        </p:txBody>
      </p:sp>
    </p:spTree>
    <p:extLst>
      <p:ext uri="{BB962C8B-B14F-4D97-AF65-F5344CB8AC3E}">
        <p14:creationId xmlns:p14="http://schemas.microsoft.com/office/powerpoint/2010/main" val="3408383546"/>
      </p:ext>
    </p:extLst>
  </p:cSld>
  <p:clrMap bg1="lt1" tx1="dk1" bg2="lt2" tx2="dk2" accent1="accent1" accent2="accent2" accent3="accent3" accent4="accent4" accent5="accent5" accent6="accent6" hlink="hlink" folHlink="folHlink"/>
  <p:notesStyle>
    <a:lvl1pPr marL="0" algn="l" defTabSz="1039033" rtl="0" eaLnBrk="1" latinLnBrk="0" hangingPunct="1">
      <a:defRPr sz="1400" kern="1200">
        <a:solidFill>
          <a:schemeClr val="tx1"/>
        </a:solidFill>
        <a:latin typeface="Segoe UI Light" panose="020B0502040204020203" pitchFamily="34" charset="0"/>
        <a:ea typeface="+mn-ea"/>
        <a:cs typeface="+mn-cs"/>
      </a:defRPr>
    </a:lvl1pPr>
    <a:lvl2pPr marL="519516" algn="l" defTabSz="1039033" rtl="0" eaLnBrk="1" latinLnBrk="0" hangingPunct="1">
      <a:defRPr sz="1400" kern="1200">
        <a:solidFill>
          <a:schemeClr val="tx1"/>
        </a:solidFill>
        <a:latin typeface="Segoe UI Light" panose="020B0502040204020203" pitchFamily="34" charset="0"/>
        <a:ea typeface="+mn-ea"/>
        <a:cs typeface="+mn-cs"/>
      </a:defRPr>
    </a:lvl2pPr>
    <a:lvl3pPr marL="1039033" algn="l" defTabSz="1039033" rtl="0" eaLnBrk="1" latinLnBrk="0" hangingPunct="1">
      <a:defRPr sz="1400" kern="1200">
        <a:solidFill>
          <a:schemeClr val="tx1"/>
        </a:solidFill>
        <a:latin typeface="Segoe UI Light" panose="020B0502040204020203" pitchFamily="34" charset="0"/>
        <a:ea typeface="+mn-ea"/>
        <a:cs typeface="+mn-cs"/>
      </a:defRPr>
    </a:lvl3pPr>
    <a:lvl4pPr marL="1558549" algn="l" defTabSz="1039033" rtl="0" eaLnBrk="1" latinLnBrk="0" hangingPunct="1">
      <a:defRPr sz="1400" kern="1200">
        <a:solidFill>
          <a:schemeClr val="tx1"/>
        </a:solidFill>
        <a:latin typeface="Segoe UI Light" panose="020B0502040204020203" pitchFamily="34" charset="0"/>
        <a:ea typeface="+mn-ea"/>
        <a:cs typeface="+mn-cs"/>
      </a:defRPr>
    </a:lvl4pPr>
    <a:lvl5pPr marL="2078065" algn="l" defTabSz="1039033" rtl="0" eaLnBrk="1" latinLnBrk="0" hangingPunct="1">
      <a:defRPr sz="1400" kern="1200">
        <a:solidFill>
          <a:schemeClr val="tx1"/>
        </a:solidFill>
        <a:latin typeface="Segoe UI Light" panose="020B0502040204020203" pitchFamily="34" charset="0"/>
        <a:ea typeface="+mn-ea"/>
        <a:cs typeface="+mn-cs"/>
      </a:defRPr>
    </a:lvl5pPr>
    <a:lvl6pPr marL="2597582" algn="l" defTabSz="1039033" rtl="0" eaLnBrk="1" latinLnBrk="0" hangingPunct="1">
      <a:defRPr sz="1400" kern="1200">
        <a:solidFill>
          <a:schemeClr val="tx1"/>
        </a:solidFill>
        <a:latin typeface="+mn-lt"/>
        <a:ea typeface="+mn-ea"/>
        <a:cs typeface="+mn-cs"/>
      </a:defRPr>
    </a:lvl6pPr>
    <a:lvl7pPr marL="3117098" algn="l" defTabSz="1039033" rtl="0" eaLnBrk="1" latinLnBrk="0" hangingPunct="1">
      <a:defRPr sz="1400" kern="1200">
        <a:solidFill>
          <a:schemeClr val="tx1"/>
        </a:solidFill>
        <a:latin typeface="+mn-lt"/>
        <a:ea typeface="+mn-ea"/>
        <a:cs typeface="+mn-cs"/>
      </a:defRPr>
    </a:lvl7pPr>
    <a:lvl8pPr marL="3636615" algn="l" defTabSz="1039033" rtl="0" eaLnBrk="1" latinLnBrk="0" hangingPunct="1">
      <a:defRPr sz="1400" kern="1200">
        <a:solidFill>
          <a:schemeClr val="tx1"/>
        </a:solidFill>
        <a:latin typeface="+mn-lt"/>
        <a:ea typeface="+mn-ea"/>
        <a:cs typeface="+mn-cs"/>
      </a:defRPr>
    </a:lvl8pPr>
    <a:lvl9pPr marL="4156131" algn="l" defTabSz="103903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2117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pic>
        <p:nvPicPr>
          <p:cNvPr id="6" name="5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t="1752" b="1752"/>
          <a:stretch/>
        </p:blipFill>
        <p:spPr>
          <a:xfrm>
            <a:off x="406" y="0"/>
            <a:ext cx="12189600" cy="6859588"/>
          </a:xfrm>
          <a:prstGeom prst="rect">
            <a:avLst/>
          </a:prstGeom>
        </p:spPr>
      </p:pic>
      <p:sp>
        <p:nvSpPr>
          <p:cNvPr id="5" name="3 Marcador de título"/>
          <p:cNvSpPr>
            <a:spLocks noGrp="1"/>
          </p:cNvSpPr>
          <p:nvPr>
            <p:ph type="title"/>
          </p:nvPr>
        </p:nvSpPr>
        <p:spPr>
          <a:xfrm>
            <a:off x="4655047" y="2275642"/>
            <a:ext cx="5760640" cy="2308308"/>
          </a:xfrm>
          <a:prstGeom prst="rect">
            <a:avLst/>
          </a:prstGeom>
        </p:spPr>
        <p:txBody>
          <a:bodyPr vert="horz" wrap="square" lIns="91424" tIns="45712" rIns="91424" bIns="45712" rtlCol="0" anchor="ctr">
            <a:spAutoFit/>
          </a:bodyPr>
          <a:lstStyle>
            <a:lvl1pPr algn="l">
              <a:defRPr sz="4800">
                <a:ln>
                  <a:solidFill>
                    <a:schemeClr val="bg1"/>
                  </a:solidFill>
                </a:ln>
                <a:solidFill>
                  <a:schemeClr val="bg1"/>
                </a:solidFill>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ES" dirty="0"/>
          </a:p>
        </p:txBody>
      </p:sp>
      <p:sp>
        <p:nvSpPr>
          <p:cNvPr id="3" name="2 Rectángulo"/>
          <p:cNvSpPr/>
          <p:nvPr userDrawn="1"/>
        </p:nvSpPr>
        <p:spPr>
          <a:xfrm>
            <a:off x="1054646" y="1989634"/>
            <a:ext cx="2880320" cy="28803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Segoe UI Light" panose="020B0502040204020203" pitchFamily="34" charset="0"/>
            </a:endParaRPr>
          </a:p>
        </p:txBody>
      </p:sp>
    </p:spTree>
    <p:extLst>
      <p:ext uri="{BB962C8B-B14F-4D97-AF65-F5344CB8AC3E}">
        <p14:creationId xmlns:p14="http://schemas.microsoft.com/office/powerpoint/2010/main" val="3875816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3" name="2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t="1752" b="1752"/>
          <a:stretch/>
        </p:blipFill>
        <p:spPr>
          <a:xfrm>
            <a:off x="406" y="0"/>
            <a:ext cx="12189600" cy="6859588"/>
          </a:xfrm>
          <a:prstGeom prst="rect">
            <a:avLst/>
          </a:prstGeom>
        </p:spPr>
      </p:pic>
      <p:pic>
        <p:nvPicPr>
          <p:cNvPr id="3074"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017646" y="0"/>
            <a:ext cx="8172767"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título"/>
          <p:cNvSpPr>
            <a:spLocks noGrp="1"/>
          </p:cNvSpPr>
          <p:nvPr>
            <p:ph type="title"/>
          </p:nvPr>
        </p:nvSpPr>
        <p:spPr>
          <a:xfrm>
            <a:off x="5375126" y="2644974"/>
            <a:ext cx="6480719" cy="1569644"/>
          </a:xfrm>
          <a:prstGeom prst="rect">
            <a:avLst/>
          </a:prstGeom>
        </p:spPr>
        <p:txBody>
          <a:bodyPr vert="horz" wrap="square" lIns="91424" tIns="45712" rIns="91424" bIns="45712" rtlCol="0" anchor="ctr">
            <a:spAutoFit/>
          </a:bodyPr>
          <a:lstStyle>
            <a:lvl1pPr algn="r">
              <a:defRPr sz="4800">
                <a:ln>
                  <a:noFill/>
                </a:ln>
                <a:solidFill>
                  <a:schemeClr val="tx1">
                    <a:lumMod val="65000"/>
                    <a:lumOff val="35000"/>
                  </a:schemeClr>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965957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3 Marcador de título"/>
          <p:cNvSpPr>
            <a:spLocks noGrp="1"/>
          </p:cNvSpPr>
          <p:nvPr>
            <p:ph type="title"/>
          </p:nvPr>
        </p:nvSpPr>
        <p:spPr>
          <a:xfrm>
            <a:off x="330907" y="394825"/>
            <a:ext cx="9724739" cy="523204"/>
          </a:xfrm>
          <a:prstGeom prst="rect">
            <a:avLst/>
          </a:prstGeom>
        </p:spPr>
        <p:txBody>
          <a:bodyPr vert="horz" wrap="square" lIns="91424" tIns="45712" rIns="91424" bIns="45712" rtlCol="0" anchor="t">
            <a:spAutoFit/>
          </a:bodyPr>
          <a:lstStyle>
            <a:lvl1pPr>
              <a:defRPr lang="es-ES" b="1" dirty="0"/>
            </a:lvl1pPr>
          </a:lstStyle>
          <a:p>
            <a:pPr lvl="0"/>
            <a:r>
              <a:rPr lang="es-ES" dirty="0" smtClean="0"/>
              <a:t>Haga clic para modificar el estilo de título del patrón</a:t>
            </a:r>
            <a:endParaRPr lang="es-ES" dirty="0"/>
          </a:p>
        </p:txBody>
      </p:sp>
    </p:spTree>
    <p:extLst>
      <p:ext uri="{BB962C8B-B14F-4D97-AF65-F5344CB8AC3E}">
        <p14:creationId xmlns:p14="http://schemas.microsoft.com/office/powerpoint/2010/main" val="23821798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título"/>
          <p:cNvSpPr>
            <a:spLocks noGrp="1"/>
          </p:cNvSpPr>
          <p:nvPr>
            <p:ph type="title"/>
          </p:nvPr>
        </p:nvSpPr>
        <p:spPr>
          <a:xfrm>
            <a:off x="334567" y="287320"/>
            <a:ext cx="9361040" cy="523204"/>
          </a:xfrm>
          <a:prstGeom prst="rect">
            <a:avLst/>
          </a:prstGeom>
        </p:spPr>
        <p:txBody>
          <a:bodyPr vert="horz" wrap="square" lIns="91424" tIns="45712" rIns="91424" bIns="45712" rtlCol="0" anchor="t">
            <a:spAutoFit/>
          </a:bodyPr>
          <a:lstStyle/>
          <a:p>
            <a:r>
              <a:rPr lang="es-ES" dirty="0" smtClean="0"/>
              <a:t>Haga clic para modificar el estilo de título del patrón</a:t>
            </a:r>
            <a:endParaRPr lang="es-ES" dirty="0"/>
          </a:p>
        </p:txBody>
      </p:sp>
      <p:sp>
        <p:nvSpPr>
          <p:cNvPr id="12" name="5 Marcador de número de diapositiva">
            <a:extLst>
              <a:ext uri="{FF2B5EF4-FFF2-40B4-BE49-F238E27FC236}">
                <a16:creationId xmlns:a16="http://schemas.microsoft.com/office/drawing/2014/main" xmlns="" id="{EEFA899B-D1D8-026F-9A4A-D13FE9053C24}"/>
              </a:ext>
            </a:extLst>
          </p:cNvPr>
          <p:cNvSpPr>
            <a:spLocks noGrp="1"/>
          </p:cNvSpPr>
          <p:nvPr userDrawn="1"/>
        </p:nvSpPr>
        <p:spPr>
          <a:xfrm>
            <a:off x="10099632" y="6535477"/>
            <a:ext cx="1747585" cy="261606"/>
          </a:xfrm>
          <a:prstGeom prst="rect">
            <a:avLst/>
          </a:prstGeom>
          <a:noFill/>
          <a:ln>
            <a:noFill/>
          </a:ln>
          <a:effectLst/>
        </p:spPr>
        <p:txBody>
          <a:bodyPr wrap="none" lIns="91436" tIns="45718" rIns="91436" bIns="45718" anchor="ctr">
            <a:spAutoFit/>
          </a:bodyPr>
          <a:lstStyle/>
          <a:p>
            <a:pPr marL="0" marR="0" lvl="0" indent="0" algn="r" defTabSz="914354" rtl="0" eaLnBrk="1" fontAlgn="base" latinLnBrk="0" hangingPunct="1">
              <a:lnSpc>
                <a:spcPct val="100000"/>
              </a:lnSpc>
              <a:spcBef>
                <a:spcPct val="0"/>
              </a:spcBef>
              <a:spcAft>
                <a:spcPct val="0"/>
              </a:spcAft>
              <a:buClrTx/>
              <a:buSzTx/>
              <a:buFontTx/>
              <a:buNone/>
              <a:tabLst/>
              <a:defRPr/>
            </a:pPr>
            <a:r>
              <a:rPr kumimoji="0" lang="es-ES" sz="800" b="0" i="0" u="none" strike="noStrike" kern="1200" cap="none" spc="0" normalizeH="0" baseline="0" noProof="0" dirty="0" smtClean="0">
                <a:ln>
                  <a:noFill/>
                </a:ln>
                <a:solidFill>
                  <a:schemeClr val="tx1">
                    <a:lumMod val="65000"/>
                    <a:lumOff val="35000"/>
                  </a:schemeClr>
                </a:solidFill>
                <a:effectLst/>
                <a:uLnTx/>
                <a:uFillTx/>
                <a:latin typeface="Segoe UI Light" panose="020B0502040204020203" pitchFamily="34" charset="0"/>
                <a:ea typeface="+mn-ea"/>
                <a:cs typeface="Segoe UI Light" panose="020B0502040204020203" pitchFamily="34" charset="0"/>
              </a:rPr>
              <a:t>ANÁLISIS E INVESTIGACIÓN</a:t>
            </a:r>
            <a:r>
              <a:rPr lang="es-ES" sz="1100" dirty="0" smtClean="0">
                <a:solidFill>
                  <a:schemeClr val="tx1">
                    <a:lumMod val="65000"/>
                    <a:lumOff val="35000"/>
                  </a:schemeClr>
                </a:solidFill>
                <a:latin typeface="Segoe UI Light" panose="020B0502040204020203" pitchFamily="34" charset="0"/>
                <a:cs typeface="Segoe UI Light" panose="020B0502040204020203" pitchFamily="34" charset="0"/>
              </a:rPr>
              <a:t> </a:t>
            </a:r>
            <a:r>
              <a:rPr lang="es-ES" sz="1100" b="1" dirty="0" smtClean="0">
                <a:solidFill>
                  <a:srgbClr val="00478F"/>
                </a:solidFill>
                <a:latin typeface="Segoe UI Light" panose="020B0502040204020203" pitchFamily="34" charset="0"/>
                <a:cs typeface="Segoe UI Light" panose="020B0502040204020203" pitchFamily="34" charset="0"/>
              </a:rPr>
              <a:t>|  </a:t>
            </a:r>
            <a:fld id="{5BC570D8-E896-40F3-8B63-244D638EE22A}" type="slidenum">
              <a:rPr lang="es-ES" sz="900" b="1" smtClean="0">
                <a:solidFill>
                  <a:srgbClr val="00478F"/>
                </a:solidFill>
                <a:latin typeface="Segoe UI Light" panose="020B0502040204020203" pitchFamily="34" charset="0"/>
                <a:cs typeface="Segoe UI Light" panose="020B0502040204020203" pitchFamily="34" charset="0"/>
              </a:rPr>
              <a:pPr marL="0" marR="0" lvl="0" indent="0" algn="r" defTabSz="914354" rtl="0" eaLnBrk="1" fontAlgn="base" latinLnBrk="0" hangingPunct="1">
                <a:lnSpc>
                  <a:spcPct val="100000"/>
                </a:lnSpc>
                <a:spcBef>
                  <a:spcPct val="0"/>
                </a:spcBef>
                <a:spcAft>
                  <a:spcPct val="0"/>
                </a:spcAft>
                <a:buClrTx/>
                <a:buSzTx/>
                <a:buFontTx/>
                <a:buNone/>
                <a:tabLst/>
                <a:defRPr/>
              </a:pPr>
              <a:t>‹Nº›</a:t>
            </a:fld>
            <a:endParaRPr lang="es-ES" sz="900" b="1" dirty="0">
              <a:solidFill>
                <a:srgbClr val="00478F"/>
              </a:solidFill>
              <a:latin typeface="Segoe UI Light" panose="020B0502040204020203" pitchFamily="34" charset="0"/>
              <a:cs typeface="Segoe UI Light" panose="020B0502040204020203" pitchFamily="34" charset="0"/>
            </a:endParaRPr>
          </a:p>
        </p:txBody>
      </p:sp>
      <p:pic>
        <p:nvPicPr>
          <p:cNvPr id="5" name="4 Imagen"/>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35263" y="261442"/>
            <a:ext cx="1520583" cy="651483"/>
          </a:xfrm>
          <a:prstGeom prst="rect">
            <a:avLst/>
          </a:prstGeom>
        </p:spPr>
      </p:pic>
    </p:spTree>
    <p:extLst>
      <p:ext uri="{BB962C8B-B14F-4D97-AF65-F5344CB8AC3E}">
        <p14:creationId xmlns:p14="http://schemas.microsoft.com/office/powerpoint/2010/main" val="18443303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2" r:id="rId4"/>
  </p:sldLayoutIdLst>
  <p:hf hdr="0" dt="0"/>
  <p:txStyles>
    <p:titleStyle>
      <a:lvl1pPr marL="0" algn="l" defTabSz="914349" rtl="0" eaLnBrk="1" latinLnBrk="0" hangingPunct="1">
        <a:spcBef>
          <a:spcPct val="0"/>
        </a:spcBef>
        <a:buNone/>
        <a:defRPr lang="es-ES" sz="2800" kern="1200" dirty="0">
          <a:ln>
            <a:solidFill>
              <a:schemeClr val="tx1">
                <a:lumMod val="65000"/>
                <a:lumOff val="35000"/>
              </a:schemeClr>
            </a:solidFill>
          </a:ln>
          <a:solidFill>
            <a:schemeClr val="tx1">
              <a:lumMod val="65000"/>
              <a:lumOff val="35000"/>
            </a:schemeClr>
          </a:solidFill>
          <a:latin typeface="Segoe UI Light" panose="020B0502040204020203" pitchFamily="34" charset="0"/>
          <a:ea typeface="+mj-ea"/>
          <a:cs typeface="Segoe UI Light" panose="020B0502040204020203" pitchFamily="34" charset="0"/>
        </a:defRPr>
      </a:lvl1pPr>
    </p:titleStyle>
    <p:bodyStyle>
      <a:lvl1pPr marL="342881" indent="-342881" algn="l" defTabSz="91434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8" indent="-285734" algn="l" defTabSz="91434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36" indent="-228587" algn="l" defTabSz="91434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0"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85"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59"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4"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8"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9" rtl="0" eaLnBrk="1" latinLnBrk="0" hangingPunct="1">
        <a:defRPr sz="1800" kern="1200">
          <a:solidFill>
            <a:schemeClr val="tx1"/>
          </a:solidFill>
          <a:latin typeface="+mn-lt"/>
          <a:ea typeface="+mn-ea"/>
          <a:cs typeface="+mn-cs"/>
        </a:defRPr>
      </a:lvl1pPr>
      <a:lvl2pPr marL="457174" algn="l" defTabSz="914349" rtl="0" eaLnBrk="1" latinLnBrk="0" hangingPunct="1">
        <a:defRPr sz="1800" kern="1200">
          <a:solidFill>
            <a:schemeClr val="tx1"/>
          </a:solidFill>
          <a:latin typeface="+mn-lt"/>
          <a:ea typeface="+mn-ea"/>
          <a:cs typeface="+mn-cs"/>
        </a:defRPr>
      </a:lvl2pPr>
      <a:lvl3pPr marL="914349" algn="l" defTabSz="914349" rtl="0" eaLnBrk="1" latinLnBrk="0" hangingPunct="1">
        <a:defRPr sz="1800" kern="1200">
          <a:solidFill>
            <a:schemeClr val="tx1"/>
          </a:solidFill>
          <a:latin typeface="+mn-lt"/>
          <a:ea typeface="+mn-ea"/>
          <a:cs typeface="+mn-cs"/>
        </a:defRPr>
      </a:lvl3pPr>
      <a:lvl4pPr marL="1371523" algn="l" defTabSz="914349" rtl="0" eaLnBrk="1" latinLnBrk="0" hangingPunct="1">
        <a:defRPr sz="1800" kern="1200">
          <a:solidFill>
            <a:schemeClr val="tx1"/>
          </a:solidFill>
          <a:latin typeface="+mn-lt"/>
          <a:ea typeface="+mn-ea"/>
          <a:cs typeface="+mn-cs"/>
        </a:defRPr>
      </a:lvl4pPr>
      <a:lvl5pPr marL="1828698" algn="l" defTabSz="914349" rtl="0" eaLnBrk="1" latinLnBrk="0" hangingPunct="1">
        <a:defRPr sz="1800" kern="1200">
          <a:solidFill>
            <a:schemeClr val="tx1"/>
          </a:solidFill>
          <a:latin typeface="+mn-lt"/>
          <a:ea typeface="+mn-ea"/>
          <a:cs typeface="+mn-cs"/>
        </a:defRPr>
      </a:lvl5pPr>
      <a:lvl6pPr marL="2285872" algn="l" defTabSz="914349" rtl="0" eaLnBrk="1" latinLnBrk="0" hangingPunct="1">
        <a:defRPr sz="1800" kern="1200">
          <a:solidFill>
            <a:schemeClr val="tx1"/>
          </a:solidFill>
          <a:latin typeface="+mn-lt"/>
          <a:ea typeface="+mn-ea"/>
          <a:cs typeface="+mn-cs"/>
        </a:defRPr>
      </a:lvl6pPr>
      <a:lvl7pPr marL="2743046" algn="l" defTabSz="914349" rtl="0" eaLnBrk="1" latinLnBrk="0" hangingPunct="1">
        <a:defRPr sz="1800" kern="1200">
          <a:solidFill>
            <a:schemeClr val="tx1"/>
          </a:solidFill>
          <a:latin typeface="+mn-lt"/>
          <a:ea typeface="+mn-ea"/>
          <a:cs typeface="+mn-cs"/>
        </a:defRPr>
      </a:lvl7pPr>
      <a:lvl8pPr marL="3200221" algn="l" defTabSz="914349" rtl="0" eaLnBrk="1" latinLnBrk="0" hangingPunct="1">
        <a:defRPr sz="1800" kern="1200">
          <a:solidFill>
            <a:schemeClr val="tx1"/>
          </a:solidFill>
          <a:latin typeface="+mn-lt"/>
          <a:ea typeface="+mn-ea"/>
          <a:cs typeface="+mn-cs"/>
        </a:defRPr>
      </a:lvl8pPr>
      <a:lvl9pPr marL="3657395" algn="l" defTabSz="91434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4.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2" cstate="print">
            <a:extLst>
              <a:ext uri="{28A0092B-C50C-407E-A947-70E740481C1C}">
                <a14:useLocalDpi xmlns:a14="http://schemas.microsoft.com/office/drawing/2010/main" val="0"/>
              </a:ext>
            </a:extLst>
          </a:blip>
          <a:srcRect t="1752" b="1752"/>
          <a:stretch/>
        </p:blipFill>
        <p:spPr>
          <a:xfrm>
            <a:off x="406" y="0"/>
            <a:ext cx="12189600" cy="6859588"/>
          </a:xfrm>
          <a:prstGeom prst="rect">
            <a:avLst/>
          </a:prstGeom>
        </p:spPr>
      </p:pic>
      <p:pic>
        <p:nvPicPr>
          <p:cNvPr id="11" name="10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7534" y="216024"/>
            <a:ext cx="2963187" cy="1269554"/>
          </a:xfrm>
          <a:prstGeom prst="rect">
            <a:avLst/>
          </a:prstGeom>
        </p:spPr>
      </p:pic>
      <p:sp>
        <p:nvSpPr>
          <p:cNvPr id="5" name="4 Elipse"/>
          <p:cNvSpPr/>
          <p:nvPr/>
        </p:nvSpPr>
        <p:spPr>
          <a:xfrm>
            <a:off x="3782682" y="1117270"/>
            <a:ext cx="4625048" cy="4625048"/>
          </a:xfrm>
          <a:prstGeom prst="ellipse">
            <a:avLst/>
          </a:prstGeom>
          <a:solidFill>
            <a:schemeClr val="tx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16" name="1 Título"/>
          <p:cNvSpPr txBox="1">
            <a:spLocks/>
          </p:cNvSpPr>
          <p:nvPr/>
        </p:nvSpPr>
        <p:spPr>
          <a:xfrm>
            <a:off x="3641162" y="2133650"/>
            <a:ext cx="4908088" cy="2592288"/>
          </a:xfrm>
          <a:prstGeom prst="rect">
            <a:avLst/>
          </a:prstGeom>
        </p:spPr>
        <p:txBody>
          <a:bodyPr vert="horz" lIns="91406" tIns="45703" rIns="91406" bIns="45703" rtlCol="0" anchor="ctr">
            <a:noAutofit/>
          </a:bodyPr>
          <a:lstStyle>
            <a:lvl1pPr algn="l" defTabSz="914282" rtl="0" eaLnBrk="1" latinLnBrk="0" hangingPunct="1">
              <a:spcBef>
                <a:spcPct val="0"/>
              </a:spcBef>
              <a:buNone/>
              <a:defRPr lang="es-ES" sz="6000" kern="1200" dirty="0">
                <a:ln>
                  <a:solidFill>
                    <a:srgbClr val="0072BA"/>
                  </a:solidFill>
                </a:ln>
                <a:solidFill>
                  <a:srgbClr val="0072BA"/>
                </a:solidFill>
                <a:latin typeface="Arial Narrow" pitchFamily="34" charset="0"/>
                <a:ea typeface="+mj-ea"/>
                <a:cs typeface="+mj-cs"/>
              </a:defRPr>
            </a:lvl1pPr>
          </a:lstStyle>
          <a:p>
            <a:pPr algn="ctr">
              <a:spcAft>
                <a:spcPts val="300"/>
              </a:spcAft>
              <a:defRPr/>
            </a:pPr>
            <a:r>
              <a:rPr lang="es-ES" sz="3500" dirty="0" smtClean="0">
                <a:ln>
                  <a:solidFill>
                    <a:schemeClr val="bg1"/>
                  </a:solidFill>
                </a:ln>
                <a:solidFill>
                  <a:schemeClr val="bg1"/>
                </a:solidFill>
                <a:latin typeface="Segoe UI Light" panose="020B0502040204020203" pitchFamily="34" charset="0"/>
                <a:cs typeface="Segoe UI Light" panose="020B0502040204020203" pitchFamily="34" charset="0"/>
              </a:rPr>
              <a:t>ENFERMERÍA </a:t>
            </a:r>
            <a:br>
              <a:rPr lang="es-ES" sz="3500" dirty="0" smtClean="0">
                <a:ln>
                  <a:solidFill>
                    <a:schemeClr val="bg1"/>
                  </a:solidFill>
                </a:ln>
                <a:solidFill>
                  <a:schemeClr val="bg1"/>
                </a:solidFill>
                <a:latin typeface="Segoe UI Light" panose="020B0502040204020203" pitchFamily="34" charset="0"/>
                <a:cs typeface="Segoe UI Light" panose="020B0502040204020203" pitchFamily="34" charset="0"/>
              </a:rPr>
            </a:br>
            <a:r>
              <a:rPr lang="es-ES" sz="2000" dirty="0" smtClean="0">
                <a:ln>
                  <a:solidFill>
                    <a:schemeClr val="bg1"/>
                  </a:solidFill>
                </a:ln>
                <a:solidFill>
                  <a:schemeClr val="bg1"/>
                </a:solidFill>
                <a:latin typeface="Segoe UI Light" panose="020B0502040204020203" pitchFamily="34" charset="0"/>
                <a:cs typeface="Segoe UI Light" panose="020B0502040204020203" pitchFamily="34" charset="0"/>
              </a:rPr>
              <a:t>EN LA</a:t>
            </a:r>
            <a:r>
              <a:rPr lang="es-ES" sz="2800" dirty="0" smtClean="0">
                <a:ln>
                  <a:solidFill>
                    <a:schemeClr val="bg1"/>
                  </a:solidFill>
                </a:ln>
                <a:solidFill>
                  <a:schemeClr val="bg1"/>
                </a:solidFill>
                <a:latin typeface="Segoe UI Light" panose="020B0502040204020203" pitchFamily="34" charset="0"/>
                <a:cs typeface="Segoe UI Light" panose="020B0502040204020203" pitchFamily="34" charset="0"/>
              </a:rPr>
              <a:t/>
            </a:r>
            <a:br>
              <a:rPr lang="es-ES" sz="2800" dirty="0" smtClean="0">
                <a:ln>
                  <a:solidFill>
                    <a:schemeClr val="bg1"/>
                  </a:solidFill>
                </a:ln>
                <a:solidFill>
                  <a:schemeClr val="bg1"/>
                </a:solidFill>
                <a:latin typeface="Segoe UI Light" panose="020B0502040204020203" pitchFamily="34" charset="0"/>
                <a:cs typeface="Segoe UI Light" panose="020B0502040204020203" pitchFamily="34" charset="0"/>
              </a:rPr>
            </a:br>
            <a:r>
              <a:rPr lang="es-ES" sz="3500" dirty="0" smtClean="0">
                <a:ln>
                  <a:solidFill>
                    <a:schemeClr val="bg1"/>
                  </a:solidFill>
                </a:ln>
                <a:solidFill>
                  <a:schemeClr val="bg1"/>
                </a:solidFill>
                <a:latin typeface="Segoe UI Light" panose="020B0502040204020203" pitchFamily="34" charset="0"/>
                <a:cs typeface="Segoe UI Light" panose="020B0502040204020203" pitchFamily="34" charset="0"/>
              </a:rPr>
              <a:t>ATENCIÓN PRIMARIA</a:t>
            </a:r>
          </a:p>
          <a:p>
            <a:pPr algn="ctr">
              <a:defRPr/>
            </a:pPr>
            <a:r>
              <a:rPr lang="es-ES" sz="2800" b="1" dirty="0" smtClean="0">
                <a:ln>
                  <a:solidFill>
                    <a:schemeClr val="tx2">
                      <a:lumMod val="60000"/>
                      <a:lumOff val="40000"/>
                    </a:schemeClr>
                  </a:solidFill>
                </a:ln>
                <a:solidFill>
                  <a:schemeClr val="tx2">
                    <a:lumMod val="60000"/>
                    <a:lumOff val="40000"/>
                  </a:schemeClr>
                </a:solidFill>
                <a:latin typeface="Segoe UI Light" panose="020B0502040204020203" pitchFamily="34" charset="0"/>
                <a:cs typeface="Segoe UI Light" panose="020B0502040204020203" pitchFamily="34" charset="0"/>
              </a:rPr>
              <a:t>PRINCIPADO DE ASTURIAS</a:t>
            </a:r>
            <a:endParaRPr lang="es-ES" sz="2800" b="1" dirty="0">
              <a:ln>
                <a:solidFill>
                  <a:schemeClr val="tx2">
                    <a:lumMod val="60000"/>
                    <a:lumOff val="40000"/>
                  </a:schemeClr>
                </a:solidFill>
              </a:ln>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8" name="17 Rectángulo"/>
          <p:cNvSpPr/>
          <p:nvPr/>
        </p:nvSpPr>
        <p:spPr>
          <a:xfrm>
            <a:off x="5079171" y="4922217"/>
            <a:ext cx="2032070" cy="523220"/>
          </a:xfrm>
          <a:prstGeom prst="rect">
            <a:avLst/>
          </a:prstGeom>
        </p:spPr>
        <p:txBody>
          <a:bodyPr wrap="square" anchor="t">
            <a:spAutoFit/>
          </a:bodyPr>
          <a:lstStyle/>
          <a:p>
            <a:pPr algn="ctr" defTabSz="1219170"/>
            <a:r>
              <a:rPr lang="es-ES" sz="1400" b="1" spc="600" dirty="0" smtClean="0">
                <a:solidFill>
                  <a:schemeClr val="bg1"/>
                </a:solidFill>
                <a:latin typeface="Segoe UI Light" panose="020B0502040204020203" pitchFamily="34" charset="0"/>
                <a:cs typeface="Segoe UI Light" panose="020B0502040204020203" pitchFamily="34" charset="0"/>
              </a:rPr>
              <a:t>Dici</a:t>
            </a:r>
            <a:r>
              <a:rPr lang="es-ES" sz="1400" b="1" spc="600" dirty="0" smtClean="0">
                <a:solidFill>
                  <a:schemeClr val="bg1"/>
                </a:solidFill>
                <a:latin typeface="Segoe UI Light" panose="020B0502040204020203" pitchFamily="34" charset="0"/>
                <a:cs typeface="Segoe UI Light" panose="020B0502040204020203" pitchFamily="34" charset="0"/>
              </a:rPr>
              <a:t>embre </a:t>
            </a:r>
            <a:r>
              <a:rPr lang="es-ES" sz="1400" b="1" spc="600" dirty="0" smtClean="0">
                <a:solidFill>
                  <a:schemeClr val="bg1"/>
                </a:solidFill>
                <a:latin typeface="Segoe UI Light" panose="020B0502040204020203" pitchFamily="34" charset="0"/>
                <a:cs typeface="Segoe UI Light" panose="020B0502040204020203" pitchFamily="34" charset="0"/>
              </a:rPr>
              <a:t>2023</a:t>
            </a:r>
            <a:endParaRPr lang="es-ES" sz="1400" b="1" spc="600" dirty="0">
              <a:solidFill>
                <a:schemeClr val="bg1"/>
              </a:solidFill>
              <a:latin typeface="Segoe UI Light" panose="020B0502040204020203" pitchFamily="34" charset="0"/>
              <a:cs typeface="Segoe UI Light" panose="020B0502040204020203" pitchFamily="34" charset="0"/>
            </a:endParaRPr>
          </a:p>
        </p:txBody>
      </p:sp>
      <p:cxnSp>
        <p:nvCxnSpPr>
          <p:cNvPr id="19" name="18 Conector recto"/>
          <p:cNvCxnSpPr/>
          <p:nvPr/>
        </p:nvCxnSpPr>
        <p:spPr>
          <a:xfrm>
            <a:off x="5298918" y="4869954"/>
            <a:ext cx="15925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1630" y="6210808"/>
            <a:ext cx="1985419" cy="436879"/>
          </a:xfrm>
          <a:prstGeom prst="rect">
            <a:avLst/>
          </a:prstGeom>
        </p:spPr>
      </p:pic>
    </p:spTree>
    <p:extLst>
      <p:ext uri="{BB962C8B-B14F-4D97-AF65-F5344CB8AC3E}">
        <p14:creationId xmlns:p14="http://schemas.microsoft.com/office/powerpoint/2010/main" val="1467042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1036411819"/>
              </p:ext>
            </p:extLst>
          </p:nvPr>
        </p:nvGraphicFramePr>
        <p:xfrm>
          <a:off x="122734" y="3213770"/>
          <a:ext cx="11664000" cy="2763355"/>
        </p:xfrm>
        <a:graphic>
          <a:graphicData uri="http://schemas.openxmlformats.org/drawingml/2006/table">
            <a:tbl>
              <a:tblPr/>
              <a:tblGrid>
                <a:gridCol w="2052000">
                  <a:extLst>
                    <a:ext uri="{9D8B030D-6E8A-4147-A177-3AD203B41FA5}">
                      <a16:colId xmlns="" xmlns:a16="http://schemas.microsoft.com/office/drawing/2014/main" val="20000"/>
                    </a:ext>
                  </a:extLst>
                </a:gridCol>
                <a:gridCol w="1836000"/>
                <a:gridCol w="1944000"/>
                <a:gridCol w="1944000"/>
                <a:gridCol w="1944000"/>
                <a:gridCol w="1944000"/>
              </a:tblGrid>
              <a:tr h="603355">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600" b="1"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Total Muestra</a:t>
                      </a:r>
                      <a:endParaRPr lang="es-ES" sz="1600" b="1"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ES" sz="1400" b="0"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65 años o más</a:t>
                      </a:r>
                      <a:endParaRPr lang="es-ES"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720000">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 médico </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20000">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Una enfermera</a:t>
                      </a:r>
                      <a:endPar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720000">
                <a:tc>
                  <a:txBody>
                    <a:bodyPr/>
                    <a:lstStyle/>
                    <a:p>
                      <a:pPr algn="r" fontAlgn="b"/>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Los dos </a:t>
                      </a:r>
                      <a:r>
                        <a:rPr lang="es-ES" sz="11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1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(enfermera y médico) </a:t>
                      </a:r>
                      <a:endPar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1 Título"/>
          <p:cNvSpPr>
            <a:spLocks noGrp="1"/>
          </p:cNvSpPr>
          <p:nvPr>
            <p:ph type="title"/>
          </p:nvPr>
        </p:nvSpPr>
        <p:spPr>
          <a:xfrm>
            <a:off x="120770" y="153907"/>
            <a:ext cx="10444819" cy="1077202"/>
          </a:xfrm>
        </p:spPr>
        <p:txBody>
          <a:bodyPr/>
          <a:lstStyle/>
          <a:p>
            <a:r>
              <a:rPr lang="es-ES" sz="2400" b="0" dirty="0">
                <a:latin typeface="Arial Narrow" pitchFamily="34" charset="0"/>
                <a:cs typeface="+mj-cs"/>
              </a:rPr>
              <a:t>Profesionales sanitaros que atienden en las visitas </a:t>
            </a:r>
            <a:r>
              <a:rPr lang="es-ES" sz="2400" b="0" dirty="0" smtClean="0">
                <a:latin typeface="Arial Narrow" pitchFamily="34" charset="0"/>
                <a:cs typeface="+mj-cs"/>
              </a:rPr>
              <a:t>a </a:t>
            </a:r>
            <a:r>
              <a:rPr lang="es-ES" sz="2400" b="0" dirty="0">
                <a:latin typeface="Arial Narrow" pitchFamily="34" charset="0"/>
                <a:cs typeface="+mj-cs"/>
              </a:rPr>
              <a:t>los CAP</a:t>
            </a:r>
            <a:br>
              <a:rPr lang="es-ES" sz="2400" b="0" dirty="0">
                <a:latin typeface="Arial Narrow" pitchFamily="34" charset="0"/>
                <a:cs typeface="+mj-cs"/>
              </a:rPr>
            </a:br>
            <a:r>
              <a:rPr lang="es-ES" sz="2000" b="0" i="1" dirty="0">
                <a:latin typeface="Arial Narrow" pitchFamily="34" charset="0"/>
                <a:cs typeface="+mj-cs"/>
              </a:rPr>
              <a:t>Según </a:t>
            </a:r>
            <a:r>
              <a:rPr lang="es-ES" sz="2000" b="0" i="1" dirty="0" smtClean="0">
                <a:latin typeface="Arial Narrow" pitchFamily="34" charset="0"/>
                <a:cs typeface="+mj-cs"/>
              </a:rPr>
              <a:t>edad (TOTAL MUESTRA)</a:t>
            </a:r>
            <a:r>
              <a:rPr lang="es-ES" sz="2000" b="0" i="1" dirty="0">
                <a:latin typeface="Arial Narrow" pitchFamily="34" charset="0"/>
                <a:cs typeface="+mj-cs"/>
              </a:rPr>
              <a:t/>
            </a:r>
            <a:br>
              <a:rPr lang="es-ES" sz="2000" b="0" i="1" dirty="0">
                <a:latin typeface="Arial Narrow" pitchFamily="34" charset="0"/>
                <a:cs typeface="+mj-cs"/>
              </a:rPr>
            </a:br>
            <a:endParaRPr lang="es-ES" sz="2000" b="0" i="1" dirty="0">
              <a:latin typeface="Arial Narrow" pitchFamily="34" charset="0"/>
              <a:cs typeface="+mj-cs"/>
            </a:endParaRPr>
          </a:p>
        </p:txBody>
      </p:sp>
      <p:sp>
        <p:nvSpPr>
          <p:cNvPr id="3" name="2 CuadroTexto"/>
          <p:cNvSpPr txBox="1"/>
          <p:nvPr/>
        </p:nvSpPr>
        <p:spPr>
          <a:xfrm>
            <a:off x="0" y="6457736"/>
            <a:ext cx="8399462" cy="401852"/>
          </a:xfrm>
          <a:prstGeom prst="rect">
            <a:avLst/>
          </a:prstGeom>
          <a:noFill/>
        </p:spPr>
        <p:txBody>
          <a:bodyPr wrap="square" lIns="77925" tIns="38963" rIns="77925" bIns="38963" rtlCol="0" anchor="b">
            <a:spAutoFit/>
          </a:bodyPr>
          <a:lstStyle/>
          <a:p>
            <a:pPr defTabSz="914400"/>
            <a:r>
              <a:rPr lang="es-ES" sz="900" dirty="0">
                <a:solidFill>
                  <a:prstClr val="black">
                    <a:lumMod val="50000"/>
                    <a:lumOff val="50000"/>
                  </a:prstClr>
                </a:solidFill>
                <a:latin typeface="Segoe UI Light" panose="020B0502040204020203" pitchFamily="34" charset="0"/>
                <a:cs typeface="Arial" panose="020B0604020202020204" pitchFamily="34" charset="0"/>
              </a:rPr>
              <a:t>Base: Sí han visitado </a:t>
            </a:r>
            <a:r>
              <a:rPr lang="es-ES" sz="90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900" dirty="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P.4. ¿En el centro de salud con quién suele estar?  (Entrevistador leer y repuesta única)</a:t>
            </a:r>
          </a:p>
        </p:txBody>
      </p:sp>
      <p:graphicFrame>
        <p:nvGraphicFramePr>
          <p:cNvPr id="18" name="17 Gráfico"/>
          <p:cNvGraphicFramePr/>
          <p:nvPr>
            <p:extLst>
              <p:ext uri="{D42A27DB-BD31-4B8C-83A1-F6EECF244321}">
                <p14:modId xmlns:p14="http://schemas.microsoft.com/office/powerpoint/2010/main" val="3830919656"/>
              </p:ext>
            </p:extLst>
          </p:nvPr>
        </p:nvGraphicFramePr>
        <p:xfrm>
          <a:off x="2350790" y="3980370"/>
          <a:ext cx="2952328" cy="1929882"/>
        </p:xfrm>
        <a:graphic>
          <a:graphicData uri="http://schemas.openxmlformats.org/drawingml/2006/chart">
            <c:chart xmlns:c="http://schemas.openxmlformats.org/drawingml/2006/chart" xmlns:r="http://schemas.openxmlformats.org/officeDocument/2006/relationships" r:id="rId2"/>
          </a:graphicData>
        </a:graphic>
      </p:graphicFrame>
      <p:sp>
        <p:nvSpPr>
          <p:cNvPr id="20" name="19 Rectángulo"/>
          <p:cNvSpPr/>
          <p:nvPr/>
        </p:nvSpPr>
        <p:spPr>
          <a:xfrm>
            <a:off x="334566" y="4602859"/>
            <a:ext cx="3384376" cy="1307393"/>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1" name="Rectangle 26"/>
          <p:cNvSpPr txBox="1">
            <a:spLocks noChangeArrowheads="1"/>
          </p:cNvSpPr>
          <p:nvPr/>
        </p:nvSpPr>
        <p:spPr bwMode="auto">
          <a:xfrm>
            <a:off x="223674" y="2277666"/>
            <a:ext cx="6447596" cy="76944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defRPr/>
            </a:pPr>
            <a:r>
              <a:rPr lang="es-ES" sz="1400" b="1" i="1" dirty="0" smtClean="0">
                <a:solidFill>
                  <a:schemeClr val="tx2"/>
                </a:solidFill>
                <a:latin typeface="Segoe UI Light" panose="020B0502040204020203" pitchFamily="34" charset="0"/>
                <a:ea typeface="Segoe UI" pitchFamily="34" charset="0"/>
                <a:cs typeface="Segoe UI Light" panose="020B0502040204020203" pitchFamily="34" charset="0"/>
              </a:rPr>
              <a:t>Sí </a:t>
            </a:r>
            <a:r>
              <a:rPr lang="es-ES" sz="1400" b="1" i="1" dirty="0">
                <a:solidFill>
                  <a:schemeClr val="tx2"/>
                </a:solidFill>
                <a:latin typeface="Segoe UI Light" panose="020B0502040204020203" pitchFamily="34" charset="0"/>
                <a:ea typeface="Segoe UI" pitchFamily="34" charset="0"/>
                <a:cs typeface="Segoe UI Light" panose="020B0502040204020203" pitchFamily="34" charset="0"/>
              </a:rPr>
              <a:t>ha estado o ha pedido cita </a:t>
            </a:r>
            <a:br>
              <a:rPr lang="es-ES" sz="1400" b="1" i="1" dirty="0">
                <a:solidFill>
                  <a:schemeClr val="tx2"/>
                </a:solidFill>
                <a:latin typeface="Segoe UI Light" panose="020B0502040204020203" pitchFamily="34" charset="0"/>
                <a:ea typeface="Segoe UI" pitchFamily="34" charset="0"/>
                <a:cs typeface="Segoe UI Light" panose="020B0502040204020203" pitchFamily="34" charset="0"/>
              </a:rPr>
            </a:br>
            <a:r>
              <a:rPr lang="es-ES" sz="1100" b="1" i="1" dirty="0" smtClean="0">
                <a:solidFill>
                  <a:schemeClr val="tx2"/>
                </a:solidFill>
                <a:latin typeface="Segoe UI Light" panose="020B0502040204020203" pitchFamily="34" charset="0"/>
                <a:ea typeface="Segoe UI" pitchFamily="34" charset="0"/>
                <a:cs typeface="Segoe UI Light" panose="020B0502040204020203" pitchFamily="34" charset="0"/>
              </a:rPr>
              <a:t>en los últimos 6-8 meses</a:t>
            </a:r>
            <a:endParaRPr lang="es-ES" sz="1400" b="1" i="1" dirty="0" smtClean="0">
              <a:solidFill>
                <a:schemeClr val="tx2"/>
              </a:solidFill>
              <a:latin typeface="Segoe UI Light" panose="020B0502040204020203" pitchFamily="34" charset="0"/>
              <a:ea typeface="Segoe UI" pitchFamily="34" charset="0"/>
              <a:cs typeface="Segoe UI Light" panose="020B0502040204020203" pitchFamily="34" charset="0"/>
            </a:endParaRPr>
          </a:p>
          <a:p>
            <a:pPr defTabSz="914400">
              <a:spcAft>
                <a:spcPts val="600"/>
              </a:spcAft>
              <a:buClr>
                <a:srgbClr val="003366"/>
              </a:buClr>
              <a:buFont typeface="Monotype Sorts" pitchFamily="2" charset="2"/>
              <a:buNone/>
              <a:defRPr/>
            </a:pP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el centro de salud suele estar con….</a:t>
            </a:r>
          </a:p>
        </p:txBody>
      </p:sp>
      <p:sp>
        <p:nvSpPr>
          <p:cNvPr id="22" name="21 CuadroTexto"/>
          <p:cNvSpPr txBox="1"/>
          <p:nvPr/>
        </p:nvSpPr>
        <p:spPr>
          <a:xfrm>
            <a:off x="3325267" y="5057189"/>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39,6%</a:t>
            </a:r>
            <a:endParaRPr lang="es-ES" sz="1200" b="1" dirty="0">
              <a:solidFill>
                <a:schemeClr val="accent6"/>
              </a:solidFill>
              <a:latin typeface="Segoe UI Light" panose="020B0502040204020203" pitchFamily="34" charset="0"/>
            </a:endParaRPr>
          </a:p>
        </p:txBody>
      </p:sp>
      <p:graphicFrame>
        <p:nvGraphicFramePr>
          <p:cNvPr id="12" name="11 Gráfico"/>
          <p:cNvGraphicFramePr/>
          <p:nvPr>
            <p:extLst>
              <p:ext uri="{D42A27DB-BD31-4B8C-83A1-F6EECF244321}">
                <p14:modId xmlns:p14="http://schemas.microsoft.com/office/powerpoint/2010/main" val="3283828151"/>
              </p:ext>
            </p:extLst>
          </p:nvPr>
        </p:nvGraphicFramePr>
        <p:xfrm>
          <a:off x="4295006" y="3980370"/>
          <a:ext cx="2952328" cy="1929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13 Gráfico"/>
          <p:cNvGraphicFramePr/>
          <p:nvPr>
            <p:extLst>
              <p:ext uri="{D42A27DB-BD31-4B8C-83A1-F6EECF244321}">
                <p14:modId xmlns:p14="http://schemas.microsoft.com/office/powerpoint/2010/main" val="1425790707"/>
              </p:ext>
            </p:extLst>
          </p:nvPr>
        </p:nvGraphicFramePr>
        <p:xfrm>
          <a:off x="6311230" y="3980370"/>
          <a:ext cx="2952328" cy="1929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15 Gráfico"/>
          <p:cNvGraphicFramePr/>
          <p:nvPr>
            <p:extLst>
              <p:ext uri="{D42A27DB-BD31-4B8C-83A1-F6EECF244321}">
                <p14:modId xmlns:p14="http://schemas.microsoft.com/office/powerpoint/2010/main" val="2054623918"/>
              </p:ext>
            </p:extLst>
          </p:nvPr>
        </p:nvGraphicFramePr>
        <p:xfrm>
          <a:off x="8255446" y="3980370"/>
          <a:ext cx="2952328" cy="19298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23 Gráfico"/>
          <p:cNvGraphicFramePr/>
          <p:nvPr>
            <p:extLst>
              <p:ext uri="{D42A27DB-BD31-4B8C-83A1-F6EECF244321}">
                <p14:modId xmlns:p14="http://schemas.microsoft.com/office/powerpoint/2010/main" val="3771790102"/>
              </p:ext>
            </p:extLst>
          </p:nvPr>
        </p:nvGraphicFramePr>
        <p:xfrm>
          <a:off x="10199662" y="3980370"/>
          <a:ext cx="2952328" cy="1929882"/>
        </p:xfrm>
        <a:graphic>
          <a:graphicData uri="http://schemas.openxmlformats.org/drawingml/2006/chart">
            <c:chart xmlns:c="http://schemas.openxmlformats.org/drawingml/2006/chart" xmlns:r="http://schemas.openxmlformats.org/officeDocument/2006/relationships" r:id="rId6"/>
          </a:graphicData>
        </a:graphic>
      </p:graphicFrame>
      <p:sp>
        <p:nvSpPr>
          <p:cNvPr id="26" name="25 Rectángulo"/>
          <p:cNvSpPr/>
          <p:nvPr/>
        </p:nvSpPr>
        <p:spPr>
          <a:xfrm>
            <a:off x="4199730" y="4595570"/>
            <a:ext cx="1607443" cy="1307393"/>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7" name="26 CuadroTexto"/>
          <p:cNvSpPr txBox="1"/>
          <p:nvPr/>
        </p:nvSpPr>
        <p:spPr>
          <a:xfrm>
            <a:off x="5413499" y="5049900"/>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34,2%</a:t>
            </a:r>
            <a:endParaRPr lang="es-ES" sz="1200" b="1" dirty="0">
              <a:solidFill>
                <a:schemeClr val="accent6"/>
              </a:solidFill>
              <a:latin typeface="Segoe UI Light" panose="020B0502040204020203" pitchFamily="34" charset="0"/>
            </a:endParaRPr>
          </a:p>
        </p:txBody>
      </p:sp>
      <p:sp>
        <p:nvSpPr>
          <p:cNvPr id="28" name="27 Rectángulo"/>
          <p:cNvSpPr/>
          <p:nvPr/>
        </p:nvSpPr>
        <p:spPr>
          <a:xfrm>
            <a:off x="6215954" y="4595570"/>
            <a:ext cx="1607443" cy="1307393"/>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9" name="28 CuadroTexto"/>
          <p:cNvSpPr txBox="1"/>
          <p:nvPr/>
        </p:nvSpPr>
        <p:spPr>
          <a:xfrm>
            <a:off x="7429723" y="5049900"/>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33,3%</a:t>
            </a:r>
            <a:endParaRPr lang="es-ES" sz="1200" b="1" dirty="0">
              <a:solidFill>
                <a:schemeClr val="accent6"/>
              </a:solidFill>
              <a:latin typeface="Segoe UI Light" panose="020B0502040204020203" pitchFamily="34" charset="0"/>
            </a:endParaRPr>
          </a:p>
        </p:txBody>
      </p:sp>
      <p:sp>
        <p:nvSpPr>
          <p:cNvPr id="30" name="29 Rectángulo"/>
          <p:cNvSpPr/>
          <p:nvPr/>
        </p:nvSpPr>
        <p:spPr>
          <a:xfrm>
            <a:off x="8160170" y="4595570"/>
            <a:ext cx="1607443" cy="1307393"/>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31" name="30 CuadroTexto"/>
          <p:cNvSpPr txBox="1"/>
          <p:nvPr/>
        </p:nvSpPr>
        <p:spPr>
          <a:xfrm>
            <a:off x="9373939" y="5049900"/>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39,8%</a:t>
            </a:r>
            <a:endParaRPr lang="es-ES" sz="1200" b="1" dirty="0">
              <a:solidFill>
                <a:schemeClr val="accent6"/>
              </a:solidFill>
              <a:latin typeface="Segoe UI Light" panose="020B0502040204020203" pitchFamily="34" charset="0"/>
            </a:endParaRPr>
          </a:p>
        </p:txBody>
      </p:sp>
      <p:sp>
        <p:nvSpPr>
          <p:cNvPr id="32" name="31 Rectángulo"/>
          <p:cNvSpPr/>
          <p:nvPr/>
        </p:nvSpPr>
        <p:spPr>
          <a:xfrm>
            <a:off x="10104386" y="4595570"/>
            <a:ext cx="1607443" cy="1307393"/>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33" name="32 CuadroTexto"/>
          <p:cNvSpPr txBox="1"/>
          <p:nvPr/>
        </p:nvSpPr>
        <p:spPr>
          <a:xfrm>
            <a:off x="11318155" y="5049900"/>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50,2%</a:t>
            </a:r>
            <a:endParaRPr lang="es-ES" sz="1200" b="1" dirty="0">
              <a:solidFill>
                <a:schemeClr val="accent6"/>
              </a:solidFill>
              <a:latin typeface="Segoe UI Light" panose="020B0502040204020203" pitchFamily="34" charset="0"/>
            </a:endParaRPr>
          </a:p>
        </p:txBody>
      </p:sp>
      <p:sp>
        <p:nvSpPr>
          <p:cNvPr id="35" name="Freeform 9"/>
          <p:cNvSpPr>
            <a:spLocks/>
          </p:cNvSpPr>
          <p:nvPr/>
        </p:nvSpPr>
        <p:spPr bwMode="auto">
          <a:xfrm>
            <a:off x="11255719" y="4969258"/>
            <a:ext cx="730495" cy="389666"/>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23" name="22 CuadroTexto"/>
          <p:cNvSpPr txBox="1"/>
          <p:nvPr/>
        </p:nvSpPr>
        <p:spPr>
          <a:xfrm>
            <a:off x="2704624" y="1197546"/>
            <a:ext cx="7567046" cy="894814"/>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algn="ctr" defTabSz="1219014">
              <a:spcAft>
                <a:spcPts val="600"/>
              </a:spcAft>
              <a:defRPr sz="1600" b="1">
                <a:solidFill>
                  <a:schemeClr val="tx1">
                    <a:lumMod val="65000"/>
                    <a:lumOff val="35000"/>
                  </a:schemeClr>
                </a:solidFill>
                <a:latin typeface="Segoe UI Light" panose="020B0502040204020203" pitchFamily="34" charset="0"/>
                <a:ea typeface="Segoe UI" pitchFamily="34" charset="0"/>
                <a:cs typeface="Segoe UI Light" panose="020B0502040204020203" pitchFamily="34" charset="0"/>
              </a:defRPr>
            </a:lvl1pPr>
            <a:lvl2pPr marL="609507" defTabSz="1219014">
              <a:defRPr sz="2400"/>
            </a:lvl2pPr>
            <a:lvl3pPr marL="1219014" defTabSz="1219014">
              <a:defRPr sz="2400"/>
            </a:lvl3pPr>
            <a:lvl4pPr marL="1828520" defTabSz="1219014">
              <a:defRPr sz="2400"/>
            </a:lvl4pPr>
            <a:lvl5pPr marL="2438027" defTabSz="1219014">
              <a:defRPr sz="2400"/>
            </a:lvl5pPr>
            <a:lvl6pPr marL="3047534" defTabSz="1219014">
              <a:defRPr sz="2400"/>
            </a:lvl6pPr>
            <a:lvl7pPr marL="3657041" defTabSz="1219014">
              <a:defRPr sz="2400"/>
            </a:lvl7pPr>
            <a:lvl8pPr marL="4266547" defTabSz="1219014">
              <a:defRPr sz="2400"/>
            </a:lvl8pPr>
            <a:lvl9pPr marL="4876053" defTabSz="1219014">
              <a:defRPr sz="2400"/>
            </a:lvl9pPr>
          </a:lstStyle>
          <a:p>
            <a:r>
              <a:rPr lang="es-MX" b="0" dirty="0">
                <a:latin typeface="Segoe Print" pitchFamily="2" charset="0"/>
              </a:rPr>
              <a:t>La participación de la enfermera en la atención </a:t>
            </a:r>
            <a:r>
              <a:rPr lang="es-MX" b="0" dirty="0" smtClean="0">
                <a:latin typeface="Segoe Print" pitchFamily="2" charset="0"/>
              </a:rPr>
              <a:t>de los </a:t>
            </a:r>
            <a:r>
              <a:rPr lang="es-MX" b="0" dirty="0">
                <a:latin typeface="Segoe Print" pitchFamily="2" charset="0"/>
              </a:rPr>
              <a:t>centros de salud es mayor a medida que aumenta la edad del </a:t>
            </a:r>
            <a:r>
              <a:rPr lang="es-MX" b="0" dirty="0" smtClean="0">
                <a:latin typeface="Segoe Print" pitchFamily="2" charset="0"/>
              </a:rPr>
              <a:t>paciente: está presente en</a:t>
            </a:r>
            <a:br>
              <a:rPr lang="es-MX" b="0" dirty="0" smtClean="0">
                <a:latin typeface="Segoe Print" pitchFamily="2" charset="0"/>
              </a:rPr>
            </a:br>
            <a:r>
              <a:rPr lang="es-MX" b="0" dirty="0" smtClean="0">
                <a:latin typeface="Segoe Print" pitchFamily="2" charset="0"/>
              </a:rPr>
              <a:t> el 50,2% de las visitas de los pacientes de 65 años o más</a:t>
            </a:r>
            <a:endParaRPr lang="es-MX" b="0" dirty="0">
              <a:latin typeface="Segoe Print" pitchFamily="2" charset="0"/>
            </a:endParaRPr>
          </a:p>
        </p:txBody>
      </p:sp>
    </p:spTree>
    <p:extLst>
      <p:ext uri="{BB962C8B-B14F-4D97-AF65-F5344CB8AC3E}">
        <p14:creationId xmlns:p14="http://schemas.microsoft.com/office/powerpoint/2010/main" val="353813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770" y="153907"/>
            <a:ext cx="10444819" cy="461649"/>
          </a:xfrm>
        </p:spPr>
        <p:txBody>
          <a:bodyPr/>
          <a:lstStyle/>
          <a:p>
            <a:r>
              <a:rPr lang="es-ES" sz="2400" b="0" dirty="0" smtClean="0">
                <a:latin typeface="Arial Narrow" pitchFamily="34" charset="0"/>
                <a:cs typeface="+mj-cs"/>
              </a:rPr>
              <a:t>La atención </a:t>
            </a:r>
            <a:r>
              <a:rPr lang="es-ES" sz="2400" b="0" dirty="0">
                <a:latin typeface="Arial Narrow" pitchFamily="34" charset="0"/>
                <a:cs typeface="+mj-cs"/>
              </a:rPr>
              <a:t>“exclusiva” </a:t>
            </a:r>
            <a:r>
              <a:rPr lang="es-ES" sz="2400" b="0" dirty="0" smtClean="0">
                <a:latin typeface="Arial Narrow" pitchFamily="34" charset="0"/>
                <a:cs typeface="+mj-cs"/>
              </a:rPr>
              <a:t>de </a:t>
            </a:r>
            <a:r>
              <a:rPr lang="es-ES" sz="2400" b="0" dirty="0">
                <a:latin typeface="Arial Narrow" pitchFamily="34" charset="0"/>
                <a:cs typeface="+mj-cs"/>
              </a:rPr>
              <a:t>la enfermera y </a:t>
            </a:r>
            <a:r>
              <a:rPr lang="es-ES" sz="2400" b="0" dirty="0" smtClean="0">
                <a:latin typeface="Arial Narrow" pitchFamily="34" charset="0"/>
                <a:cs typeface="+mj-cs"/>
              </a:rPr>
              <a:t>su valoración </a:t>
            </a:r>
            <a:endParaRPr lang="es-ES" sz="2400" b="0" dirty="0">
              <a:latin typeface="Arial Narrow" pitchFamily="34" charset="0"/>
              <a:cs typeface="+mj-cs"/>
            </a:endParaRPr>
          </a:p>
        </p:txBody>
      </p:sp>
      <p:sp>
        <p:nvSpPr>
          <p:cNvPr id="3" name="2 CuadroTexto"/>
          <p:cNvSpPr txBox="1"/>
          <p:nvPr/>
        </p:nvSpPr>
        <p:spPr>
          <a:xfrm>
            <a:off x="0" y="6596235"/>
            <a:ext cx="11423798" cy="263353"/>
          </a:xfrm>
          <a:prstGeom prst="rect">
            <a:avLst/>
          </a:prstGeom>
          <a:noFill/>
        </p:spPr>
        <p:txBody>
          <a:bodyPr wrap="square" lIns="77925" tIns="38963" rIns="77925" bIns="38963" rtlCol="0" anchor="b">
            <a:spAutoFit/>
          </a:bodyPr>
          <a:lstStyle/>
          <a:p>
            <a:pPr defTabSz="914400"/>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P9¿Ha </a:t>
            </a:r>
            <a:r>
              <a:rPr lang="es-ES" sz="1200" b="1" dirty="0">
                <a:solidFill>
                  <a:prstClr val="black">
                    <a:lumMod val="50000"/>
                    <a:lumOff val="50000"/>
                  </a:prstClr>
                </a:solidFill>
                <a:latin typeface="Segoe UI Light" panose="020B0502040204020203" pitchFamily="34" charset="0"/>
                <a:cs typeface="Arial" panose="020B0604020202020204" pitchFamily="34" charset="0"/>
              </a:rPr>
              <a:t>tenido usted algún caso en el que en el Centro de Salud sólo necesitara la atención de la enfermera?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P10. </a:t>
            </a:r>
            <a:r>
              <a:rPr lang="es-ES" sz="1200" b="1" dirty="0">
                <a:solidFill>
                  <a:prstClr val="black">
                    <a:lumMod val="50000"/>
                    <a:lumOff val="50000"/>
                  </a:prstClr>
                </a:solidFill>
                <a:latin typeface="Segoe UI Light" panose="020B0502040204020203" pitchFamily="34" charset="0"/>
                <a:cs typeface="Arial" panose="020B0604020202020204" pitchFamily="34" charset="0"/>
              </a:rPr>
              <a:t>Qué nivel de satisfacción de 0 a 10 ha tenido </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1" name="10 Rectángulo"/>
          <p:cNvSpPr/>
          <p:nvPr/>
        </p:nvSpPr>
        <p:spPr>
          <a:xfrm>
            <a:off x="1860672" y="2856403"/>
            <a:ext cx="8574551" cy="357367"/>
          </a:xfrm>
          <a:prstGeom prst="rect">
            <a:avLst/>
          </a:prstGeom>
        </p:spPr>
        <p:txBody>
          <a:bodyPr wrap="square">
            <a:spAutoFit/>
          </a:bodyPr>
          <a:lstStyle/>
          <a:p>
            <a:pPr defTabSz="914400"/>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¿Ha tenido usted algún caso en el que en el Centro de Salud sólo necesitara la atención de la enfermera?</a:t>
            </a:r>
          </a:p>
        </p:txBody>
      </p:sp>
      <p:sp>
        <p:nvSpPr>
          <p:cNvPr id="15" name="14 Rectángulo"/>
          <p:cNvSpPr/>
          <p:nvPr/>
        </p:nvSpPr>
        <p:spPr>
          <a:xfrm>
            <a:off x="0" y="6416238"/>
            <a:ext cx="2746265"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a:solidFill>
                  <a:prstClr val="black">
                    <a:lumMod val="50000"/>
                    <a:lumOff val="50000"/>
                  </a:prstClr>
                </a:solidFill>
                <a:latin typeface="Segoe UI Light" panose="020B0502040204020203" pitchFamily="34" charset="0"/>
                <a:cs typeface="Arial" panose="020B0604020202020204" pitchFamily="34" charset="0"/>
              </a:rPr>
              <a:t>Sí han visitado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3" name="12 Rectángulo"/>
          <p:cNvSpPr/>
          <p:nvPr/>
        </p:nvSpPr>
        <p:spPr>
          <a:xfrm>
            <a:off x="740442" y="3429794"/>
            <a:ext cx="4670119" cy="2459122"/>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9" name="215 CuadroTexto"/>
          <p:cNvSpPr txBox="1"/>
          <p:nvPr/>
        </p:nvSpPr>
        <p:spPr>
          <a:xfrm>
            <a:off x="1749902" y="3285778"/>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TOTAL MUESTRA</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sp>
        <p:nvSpPr>
          <p:cNvPr id="20" name="19 Rectángulo"/>
          <p:cNvSpPr/>
          <p:nvPr/>
        </p:nvSpPr>
        <p:spPr>
          <a:xfrm>
            <a:off x="6778714" y="3439341"/>
            <a:ext cx="4752528" cy="2459122"/>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21" name="315 CuadroTexto"/>
          <p:cNvSpPr txBox="1"/>
          <p:nvPr/>
        </p:nvSpPr>
        <p:spPr>
          <a:xfrm>
            <a:off x="7943413" y="3295325"/>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sp>
        <p:nvSpPr>
          <p:cNvPr id="23" name="22 Rectángulo"/>
          <p:cNvSpPr/>
          <p:nvPr/>
        </p:nvSpPr>
        <p:spPr>
          <a:xfrm>
            <a:off x="3649908" y="4210154"/>
            <a:ext cx="2048685" cy="1217998"/>
          </a:xfrm>
          <a:prstGeom prst="rect">
            <a:avLst/>
          </a:prstGeom>
          <a:solidFill>
            <a:schemeClr val="bg1"/>
          </a:solid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24" name="Rectangle 26">
            <a:extLst>
              <a:ext uri="{FF2B5EF4-FFF2-40B4-BE49-F238E27FC236}">
                <a16:creationId xmlns:lc="http://schemas.openxmlformats.org/drawingml/2006/lockedCanvas" xmlns:a16="http://schemas.microsoft.com/office/drawing/2014/main" xmlns="" id="{E7BE5DF0-66DC-42FA-AA76-DFBA871D50A0}"/>
              </a:ext>
            </a:extLst>
          </p:cNvPr>
          <p:cNvSpPr txBox="1">
            <a:spLocks noChangeArrowheads="1"/>
          </p:cNvSpPr>
          <p:nvPr/>
        </p:nvSpPr>
        <p:spPr bwMode="auto">
          <a:xfrm>
            <a:off x="3735915" y="4324504"/>
            <a:ext cx="1957587" cy="615553"/>
          </a:xfrm>
          <a:prstGeom prst="rect">
            <a:avLst/>
          </a:prstGeom>
          <a:solidFill>
            <a:srgbClr val="FFFFFF"/>
          </a:solidFill>
          <a:ln>
            <a:noFill/>
          </a:ln>
        </p:spPr>
        <p:txBody>
          <a:bodyPr wrap="none">
            <a:spAutoFit/>
          </a:bodyPr>
          <a:ls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600"/>
              </a:spcAft>
              <a:buClr>
                <a:srgbClr val="003366"/>
              </a:buClr>
              <a:buSzTx/>
              <a:buFont typeface="Monotype Sorts" pitchFamily="2" charset="2"/>
              <a:buNone/>
              <a:tabLst/>
              <a:defRPr/>
            </a:pPr>
            <a:r>
              <a:rPr lang="es-ES" sz="1200" b="1" kern="0" dirty="0" smtClean="0">
                <a:solidFill>
                  <a:schemeClr val="tx1">
                    <a:lumMod val="65000"/>
                    <a:lumOff val="35000"/>
                  </a:schemeClr>
                </a:solidFill>
                <a:latin typeface="Segoe UI Light" panose="020B0502040204020203" pitchFamily="34" charset="0"/>
                <a:cs typeface="Segoe UI Light" panose="020B0502040204020203" pitchFamily="34" charset="0"/>
              </a:rPr>
              <a:t>SATISFACCIÓN </a:t>
            </a:r>
            <a:br>
              <a:rPr lang="es-ES" sz="1200" b="1" kern="0" dirty="0" smtClean="0">
                <a:solidFill>
                  <a:schemeClr val="tx1">
                    <a:lumMod val="65000"/>
                    <a:lumOff val="35000"/>
                  </a:schemeClr>
                </a:solidFill>
                <a:latin typeface="Segoe UI Light" panose="020B0502040204020203" pitchFamily="34" charset="0"/>
                <a:cs typeface="Segoe UI Light" panose="020B0502040204020203" pitchFamily="34" charset="0"/>
              </a:rPr>
            </a:br>
            <a:r>
              <a:rPr lang="es-ES" sz="1200" b="1" kern="0" dirty="0" smtClean="0">
                <a:solidFill>
                  <a:schemeClr val="tx1">
                    <a:lumMod val="65000"/>
                    <a:lumOff val="35000"/>
                  </a:schemeClr>
                </a:solidFill>
                <a:latin typeface="Segoe UI Light" panose="020B0502040204020203" pitchFamily="34" charset="0"/>
                <a:cs typeface="Segoe UI Light" panose="020B0502040204020203" pitchFamily="34" charset="0"/>
              </a:rPr>
              <a:t>MEDIA CON LA ATENCIÓN</a:t>
            </a:r>
            <a: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t/>
            </a:r>
            <a:b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br>
            <a:r>
              <a:rPr lang="es-ES" sz="1000" i="1" kern="0" dirty="0">
                <a:solidFill>
                  <a:schemeClr val="tx1">
                    <a:lumMod val="65000"/>
                    <a:lumOff val="35000"/>
                  </a:schemeClr>
                </a:solidFill>
                <a:latin typeface="Segoe UI Light" panose="020B0502040204020203" pitchFamily="34" charset="0"/>
                <a:cs typeface="Segoe UI Light" panose="020B0502040204020203" pitchFamily="34" charset="0"/>
              </a:rPr>
              <a:t>(Escala de 0 a 10)</a:t>
            </a:r>
            <a:endParaRPr kumimoji="0" lang="es-ES" sz="1000" i="1" u="none" strike="noStrike" kern="0" cap="none" spc="0" normalizeH="0" baseline="0" noProof="0" dirty="0">
              <a:solidFill>
                <a:schemeClr val="tx1">
                  <a:lumMod val="65000"/>
                  <a:lumOff val="35000"/>
                </a:schemeClr>
              </a:solidFill>
              <a:effectLst/>
              <a:uLnTx/>
              <a:uFillTx/>
              <a:latin typeface="Segoe UI Light" panose="020B0502040204020203" pitchFamily="34" charset="0"/>
              <a:cs typeface="Segoe UI Light" panose="020B0502040204020203" pitchFamily="34" charset="0"/>
            </a:endParaRPr>
          </a:p>
        </p:txBody>
      </p:sp>
      <p:sp>
        <p:nvSpPr>
          <p:cNvPr id="25" name="24 Rectángulo"/>
          <p:cNvSpPr/>
          <p:nvPr/>
        </p:nvSpPr>
        <p:spPr>
          <a:xfrm>
            <a:off x="4298620" y="4940057"/>
            <a:ext cx="797013" cy="461665"/>
          </a:xfrm>
          <a:prstGeom prst="rect">
            <a:avLst/>
          </a:prstGeom>
        </p:spPr>
        <p:txBody>
          <a:bodyPr wrap="none">
            <a:spAutoFit/>
          </a:bodyPr>
          <a:lstStyle/>
          <a:p>
            <a:r>
              <a:rPr lang="es-ES" sz="2400" b="1" kern="0" dirty="0" smtClean="0">
                <a:solidFill>
                  <a:schemeClr val="tx2"/>
                </a:solidFill>
                <a:latin typeface="Segoe UI" pitchFamily="34" charset="0"/>
                <a:cs typeface="Segoe UI" pitchFamily="34" charset="0"/>
              </a:rPr>
              <a:t>8,58</a:t>
            </a:r>
            <a:endParaRPr lang="es-ES" sz="2400" b="1" kern="0" dirty="0">
              <a:solidFill>
                <a:schemeClr val="tx2"/>
              </a:solidFill>
              <a:latin typeface="Segoe UI" pitchFamily="34" charset="0"/>
              <a:cs typeface="Segoe UI" pitchFamily="34" charset="0"/>
            </a:endParaRPr>
          </a:p>
        </p:txBody>
      </p:sp>
      <p:sp>
        <p:nvSpPr>
          <p:cNvPr id="22" name="Freeform 44"/>
          <p:cNvSpPr>
            <a:spLocks noEditPoints="1"/>
          </p:cNvSpPr>
          <p:nvPr/>
        </p:nvSpPr>
        <p:spPr bwMode="auto">
          <a:xfrm rot="8166708">
            <a:off x="3287021" y="4659570"/>
            <a:ext cx="330932" cy="319164"/>
          </a:xfrm>
          <a:custGeom>
            <a:avLst/>
            <a:gdLst>
              <a:gd name="T0" fmla="*/ 0 w 396"/>
              <a:gd name="T1" fmla="*/ 383 h 424"/>
              <a:gd name="T2" fmla="*/ 143 w 396"/>
              <a:gd name="T3" fmla="*/ 418 h 424"/>
              <a:gd name="T4" fmla="*/ 395 w 396"/>
              <a:gd name="T5" fmla="*/ 192 h 424"/>
              <a:gd name="T6" fmla="*/ 297 w 396"/>
              <a:gd name="T7" fmla="*/ 95 h 424"/>
              <a:gd name="T8" fmla="*/ 211 w 396"/>
              <a:gd name="T9" fmla="*/ 19 h 424"/>
              <a:gd name="T10" fmla="*/ 25 w 396"/>
              <a:gd name="T11" fmla="*/ 46 h 424"/>
              <a:gd name="T12" fmla="*/ 154 w 396"/>
              <a:gd name="T13" fmla="*/ 399 h 424"/>
              <a:gd name="T14" fmla="*/ 373 w 396"/>
              <a:gd name="T15" fmla="*/ 183 h 424"/>
              <a:gd name="T16" fmla="*/ 254 w 396"/>
              <a:gd name="T17" fmla="*/ 271 h 424"/>
              <a:gd name="T18" fmla="*/ 355 w 396"/>
              <a:gd name="T19" fmla="*/ 162 h 424"/>
              <a:gd name="T20" fmla="*/ 131 w 396"/>
              <a:gd name="T21" fmla="*/ 354 h 424"/>
              <a:gd name="T22" fmla="*/ 355 w 396"/>
              <a:gd name="T23" fmla="*/ 162 h 424"/>
              <a:gd name="T24" fmla="*/ 128 w 396"/>
              <a:gd name="T25" fmla="*/ 348 h 424"/>
              <a:gd name="T26" fmla="*/ 343 w 396"/>
              <a:gd name="T27" fmla="*/ 151 h 424"/>
              <a:gd name="T28" fmla="*/ 115 w 396"/>
              <a:gd name="T29" fmla="*/ 322 h 424"/>
              <a:gd name="T30" fmla="*/ 299 w 396"/>
              <a:gd name="T31" fmla="*/ 118 h 424"/>
              <a:gd name="T32" fmla="*/ 109 w 396"/>
              <a:gd name="T33" fmla="*/ 309 h 424"/>
              <a:gd name="T34" fmla="*/ 106 w 396"/>
              <a:gd name="T35" fmla="*/ 304 h 424"/>
              <a:gd name="T36" fmla="*/ 188 w 396"/>
              <a:gd name="T37" fmla="*/ 217 h 424"/>
              <a:gd name="T38" fmla="*/ 283 w 396"/>
              <a:gd name="T39" fmla="*/ 107 h 424"/>
              <a:gd name="T40" fmla="*/ 89 w 396"/>
              <a:gd name="T41" fmla="*/ 300 h 424"/>
              <a:gd name="T42" fmla="*/ 22 w 396"/>
              <a:gd name="T43" fmla="*/ 352 h 424"/>
              <a:gd name="T44" fmla="*/ 277 w 396"/>
              <a:gd name="T45" fmla="*/ 96 h 424"/>
              <a:gd name="T46" fmla="*/ 26 w 396"/>
              <a:gd name="T47" fmla="*/ 317 h 424"/>
              <a:gd name="T48" fmla="*/ 326 w 396"/>
              <a:gd name="T49" fmla="*/ 25 h 424"/>
              <a:gd name="T50" fmla="*/ 28 w 396"/>
              <a:gd name="T51" fmla="*/ 293 h 424"/>
              <a:gd name="T52" fmla="*/ 29 w 396"/>
              <a:gd name="T53" fmla="*/ 282 h 424"/>
              <a:gd name="T54" fmla="*/ 318 w 396"/>
              <a:gd name="T55" fmla="*/ 24 h 424"/>
              <a:gd name="T56" fmla="*/ 160 w 396"/>
              <a:gd name="T57" fmla="*/ 127 h 424"/>
              <a:gd name="T58" fmla="*/ 148 w 396"/>
              <a:gd name="T59" fmla="*/ 133 h 424"/>
              <a:gd name="T60" fmla="*/ 143 w 396"/>
              <a:gd name="T61" fmla="*/ 128 h 424"/>
              <a:gd name="T62" fmla="*/ 127 w 396"/>
              <a:gd name="T63" fmla="*/ 122 h 424"/>
              <a:gd name="T64" fmla="*/ 198 w 396"/>
              <a:gd name="T65" fmla="*/ 39 h 424"/>
              <a:gd name="T66" fmla="*/ 35 w 396"/>
              <a:gd name="T67" fmla="*/ 185 h 424"/>
              <a:gd name="T68" fmla="*/ 187 w 396"/>
              <a:gd name="T69" fmla="*/ 40 h 424"/>
              <a:gd name="T70" fmla="*/ 162 w 396"/>
              <a:gd name="T71" fmla="*/ 43 h 424"/>
              <a:gd name="T72" fmla="*/ 35 w 396"/>
              <a:gd name="T73" fmla="*/ 150 h 424"/>
              <a:gd name="T74" fmla="*/ 128 w 396"/>
              <a:gd name="T75" fmla="*/ 46 h 424"/>
              <a:gd name="T76" fmla="*/ 35 w 396"/>
              <a:gd name="T77" fmla="*/ 130 h 424"/>
              <a:gd name="T78" fmla="*/ 99 w 396"/>
              <a:gd name="T79" fmla="*/ 49 h 424"/>
              <a:gd name="T80" fmla="*/ 57 w 396"/>
              <a:gd name="T81" fmla="*/ 85 h 424"/>
              <a:gd name="T82" fmla="*/ 77 w 396"/>
              <a:gd name="T83" fmla="*/ 50 h 424"/>
              <a:gd name="T84" fmla="*/ 39 w 396"/>
              <a:gd name="T85" fmla="*/ 69 h 424"/>
              <a:gd name="T86" fmla="*/ 37 w 396"/>
              <a:gd name="T87" fmla="*/ 80 h 424"/>
              <a:gd name="T88" fmla="*/ 42 w 396"/>
              <a:gd name="T89" fmla="*/ 5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424">
                <a:moveTo>
                  <a:pt x="25" y="46"/>
                </a:moveTo>
                <a:cubicBezTo>
                  <a:pt x="12" y="95"/>
                  <a:pt x="20" y="146"/>
                  <a:pt x="18" y="195"/>
                </a:cubicBezTo>
                <a:cubicBezTo>
                  <a:pt x="15" y="258"/>
                  <a:pt x="7" y="321"/>
                  <a:pt x="0" y="383"/>
                </a:cubicBezTo>
                <a:cubicBezTo>
                  <a:pt x="0" y="391"/>
                  <a:pt x="10" y="397"/>
                  <a:pt x="15" y="391"/>
                </a:cubicBezTo>
                <a:cubicBezTo>
                  <a:pt x="39" y="363"/>
                  <a:pt x="67" y="341"/>
                  <a:pt x="92" y="316"/>
                </a:cubicBezTo>
                <a:cubicBezTo>
                  <a:pt x="109" y="350"/>
                  <a:pt x="126" y="384"/>
                  <a:pt x="143" y="418"/>
                </a:cubicBezTo>
                <a:cubicBezTo>
                  <a:pt x="146" y="422"/>
                  <a:pt x="151" y="424"/>
                  <a:pt x="155" y="422"/>
                </a:cubicBezTo>
                <a:cubicBezTo>
                  <a:pt x="249" y="366"/>
                  <a:pt x="319" y="277"/>
                  <a:pt x="394" y="200"/>
                </a:cubicBezTo>
                <a:cubicBezTo>
                  <a:pt x="396" y="198"/>
                  <a:pt x="396" y="194"/>
                  <a:pt x="395" y="192"/>
                </a:cubicBezTo>
                <a:cubicBezTo>
                  <a:pt x="395" y="191"/>
                  <a:pt x="395" y="189"/>
                  <a:pt x="394" y="187"/>
                </a:cubicBezTo>
                <a:cubicBezTo>
                  <a:pt x="386" y="166"/>
                  <a:pt x="367" y="151"/>
                  <a:pt x="350" y="136"/>
                </a:cubicBezTo>
                <a:cubicBezTo>
                  <a:pt x="333" y="122"/>
                  <a:pt x="315" y="108"/>
                  <a:pt x="297" y="95"/>
                </a:cubicBezTo>
                <a:cubicBezTo>
                  <a:pt x="322" y="76"/>
                  <a:pt x="341" y="49"/>
                  <a:pt x="362" y="27"/>
                </a:cubicBezTo>
                <a:cubicBezTo>
                  <a:pt x="367" y="22"/>
                  <a:pt x="366" y="13"/>
                  <a:pt x="359" y="12"/>
                </a:cubicBezTo>
                <a:cubicBezTo>
                  <a:pt x="310" y="0"/>
                  <a:pt x="259" y="11"/>
                  <a:pt x="211" y="19"/>
                </a:cubicBezTo>
                <a:cubicBezTo>
                  <a:pt x="155" y="28"/>
                  <a:pt x="97" y="32"/>
                  <a:pt x="40" y="35"/>
                </a:cubicBezTo>
                <a:cubicBezTo>
                  <a:pt x="36" y="35"/>
                  <a:pt x="34" y="37"/>
                  <a:pt x="32" y="40"/>
                </a:cubicBezTo>
                <a:cubicBezTo>
                  <a:pt x="29" y="41"/>
                  <a:pt x="26" y="43"/>
                  <a:pt x="25" y="46"/>
                </a:cubicBezTo>
                <a:close/>
                <a:moveTo>
                  <a:pt x="381" y="194"/>
                </a:moveTo>
                <a:cubicBezTo>
                  <a:pt x="302" y="259"/>
                  <a:pt x="243" y="346"/>
                  <a:pt x="155" y="401"/>
                </a:cubicBezTo>
                <a:cubicBezTo>
                  <a:pt x="155" y="400"/>
                  <a:pt x="154" y="399"/>
                  <a:pt x="154" y="399"/>
                </a:cubicBezTo>
                <a:cubicBezTo>
                  <a:pt x="228" y="329"/>
                  <a:pt x="288" y="240"/>
                  <a:pt x="377" y="188"/>
                </a:cubicBezTo>
                <a:cubicBezTo>
                  <a:pt x="378" y="190"/>
                  <a:pt x="379" y="192"/>
                  <a:pt x="381" y="194"/>
                </a:cubicBezTo>
                <a:close/>
                <a:moveTo>
                  <a:pt x="373" y="183"/>
                </a:moveTo>
                <a:cubicBezTo>
                  <a:pt x="283" y="232"/>
                  <a:pt x="224" y="322"/>
                  <a:pt x="150" y="392"/>
                </a:cubicBezTo>
                <a:cubicBezTo>
                  <a:pt x="147" y="385"/>
                  <a:pt x="143" y="378"/>
                  <a:pt x="140" y="371"/>
                </a:cubicBezTo>
                <a:cubicBezTo>
                  <a:pt x="178" y="339"/>
                  <a:pt x="217" y="305"/>
                  <a:pt x="254" y="271"/>
                </a:cubicBezTo>
                <a:cubicBezTo>
                  <a:pt x="291" y="239"/>
                  <a:pt x="328" y="205"/>
                  <a:pt x="359" y="166"/>
                </a:cubicBezTo>
                <a:cubicBezTo>
                  <a:pt x="364" y="171"/>
                  <a:pt x="369" y="177"/>
                  <a:pt x="373" y="183"/>
                </a:cubicBezTo>
                <a:close/>
                <a:moveTo>
                  <a:pt x="355" y="162"/>
                </a:moveTo>
                <a:cubicBezTo>
                  <a:pt x="321" y="198"/>
                  <a:pt x="286" y="233"/>
                  <a:pt x="249" y="266"/>
                </a:cubicBezTo>
                <a:cubicBezTo>
                  <a:pt x="212" y="299"/>
                  <a:pt x="173" y="331"/>
                  <a:pt x="137" y="365"/>
                </a:cubicBezTo>
                <a:cubicBezTo>
                  <a:pt x="135" y="361"/>
                  <a:pt x="133" y="358"/>
                  <a:pt x="131" y="354"/>
                </a:cubicBezTo>
                <a:cubicBezTo>
                  <a:pt x="204" y="290"/>
                  <a:pt x="284" y="230"/>
                  <a:pt x="346" y="155"/>
                </a:cubicBezTo>
                <a:cubicBezTo>
                  <a:pt x="347" y="155"/>
                  <a:pt x="347" y="155"/>
                  <a:pt x="347" y="154"/>
                </a:cubicBezTo>
                <a:cubicBezTo>
                  <a:pt x="350" y="157"/>
                  <a:pt x="352" y="159"/>
                  <a:pt x="355" y="162"/>
                </a:cubicBezTo>
                <a:close/>
                <a:moveTo>
                  <a:pt x="343" y="151"/>
                </a:moveTo>
                <a:cubicBezTo>
                  <a:pt x="342" y="151"/>
                  <a:pt x="342" y="151"/>
                  <a:pt x="342" y="151"/>
                </a:cubicBezTo>
                <a:cubicBezTo>
                  <a:pt x="274" y="221"/>
                  <a:pt x="199" y="282"/>
                  <a:pt x="128" y="348"/>
                </a:cubicBezTo>
                <a:cubicBezTo>
                  <a:pt x="126" y="345"/>
                  <a:pt x="125" y="342"/>
                  <a:pt x="123" y="339"/>
                </a:cubicBezTo>
                <a:cubicBezTo>
                  <a:pt x="195" y="275"/>
                  <a:pt x="266" y="211"/>
                  <a:pt x="334" y="144"/>
                </a:cubicBezTo>
                <a:cubicBezTo>
                  <a:pt x="337" y="146"/>
                  <a:pt x="340" y="148"/>
                  <a:pt x="343" y="151"/>
                </a:cubicBezTo>
                <a:close/>
                <a:moveTo>
                  <a:pt x="331" y="141"/>
                </a:moveTo>
                <a:cubicBezTo>
                  <a:pt x="258" y="202"/>
                  <a:pt x="190" y="269"/>
                  <a:pt x="120" y="333"/>
                </a:cubicBezTo>
                <a:cubicBezTo>
                  <a:pt x="118" y="329"/>
                  <a:pt x="117" y="326"/>
                  <a:pt x="115" y="322"/>
                </a:cubicBezTo>
                <a:cubicBezTo>
                  <a:pt x="184" y="262"/>
                  <a:pt x="268" y="209"/>
                  <a:pt x="320" y="133"/>
                </a:cubicBezTo>
                <a:cubicBezTo>
                  <a:pt x="323" y="136"/>
                  <a:pt x="327" y="138"/>
                  <a:pt x="331" y="141"/>
                </a:cubicBezTo>
                <a:close/>
                <a:moveTo>
                  <a:pt x="299" y="118"/>
                </a:moveTo>
                <a:cubicBezTo>
                  <a:pt x="305" y="122"/>
                  <a:pt x="310" y="126"/>
                  <a:pt x="316" y="130"/>
                </a:cubicBezTo>
                <a:cubicBezTo>
                  <a:pt x="256" y="201"/>
                  <a:pt x="180" y="254"/>
                  <a:pt x="112" y="316"/>
                </a:cubicBezTo>
                <a:cubicBezTo>
                  <a:pt x="111" y="314"/>
                  <a:pt x="110" y="312"/>
                  <a:pt x="109" y="309"/>
                </a:cubicBezTo>
                <a:cubicBezTo>
                  <a:pt x="176" y="250"/>
                  <a:pt x="251" y="199"/>
                  <a:pt x="307" y="128"/>
                </a:cubicBezTo>
                <a:cubicBezTo>
                  <a:pt x="309" y="126"/>
                  <a:pt x="306" y="124"/>
                  <a:pt x="304" y="125"/>
                </a:cubicBezTo>
                <a:cubicBezTo>
                  <a:pt x="246" y="193"/>
                  <a:pt x="172" y="244"/>
                  <a:pt x="106" y="304"/>
                </a:cubicBezTo>
                <a:cubicBezTo>
                  <a:pt x="105" y="303"/>
                  <a:pt x="105" y="302"/>
                  <a:pt x="104" y="301"/>
                </a:cubicBezTo>
                <a:cubicBezTo>
                  <a:pt x="104" y="301"/>
                  <a:pt x="104" y="300"/>
                  <a:pt x="103" y="300"/>
                </a:cubicBezTo>
                <a:cubicBezTo>
                  <a:pt x="130" y="271"/>
                  <a:pt x="158" y="244"/>
                  <a:pt x="188" y="217"/>
                </a:cubicBezTo>
                <a:cubicBezTo>
                  <a:pt x="225" y="184"/>
                  <a:pt x="264" y="153"/>
                  <a:pt x="299" y="118"/>
                </a:cubicBezTo>
                <a:close/>
                <a:moveTo>
                  <a:pt x="281" y="105"/>
                </a:moveTo>
                <a:cubicBezTo>
                  <a:pt x="282" y="106"/>
                  <a:pt x="282" y="107"/>
                  <a:pt x="283" y="107"/>
                </a:cubicBezTo>
                <a:cubicBezTo>
                  <a:pt x="287" y="110"/>
                  <a:pt x="291" y="113"/>
                  <a:pt x="295" y="115"/>
                </a:cubicBezTo>
                <a:cubicBezTo>
                  <a:pt x="226" y="171"/>
                  <a:pt x="154" y="230"/>
                  <a:pt x="95" y="297"/>
                </a:cubicBezTo>
                <a:cubicBezTo>
                  <a:pt x="93" y="297"/>
                  <a:pt x="91" y="298"/>
                  <a:pt x="89" y="300"/>
                </a:cubicBezTo>
                <a:cubicBezTo>
                  <a:pt x="88" y="301"/>
                  <a:pt x="87" y="301"/>
                  <a:pt x="86" y="302"/>
                </a:cubicBezTo>
                <a:cubicBezTo>
                  <a:pt x="63" y="319"/>
                  <a:pt x="41" y="338"/>
                  <a:pt x="21" y="358"/>
                </a:cubicBezTo>
                <a:cubicBezTo>
                  <a:pt x="21" y="356"/>
                  <a:pt x="22" y="354"/>
                  <a:pt x="22" y="352"/>
                </a:cubicBezTo>
                <a:cubicBezTo>
                  <a:pt x="23" y="352"/>
                  <a:pt x="23" y="352"/>
                  <a:pt x="24" y="351"/>
                </a:cubicBezTo>
                <a:cubicBezTo>
                  <a:pt x="101" y="260"/>
                  <a:pt x="192" y="183"/>
                  <a:pt x="281" y="105"/>
                </a:cubicBezTo>
                <a:close/>
                <a:moveTo>
                  <a:pt x="277" y="96"/>
                </a:moveTo>
                <a:cubicBezTo>
                  <a:pt x="275" y="98"/>
                  <a:pt x="275" y="101"/>
                  <a:pt x="277" y="103"/>
                </a:cubicBezTo>
                <a:cubicBezTo>
                  <a:pt x="186" y="173"/>
                  <a:pt x="98" y="252"/>
                  <a:pt x="23" y="339"/>
                </a:cubicBezTo>
                <a:cubicBezTo>
                  <a:pt x="24" y="332"/>
                  <a:pt x="25" y="324"/>
                  <a:pt x="26" y="317"/>
                </a:cubicBezTo>
                <a:cubicBezTo>
                  <a:pt x="125" y="228"/>
                  <a:pt x="224" y="139"/>
                  <a:pt x="320" y="48"/>
                </a:cubicBezTo>
                <a:cubicBezTo>
                  <a:pt x="307" y="65"/>
                  <a:pt x="293" y="81"/>
                  <a:pt x="277" y="96"/>
                </a:cubicBezTo>
                <a:close/>
                <a:moveTo>
                  <a:pt x="326" y="25"/>
                </a:moveTo>
                <a:cubicBezTo>
                  <a:pt x="330" y="25"/>
                  <a:pt x="335" y="25"/>
                  <a:pt x="339" y="26"/>
                </a:cubicBezTo>
                <a:cubicBezTo>
                  <a:pt x="233" y="117"/>
                  <a:pt x="130" y="211"/>
                  <a:pt x="27" y="306"/>
                </a:cubicBezTo>
                <a:cubicBezTo>
                  <a:pt x="27" y="302"/>
                  <a:pt x="27" y="297"/>
                  <a:pt x="28" y="293"/>
                </a:cubicBezTo>
                <a:cubicBezTo>
                  <a:pt x="127" y="203"/>
                  <a:pt x="220" y="107"/>
                  <a:pt x="326" y="25"/>
                </a:cubicBezTo>
                <a:close/>
                <a:moveTo>
                  <a:pt x="318" y="24"/>
                </a:moveTo>
                <a:cubicBezTo>
                  <a:pt x="214" y="101"/>
                  <a:pt x="124" y="195"/>
                  <a:pt x="29" y="282"/>
                </a:cubicBezTo>
                <a:cubicBezTo>
                  <a:pt x="29" y="277"/>
                  <a:pt x="30" y="271"/>
                  <a:pt x="30" y="265"/>
                </a:cubicBezTo>
                <a:cubicBezTo>
                  <a:pt x="117" y="181"/>
                  <a:pt x="199" y="91"/>
                  <a:pt x="301" y="24"/>
                </a:cubicBezTo>
                <a:cubicBezTo>
                  <a:pt x="307" y="24"/>
                  <a:pt x="313" y="24"/>
                  <a:pt x="318" y="24"/>
                </a:cubicBezTo>
                <a:close/>
                <a:moveTo>
                  <a:pt x="264" y="28"/>
                </a:moveTo>
                <a:cubicBezTo>
                  <a:pt x="272" y="27"/>
                  <a:pt x="281" y="26"/>
                  <a:pt x="289" y="25"/>
                </a:cubicBezTo>
                <a:cubicBezTo>
                  <a:pt x="241" y="50"/>
                  <a:pt x="198" y="90"/>
                  <a:pt x="160" y="127"/>
                </a:cubicBezTo>
                <a:cubicBezTo>
                  <a:pt x="116" y="169"/>
                  <a:pt x="76" y="215"/>
                  <a:pt x="31" y="255"/>
                </a:cubicBezTo>
                <a:cubicBezTo>
                  <a:pt x="32" y="250"/>
                  <a:pt x="32" y="246"/>
                  <a:pt x="32" y="241"/>
                </a:cubicBezTo>
                <a:cubicBezTo>
                  <a:pt x="72" y="206"/>
                  <a:pt x="109" y="168"/>
                  <a:pt x="148" y="133"/>
                </a:cubicBezTo>
                <a:cubicBezTo>
                  <a:pt x="187" y="98"/>
                  <a:pt x="226" y="64"/>
                  <a:pt x="264" y="28"/>
                </a:cubicBezTo>
                <a:close/>
                <a:moveTo>
                  <a:pt x="254" y="30"/>
                </a:moveTo>
                <a:cubicBezTo>
                  <a:pt x="218" y="63"/>
                  <a:pt x="180" y="95"/>
                  <a:pt x="143" y="128"/>
                </a:cubicBezTo>
                <a:cubicBezTo>
                  <a:pt x="106" y="160"/>
                  <a:pt x="65" y="193"/>
                  <a:pt x="33" y="231"/>
                </a:cubicBezTo>
                <a:cubicBezTo>
                  <a:pt x="34" y="224"/>
                  <a:pt x="34" y="218"/>
                  <a:pt x="34" y="211"/>
                </a:cubicBezTo>
                <a:cubicBezTo>
                  <a:pt x="67" y="183"/>
                  <a:pt x="96" y="152"/>
                  <a:pt x="127" y="122"/>
                </a:cubicBezTo>
                <a:cubicBezTo>
                  <a:pt x="162" y="90"/>
                  <a:pt x="198" y="59"/>
                  <a:pt x="237" y="33"/>
                </a:cubicBezTo>
                <a:cubicBezTo>
                  <a:pt x="243" y="32"/>
                  <a:pt x="249" y="31"/>
                  <a:pt x="254" y="30"/>
                </a:cubicBezTo>
                <a:close/>
                <a:moveTo>
                  <a:pt x="198" y="39"/>
                </a:moveTo>
                <a:cubicBezTo>
                  <a:pt x="207" y="38"/>
                  <a:pt x="216" y="36"/>
                  <a:pt x="226" y="35"/>
                </a:cubicBezTo>
                <a:cubicBezTo>
                  <a:pt x="156" y="81"/>
                  <a:pt x="94" y="141"/>
                  <a:pt x="35" y="201"/>
                </a:cubicBezTo>
                <a:cubicBezTo>
                  <a:pt x="35" y="196"/>
                  <a:pt x="35" y="191"/>
                  <a:pt x="35" y="185"/>
                </a:cubicBezTo>
                <a:cubicBezTo>
                  <a:pt x="90" y="138"/>
                  <a:pt x="143" y="88"/>
                  <a:pt x="196" y="39"/>
                </a:cubicBezTo>
                <a:cubicBezTo>
                  <a:pt x="196" y="39"/>
                  <a:pt x="197" y="39"/>
                  <a:pt x="198" y="39"/>
                </a:cubicBezTo>
                <a:close/>
                <a:moveTo>
                  <a:pt x="187" y="40"/>
                </a:moveTo>
                <a:cubicBezTo>
                  <a:pt x="136" y="85"/>
                  <a:pt x="85" y="129"/>
                  <a:pt x="35" y="176"/>
                </a:cubicBezTo>
                <a:cubicBezTo>
                  <a:pt x="35" y="170"/>
                  <a:pt x="35" y="165"/>
                  <a:pt x="35" y="159"/>
                </a:cubicBezTo>
                <a:cubicBezTo>
                  <a:pt x="84" y="130"/>
                  <a:pt x="128" y="88"/>
                  <a:pt x="162" y="43"/>
                </a:cubicBezTo>
                <a:cubicBezTo>
                  <a:pt x="171" y="42"/>
                  <a:pt x="179" y="41"/>
                  <a:pt x="187" y="40"/>
                </a:cubicBezTo>
                <a:close/>
                <a:moveTo>
                  <a:pt x="157" y="43"/>
                </a:moveTo>
                <a:cubicBezTo>
                  <a:pt x="120" y="84"/>
                  <a:pt x="79" y="118"/>
                  <a:pt x="35" y="150"/>
                </a:cubicBezTo>
                <a:cubicBezTo>
                  <a:pt x="35" y="146"/>
                  <a:pt x="35" y="142"/>
                  <a:pt x="35" y="137"/>
                </a:cubicBezTo>
                <a:cubicBezTo>
                  <a:pt x="36" y="138"/>
                  <a:pt x="37" y="138"/>
                  <a:pt x="38" y="137"/>
                </a:cubicBezTo>
                <a:cubicBezTo>
                  <a:pt x="69" y="108"/>
                  <a:pt x="99" y="77"/>
                  <a:pt x="128" y="46"/>
                </a:cubicBezTo>
                <a:cubicBezTo>
                  <a:pt x="138" y="45"/>
                  <a:pt x="147" y="44"/>
                  <a:pt x="157" y="43"/>
                </a:cubicBezTo>
                <a:close/>
                <a:moveTo>
                  <a:pt x="120" y="47"/>
                </a:moveTo>
                <a:cubicBezTo>
                  <a:pt x="91" y="73"/>
                  <a:pt x="63" y="103"/>
                  <a:pt x="35" y="130"/>
                </a:cubicBezTo>
                <a:cubicBezTo>
                  <a:pt x="35" y="125"/>
                  <a:pt x="35" y="120"/>
                  <a:pt x="35" y="115"/>
                </a:cubicBezTo>
                <a:cubicBezTo>
                  <a:pt x="46" y="106"/>
                  <a:pt x="56" y="95"/>
                  <a:pt x="66" y="86"/>
                </a:cubicBezTo>
                <a:cubicBezTo>
                  <a:pt x="78" y="74"/>
                  <a:pt x="89" y="62"/>
                  <a:pt x="99" y="49"/>
                </a:cubicBezTo>
                <a:cubicBezTo>
                  <a:pt x="106" y="48"/>
                  <a:pt x="113" y="48"/>
                  <a:pt x="120" y="47"/>
                </a:cubicBezTo>
                <a:close/>
                <a:moveTo>
                  <a:pt x="94" y="49"/>
                </a:moveTo>
                <a:cubicBezTo>
                  <a:pt x="82" y="62"/>
                  <a:pt x="70" y="74"/>
                  <a:pt x="57" y="85"/>
                </a:cubicBezTo>
                <a:cubicBezTo>
                  <a:pt x="50" y="92"/>
                  <a:pt x="42" y="97"/>
                  <a:pt x="35" y="104"/>
                </a:cubicBezTo>
                <a:cubicBezTo>
                  <a:pt x="35" y="100"/>
                  <a:pt x="35" y="97"/>
                  <a:pt x="35" y="94"/>
                </a:cubicBezTo>
                <a:cubicBezTo>
                  <a:pt x="50" y="80"/>
                  <a:pt x="64" y="65"/>
                  <a:pt x="77" y="50"/>
                </a:cubicBezTo>
                <a:cubicBezTo>
                  <a:pt x="82" y="50"/>
                  <a:pt x="88" y="49"/>
                  <a:pt x="94" y="49"/>
                </a:cubicBezTo>
                <a:close/>
                <a:moveTo>
                  <a:pt x="37" y="80"/>
                </a:moveTo>
                <a:cubicBezTo>
                  <a:pt x="37" y="77"/>
                  <a:pt x="38" y="73"/>
                  <a:pt x="39" y="69"/>
                </a:cubicBezTo>
                <a:cubicBezTo>
                  <a:pt x="45" y="64"/>
                  <a:pt x="51" y="58"/>
                  <a:pt x="56" y="52"/>
                </a:cubicBezTo>
                <a:cubicBezTo>
                  <a:pt x="60" y="51"/>
                  <a:pt x="64" y="51"/>
                  <a:pt x="69" y="51"/>
                </a:cubicBezTo>
                <a:cubicBezTo>
                  <a:pt x="58" y="60"/>
                  <a:pt x="46" y="70"/>
                  <a:pt x="37" y="80"/>
                </a:cubicBezTo>
                <a:close/>
                <a:moveTo>
                  <a:pt x="49" y="52"/>
                </a:moveTo>
                <a:cubicBezTo>
                  <a:pt x="46" y="55"/>
                  <a:pt x="43" y="57"/>
                  <a:pt x="40" y="59"/>
                </a:cubicBezTo>
                <a:cubicBezTo>
                  <a:pt x="41" y="57"/>
                  <a:pt x="42" y="55"/>
                  <a:pt x="42" y="52"/>
                </a:cubicBezTo>
                <a:cubicBezTo>
                  <a:pt x="44" y="52"/>
                  <a:pt x="47" y="52"/>
                  <a:pt x="49" y="52"/>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graphicFrame>
        <p:nvGraphicFramePr>
          <p:cNvPr id="26" name="Chart Placeholder 18"/>
          <p:cNvGraphicFramePr>
            <a:graphicFrameLocks/>
          </p:cNvGraphicFramePr>
          <p:nvPr>
            <p:extLst>
              <p:ext uri="{D42A27DB-BD31-4B8C-83A1-F6EECF244321}">
                <p14:modId xmlns:p14="http://schemas.microsoft.com/office/powerpoint/2010/main" val="3685412671"/>
              </p:ext>
            </p:extLst>
          </p:nvPr>
        </p:nvGraphicFramePr>
        <p:xfrm>
          <a:off x="549452" y="3505903"/>
          <a:ext cx="3024335" cy="3020235"/>
        </p:xfrm>
        <a:graphic>
          <a:graphicData uri="http://schemas.openxmlformats.org/drawingml/2006/chart">
            <c:chart xmlns:c="http://schemas.openxmlformats.org/drawingml/2006/chart" xmlns:r="http://schemas.openxmlformats.org/officeDocument/2006/relationships" r:id="rId2"/>
          </a:graphicData>
        </a:graphic>
      </p:graphicFrame>
      <p:sp>
        <p:nvSpPr>
          <p:cNvPr id="27" name="26 Rectángulo"/>
          <p:cNvSpPr/>
          <p:nvPr/>
        </p:nvSpPr>
        <p:spPr>
          <a:xfrm>
            <a:off x="9735153" y="4206053"/>
            <a:ext cx="2048685" cy="1217998"/>
          </a:xfrm>
          <a:prstGeom prst="rect">
            <a:avLst/>
          </a:prstGeom>
          <a:solidFill>
            <a:schemeClr val="bg1"/>
          </a:solid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28" name="2Rectangle 26">
            <a:extLst>
              <a:ext uri="{FF2B5EF4-FFF2-40B4-BE49-F238E27FC236}">
                <a16:creationId xmlns:lc="http://schemas.openxmlformats.org/drawingml/2006/lockedCanvas" xmlns:a16="http://schemas.microsoft.com/office/drawing/2014/main" xmlns="" id="{E7BE5DF0-66DC-42FA-AA76-DFBA871D50A0}"/>
              </a:ext>
            </a:extLst>
          </p:cNvPr>
          <p:cNvSpPr txBox="1">
            <a:spLocks noChangeArrowheads="1"/>
          </p:cNvSpPr>
          <p:nvPr/>
        </p:nvSpPr>
        <p:spPr bwMode="auto">
          <a:xfrm>
            <a:off x="9821160" y="4320403"/>
            <a:ext cx="1957587" cy="615553"/>
          </a:xfrm>
          <a:prstGeom prst="rect">
            <a:avLst/>
          </a:prstGeom>
          <a:solidFill>
            <a:srgbClr val="FFFFFF"/>
          </a:solidFill>
          <a:ln>
            <a:noFill/>
          </a:ln>
        </p:spPr>
        <p:txBody>
          <a:bodyPr wrap="none">
            <a:spAutoFit/>
          </a:bodyPr>
          <a:ls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600"/>
              </a:spcAft>
              <a:buClr>
                <a:srgbClr val="003366"/>
              </a:buClr>
              <a:buSzTx/>
              <a:buFont typeface="Monotype Sorts" pitchFamily="2" charset="2"/>
              <a:buNone/>
              <a:tabLst/>
              <a:defRPr/>
            </a:pPr>
            <a:r>
              <a:rPr lang="es-ES" sz="1200" b="1" kern="0" dirty="0" smtClean="0">
                <a:solidFill>
                  <a:schemeClr val="tx1">
                    <a:lumMod val="65000"/>
                    <a:lumOff val="35000"/>
                  </a:schemeClr>
                </a:solidFill>
                <a:latin typeface="Segoe UI Light" panose="020B0502040204020203" pitchFamily="34" charset="0"/>
                <a:cs typeface="Segoe UI Light" panose="020B0502040204020203" pitchFamily="34" charset="0"/>
              </a:rPr>
              <a:t>SATISFACCIÓN </a:t>
            </a:r>
            <a:br>
              <a:rPr lang="es-ES" sz="1200" b="1" kern="0" dirty="0" smtClean="0">
                <a:solidFill>
                  <a:schemeClr val="tx1">
                    <a:lumMod val="65000"/>
                    <a:lumOff val="35000"/>
                  </a:schemeClr>
                </a:solidFill>
                <a:latin typeface="Segoe UI Light" panose="020B0502040204020203" pitchFamily="34" charset="0"/>
                <a:cs typeface="Segoe UI Light" panose="020B0502040204020203" pitchFamily="34" charset="0"/>
              </a:rPr>
            </a:br>
            <a:r>
              <a:rPr lang="es-ES" sz="1200" b="1" kern="0" dirty="0" smtClean="0">
                <a:solidFill>
                  <a:schemeClr val="tx1">
                    <a:lumMod val="65000"/>
                    <a:lumOff val="35000"/>
                  </a:schemeClr>
                </a:solidFill>
                <a:latin typeface="Segoe UI Light" panose="020B0502040204020203" pitchFamily="34" charset="0"/>
                <a:cs typeface="Segoe UI Light" panose="020B0502040204020203" pitchFamily="34" charset="0"/>
              </a:rPr>
              <a:t>MEDIA CON LA ATENCIÓN</a:t>
            </a:r>
            <a: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t/>
            </a:r>
            <a:b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br>
            <a:r>
              <a:rPr lang="es-ES" sz="1000" i="1" kern="0" dirty="0">
                <a:solidFill>
                  <a:schemeClr val="tx1">
                    <a:lumMod val="65000"/>
                    <a:lumOff val="35000"/>
                  </a:schemeClr>
                </a:solidFill>
                <a:latin typeface="Segoe UI Light" panose="020B0502040204020203" pitchFamily="34" charset="0"/>
                <a:cs typeface="Segoe UI Light" panose="020B0502040204020203" pitchFamily="34" charset="0"/>
              </a:rPr>
              <a:t>(Escala de 0 a 10)</a:t>
            </a:r>
            <a:endParaRPr kumimoji="0" lang="es-ES" sz="1000" i="1" u="none" strike="noStrike" kern="0" cap="none" spc="0" normalizeH="0" baseline="0" noProof="0" dirty="0">
              <a:solidFill>
                <a:schemeClr val="tx1">
                  <a:lumMod val="65000"/>
                  <a:lumOff val="35000"/>
                </a:schemeClr>
              </a:solidFill>
              <a:effectLst/>
              <a:uLnTx/>
              <a:uFillTx/>
              <a:latin typeface="Segoe UI Light" panose="020B0502040204020203" pitchFamily="34" charset="0"/>
              <a:cs typeface="Segoe UI Light" panose="020B0502040204020203" pitchFamily="34" charset="0"/>
            </a:endParaRPr>
          </a:p>
        </p:txBody>
      </p:sp>
      <p:sp>
        <p:nvSpPr>
          <p:cNvPr id="29" name="28 Rectángulo"/>
          <p:cNvSpPr/>
          <p:nvPr/>
        </p:nvSpPr>
        <p:spPr>
          <a:xfrm>
            <a:off x="10383865" y="4935956"/>
            <a:ext cx="797013" cy="461665"/>
          </a:xfrm>
          <a:prstGeom prst="rect">
            <a:avLst/>
          </a:prstGeom>
        </p:spPr>
        <p:txBody>
          <a:bodyPr wrap="none">
            <a:spAutoFit/>
          </a:bodyPr>
          <a:lstStyle/>
          <a:p>
            <a:r>
              <a:rPr lang="es-ES" sz="2400" b="1" kern="0" dirty="0" smtClean="0">
                <a:solidFill>
                  <a:schemeClr val="tx2"/>
                </a:solidFill>
                <a:latin typeface="Segoe UI" pitchFamily="34" charset="0"/>
                <a:cs typeface="Segoe UI" pitchFamily="34" charset="0"/>
              </a:rPr>
              <a:t>9,06</a:t>
            </a:r>
            <a:endParaRPr lang="es-ES" sz="2400" b="1" kern="0" dirty="0">
              <a:solidFill>
                <a:schemeClr val="tx2"/>
              </a:solidFill>
              <a:latin typeface="Segoe UI" pitchFamily="34" charset="0"/>
              <a:cs typeface="Segoe UI" pitchFamily="34" charset="0"/>
            </a:endParaRPr>
          </a:p>
        </p:txBody>
      </p:sp>
      <p:sp>
        <p:nvSpPr>
          <p:cNvPr id="30" name="2Freeform 44"/>
          <p:cNvSpPr>
            <a:spLocks noEditPoints="1"/>
          </p:cNvSpPr>
          <p:nvPr/>
        </p:nvSpPr>
        <p:spPr bwMode="auto">
          <a:xfrm rot="8166708">
            <a:off x="9372266" y="4655469"/>
            <a:ext cx="330932" cy="319164"/>
          </a:xfrm>
          <a:custGeom>
            <a:avLst/>
            <a:gdLst>
              <a:gd name="T0" fmla="*/ 0 w 396"/>
              <a:gd name="T1" fmla="*/ 383 h 424"/>
              <a:gd name="T2" fmla="*/ 143 w 396"/>
              <a:gd name="T3" fmla="*/ 418 h 424"/>
              <a:gd name="T4" fmla="*/ 395 w 396"/>
              <a:gd name="T5" fmla="*/ 192 h 424"/>
              <a:gd name="T6" fmla="*/ 297 w 396"/>
              <a:gd name="T7" fmla="*/ 95 h 424"/>
              <a:gd name="T8" fmla="*/ 211 w 396"/>
              <a:gd name="T9" fmla="*/ 19 h 424"/>
              <a:gd name="T10" fmla="*/ 25 w 396"/>
              <a:gd name="T11" fmla="*/ 46 h 424"/>
              <a:gd name="T12" fmla="*/ 154 w 396"/>
              <a:gd name="T13" fmla="*/ 399 h 424"/>
              <a:gd name="T14" fmla="*/ 373 w 396"/>
              <a:gd name="T15" fmla="*/ 183 h 424"/>
              <a:gd name="T16" fmla="*/ 254 w 396"/>
              <a:gd name="T17" fmla="*/ 271 h 424"/>
              <a:gd name="T18" fmla="*/ 355 w 396"/>
              <a:gd name="T19" fmla="*/ 162 h 424"/>
              <a:gd name="T20" fmla="*/ 131 w 396"/>
              <a:gd name="T21" fmla="*/ 354 h 424"/>
              <a:gd name="T22" fmla="*/ 355 w 396"/>
              <a:gd name="T23" fmla="*/ 162 h 424"/>
              <a:gd name="T24" fmla="*/ 128 w 396"/>
              <a:gd name="T25" fmla="*/ 348 h 424"/>
              <a:gd name="T26" fmla="*/ 343 w 396"/>
              <a:gd name="T27" fmla="*/ 151 h 424"/>
              <a:gd name="T28" fmla="*/ 115 w 396"/>
              <a:gd name="T29" fmla="*/ 322 h 424"/>
              <a:gd name="T30" fmla="*/ 299 w 396"/>
              <a:gd name="T31" fmla="*/ 118 h 424"/>
              <a:gd name="T32" fmla="*/ 109 w 396"/>
              <a:gd name="T33" fmla="*/ 309 h 424"/>
              <a:gd name="T34" fmla="*/ 106 w 396"/>
              <a:gd name="T35" fmla="*/ 304 h 424"/>
              <a:gd name="T36" fmla="*/ 188 w 396"/>
              <a:gd name="T37" fmla="*/ 217 h 424"/>
              <a:gd name="T38" fmla="*/ 283 w 396"/>
              <a:gd name="T39" fmla="*/ 107 h 424"/>
              <a:gd name="T40" fmla="*/ 89 w 396"/>
              <a:gd name="T41" fmla="*/ 300 h 424"/>
              <a:gd name="T42" fmla="*/ 22 w 396"/>
              <a:gd name="T43" fmla="*/ 352 h 424"/>
              <a:gd name="T44" fmla="*/ 277 w 396"/>
              <a:gd name="T45" fmla="*/ 96 h 424"/>
              <a:gd name="T46" fmla="*/ 26 w 396"/>
              <a:gd name="T47" fmla="*/ 317 h 424"/>
              <a:gd name="T48" fmla="*/ 326 w 396"/>
              <a:gd name="T49" fmla="*/ 25 h 424"/>
              <a:gd name="T50" fmla="*/ 28 w 396"/>
              <a:gd name="T51" fmla="*/ 293 h 424"/>
              <a:gd name="T52" fmla="*/ 29 w 396"/>
              <a:gd name="T53" fmla="*/ 282 h 424"/>
              <a:gd name="T54" fmla="*/ 318 w 396"/>
              <a:gd name="T55" fmla="*/ 24 h 424"/>
              <a:gd name="T56" fmla="*/ 160 w 396"/>
              <a:gd name="T57" fmla="*/ 127 h 424"/>
              <a:gd name="T58" fmla="*/ 148 w 396"/>
              <a:gd name="T59" fmla="*/ 133 h 424"/>
              <a:gd name="T60" fmla="*/ 143 w 396"/>
              <a:gd name="T61" fmla="*/ 128 h 424"/>
              <a:gd name="T62" fmla="*/ 127 w 396"/>
              <a:gd name="T63" fmla="*/ 122 h 424"/>
              <a:gd name="T64" fmla="*/ 198 w 396"/>
              <a:gd name="T65" fmla="*/ 39 h 424"/>
              <a:gd name="T66" fmla="*/ 35 w 396"/>
              <a:gd name="T67" fmla="*/ 185 h 424"/>
              <a:gd name="T68" fmla="*/ 187 w 396"/>
              <a:gd name="T69" fmla="*/ 40 h 424"/>
              <a:gd name="T70" fmla="*/ 162 w 396"/>
              <a:gd name="T71" fmla="*/ 43 h 424"/>
              <a:gd name="T72" fmla="*/ 35 w 396"/>
              <a:gd name="T73" fmla="*/ 150 h 424"/>
              <a:gd name="T74" fmla="*/ 128 w 396"/>
              <a:gd name="T75" fmla="*/ 46 h 424"/>
              <a:gd name="T76" fmla="*/ 35 w 396"/>
              <a:gd name="T77" fmla="*/ 130 h 424"/>
              <a:gd name="T78" fmla="*/ 99 w 396"/>
              <a:gd name="T79" fmla="*/ 49 h 424"/>
              <a:gd name="T80" fmla="*/ 57 w 396"/>
              <a:gd name="T81" fmla="*/ 85 h 424"/>
              <a:gd name="T82" fmla="*/ 77 w 396"/>
              <a:gd name="T83" fmla="*/ 50 h 424"/>
              <a:gd name="T84" fmla="*/ 39 w 396"/>
              <a:gd name="T85" fmla="*/ 69 h 424"/>
              <a:gd name="T86" fmla="*/ 37 w 396"/>
              <a:gd name="T87" fmla="*/ 80 h 424"/>
              <a:gd name="T88" fmla="*/ 42 w 396"/>
              <a:gd name="T89" fmla="*/ 5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424">
                <a:moveTo>
                  <a:pt x="25" y="46"/>
                </a:moveTo>
                <a:cubicBezTo>
                  <a:pt x="12" y="95"/>
                  <a:pt x="20" y="146"/>
                  <a:pt x="18" y="195"/>
                </a:cubicBezTo>
                <a:cubicBezTo>
                  <a:pt x="15" y="258"/>
                  <a:pt x="7" y="321"/>
                  <a:pt x="0" y="383"/>
                </a:cubicBezTo>
                <a:cubicBezTo>
                  <a:pt x="0" y="391"/>
                  <a:pt x="10" y="397"/>
                  <a:pt x="15" y="391"/>
                </a:cubicBezTo>
                <a:cubicBezTo>
                  <a:pt x="39" y="363"/>
                  <a:pt x="67" y="341"/>
                  <a:pt x="92" y="316"/>
                </a:cubicBezTo>
                <a:cubicBezTo>
                  <a:pt x="109" y="350"/>
                  <a:pt x="126" y="384"/>
                  <a:pt x="143" y="418"/>
                </a:cubicBezTo>
                <a:cubicBezTo>
                  <a:pt x="146" y="422"/>
                  <a:pt x="151" y="424"/>
                  <a:pt x="155" y="422"/>
                </a:cubicBezTo>
                <a:cubicBezTo>
                  <a:pt x="249" y="366"/>
                  <a:pt x="319" y="277"/>
                  <a:pt x="394" y="200"/>
                </a:cubicBezTo>
                <a:cubicBezTo>
                  <a:pt x="396" y="198"/>
                  <a:pt x="396" y="194"/>
                  <a:pt x="395" y="192"/>
                </a:cubicBezTo>
                <a:cubicBezTo>
                  <a:pt x="395" y="191"/>
                  <a:pt x="395" y="189"/>
                  <a:pt x="394" y="187"/>
                </a:cubicBezTo>
                <a:cubicBezTo>
                  <a:pt x="386" y="166"/>
                  <a:pt x="367" y="151"/>
                  <a:pt x="350" y="136"/>
                </a:cubicBezTo>
                <a:cubicBezTo>
                  <a:pt x="333" y="122"/>
                  <a:pt x="315" y="108"/>
                  <a:pt x="297" y="95"/>
                </a:cubicBezTo>
                <a:cubicBezTo>
                  <a:pt x="322" y="76"/>
                  <a:pt x="341" y="49"/>
                  <a:pt x="362" y="27"/>
                </a:cubicBezTo>
                <a:cubicBezTo>
                  <a:pt x="367" y="22"/>
                  <a:pt x="366" y="13"/>
                  <a:pt x="359" y="12"/>
                </a:cubicBezTo>
                <a:cubicBezTo>
                  <a:pt x="310" y="0"/>
                  <a:pt x="259" y="11"/>
                  <a:pt x="211" y="19"/>
                </a:cubicBezTo>
                <a:cubicBezTo>
                  <a:pt x="155" y="28"/>
                  <a:pt x="97" y="32"/>
                  <a:pt x="40" y="35"/>
                </a:cubicBezTo>
                <a:cubicBezTo>
                  <a:pt x="36" y="35"/>
                  <a:pt x="34" y="37"/>
                  <a:pt x="32" y="40"/>
                </a:cubicBezTo>
                <a:cubicBezTo>
                  <a:pt x="29" y="41"/>
                  <a:pt x="26" y="43"/>
                  <a:pt x="25" y="46"/>
                </a:cubicBezTo>
                <a:close/>
                <a:moveTo>
                  <a:pt x="381" y="194"/>
                </a:moveTo>
                <a:cubicBezTo>
                  <a:pt x="302" y="259"/>
                  <a:pt x="243" y="346"/>
                  <a:pt x="155" y="401"/>
                </a:cubicBezTo>
                <a:cubicBezTo>
                  <a:pt x="155" y="400"/>
                  <a:pt x="154" y="399"/>
                  <a:pt x="154" y="399"/>
                </a:cubicBezTo>
                <a:cubicBezTo>
                  <a:pt x="228" y="329"/>
                  <a:pt x="288" y="240"/>
                  <a:pt x="377" y="188"/>
                </a:cubicBezTo>
                <a:cubicBezTo>
                  <a:pt x="378" y="190"/>
                  <a:pt x="379" y="192"/>
                  <a:pt x="381" y="194"/>
                </a:cubicBezTo>
                <a:close/>
                <a:moveTo>
                  <a:pt x="373" y="183"/>
                </a:moveTo>
                <a:cubicBezTo>
                  <a:pt x="283" y="232"/>
                  <a:pt x="224" y="322"/>
                  <a:pt x="150" y="392"/>
                </a:cubicBezTo>
                <a:cubicBezTo>
                  <a:pt x="147" y="385"/>
                  <a:pt x="143" y="378"/>
                  <a:pt x="140" y="371"/>
                </a:cubicBezTo>
                <a:cubicBezTo>
                  <a:pt x="178" y="339"/>
                  <a:pt x="217" y="305"/>
                  <a:pt x="254" y="271"/>
                </a:cubicBezTo>
                <a:cubicBezTo>
                  <a:pt x="291" y="239"/>
                  <a:pt x="328" y="205"/>
                  <a:pt x="359" y="166"/>
                </a:cubicBezTo>
                <a:cubicBezTo>
                  <a:pt x="364" y="171"/>
                  <a:pt x="369" y="177"/>
                  <a:pt x="373" y="183"/>
                </a:cubicBezTo>
                <a:close/>
                <a:moveTo>
                  <a:pt x="355" y="162"/>
                </a:moveTo>
                <a:cubicBezTo>
                  <a:pt x="321" y="198"/>
                  <a:pt x="286" y="233"/>
                  <a:pt x="249" y="266"/>
                </a:cubicBezTo>
                <a:cubicBezTo>
                  <a:pt x="212" y="299"/>
                  <a:pt x="173" y="331"/>
                  <a:pt x="137" y="365"/>
                </a:cubicBezTo>
                <a:cubicBezTo>
                  <a:pt x="135" y="361"/>
                  <a:pt x="133" y="358"/>
                  <a:pt x="131" y="354"/>
                </a:cubicBezTo>
                <a:cubicBezTo>
                  <a:pt x="204" y="290"/>
                  <a:pt x="284" y="230"/>
                  <a:pt x="346" y="155"/>
                </a:cubicBezTo>
                <a:cubicBezTo>
                  <a:pt x="347" y="155"/>
                  <a:pt x="347" y="155"/>
                  <a:pt x="347" y="154"/>
                </a:cubicBezTo>
                <a:cubicBezTo>
                  <a:pt x="350" y="157"/>
                  <a:pt x="352" y="159"/>
                  <a:pt x="355" y="162"/>
                </a:cubicBezTo>
                <a:close/>
                <a:moveTo>
                  <a:pt x="343" y="151"/>
                </a:moveTo>
                <a:cubicBezTo>
                  <a:pt x="342" y="151"/>
                  <a:pt x="342" y="151"/>
                  <a:pt x="342" y="151"/>
                </a:cubicBezTo>
                <a:cubicBezTo>
                  <a:pt x="274" y="221"/>
                  <a:pt x="199" y="282"/>
                  <a:pt x="128" y="348"/>
                </a:cubicBezTo>
                <a:cubicBezTo>
                  <a:pt x="126" y="345"/>
                  <a:pt x="125" y="342"/>
                  <a:pt x="123" y="339"/>
                </a:cubicBezTo>
                <a:cubicBezTo>
                  <a:pt x="195" y="275"/>
                  <a:pt x="266" y="211"/>
                  <a:pt x="334" y="144"/>
                </a:cubicBezTo>
                <a:cubicBezTo>
                  <a:pt x="337" y="146"/>
                  <a:pt x="340" y="148"/>
                  <a:pt x="343" y="151"/>
                </a:cubicBezTo>
                <a:close/>
                <a:moveTo>
                  <a:pt x="331" y="141"/>
                </a:moveTo>
                <a:cubicBezTo>
                  <a:pt x="258" y="202"/>
                  <a:pt x="190" y="269"/>
                  <a:pt x="120" y="333"/>
                </a:cubicBezTo>
                <a:cubicBezTo>
                  <a:pt x="118" y="329"/>
                  <a:pt x="117" y="326"/>
                  <a:pt x="115" y="322"/>
                </a:cubicBezTo>
                <a:cubicBezTo>
                  <a:pt x="184" y="262"/>
                  <a:pt x="268" y="209"/>
                  <a:pt x="320" y="133"/>
                </a:cubicBezTo>
                <a:cubicBezTo>
                  <a:pt x="323" y="136"/>
                  <a:pt x="327" y="138"/>
                  <a:pt x="331" y="141"/>
                </a:cubicBezTo>
                <a:close/>
                <a:moveTo>
                  <a:pt x="299" y="118"/>
                </a:moveTo>
                <a:cubicBezTo>
                  <a:pt x="305" y="122"/>
                  <a:pt x="310" y="126"/>
                  <a:pt x="316" y="130"/>
                </a:cubicBezTo>
                <a:cubicBezTo>
                  <a:pt x="256" y="201"/>
                  <a:pt x="180" y="254"/>
                  <a:pt x="112" y="316"/>
                </a:cubicBezTo>
                <a:cubicBezTo>
                  <a:pt x="111" y="314"/>
                  <a:pt x="110" y="312"/>
                  <a:pt x="109" y="309"/>
                </a:cubicBezTo>
                <a:cubicBezTo>
                  <a:pt x="176" y="250"/>
                  <a:pt x="251" y="199"/>
                  <a:pt x="307" y="128"/>
                </a:cubicBezTo>
                <a:cubicBezTo>
                  <a:pt x="309" y="126"/>
                  <a:pt x="306" y="124"/>
                  <a:pt x="304" y="125"/>
                </a:cubicBezTo>
                <a:cubicBezTo>
                  <a:pt x="246" y="193"/>
                  <a:pt x="172" y="244"/>
                  <a:pt x="106" y="304"/>
                </a:cubicBezTo>
                <a:cubicBezTo>
                  <a:pt x="105" y="303"/>
                  <a:pt x="105" y="302"/>
                  <a:pt x="104" y="301"/>
                </a:cubicBezTo>
                <a:cubicBezTo>
                  <a:pt x="104" y="301"/>
                  <a:pt x="104" y="300"/>
                  <a:pt x="103" y="300"/>
                </a:cubicBezTo>
                <a:cubicBezTo>
                  <a:pt x="130" y="271"/>
                  <a:pt x="158" y="244"/>
                  <a:pt x="188" y="217"/>
                </a:cubicBezTo>
                <a:cubicBezTo>
                  <a:pt x="225" y="184"/>
                  <a:pt x="264" y="153"/>
                  <a:pt x="299" y="118"/>
                </a:cubicBezTo>
                <a:close/>
                <a:moveTo>
                  <a:pt x="281" y="105"/>
                </a:moveTo>
                <a:cubicBezTo>
                  <a:pt x="282" y="106"/>
                  <a:pt x="282" y="107"/>
                  <a:pt x="283" y="107"/>
                </a:cubicBezTo>
                <a:cubicBezTo>
                  <a:pt x="287" y="110"/>
                  <a:pt x="291" y="113"/>
                  <a:pt x="295" y="115"/>
                </a:cubicBezTo>
                <a:cubicBezTo>
                  <a:pt x="226" y="171"/>
                  <a:pt x="154" y="230"/>
                  <a:pt x="95" y="297"/>
                </a:cubicBezTo>
                <a:cubicBezTo>
                  <a:pt x="93" y="297"/>
                  <a:pt x="91" y="298"/>
                  <a:pt x="89" y="300"/>
                </a:cubicBezTo>
                <a:cubicBezTo>
                  <a:pt x="88" y="301"/>
                  <a:pt x="87" y="301"/>
                  <a:pt x="86" y="302"/>
                </a:cubicBezTo>
                <a:cubicBezTo>
                  <a:pt x="63" y="319"/>
                  <a:pt x="41" y="338"/>
                  <a:pt x="21" y="358"/>
                </a:cubicBezTo>
                <a:cubicBezTo>
                  <a:pt x="21" y="356"/>
                  <a:pt x="22" y="354"/>
                  <a:pt x="22" y="352"/>
                </a:cubicBezTo>
                <a:cubicBezTo>
                  <a:pt x="23" y="352"/>
                  <a:pt x="23" y="352"/>
                  <a:pt x="24" y="351"/>
                </a:cubicBezTo>
                <a:cubicBezTo>
                  <a:pt x="101" y="260"/>
                  <a:pt x="192" y="183"/>
                  <a:pt x="281" y="105"/>
                </a:cubicBezTo>
                <a:close/>
                <a:moveTo>
                  <a:pt x="277" y="96"/>
                </a:moveTo>
                <a:cubicBezTo>
                  <a:pt x="275" y="98"/>
                  <a:pt x="275" y="101"/>
                  <a:pt x="277" y="103"/>
                </a:cubicBezTo>
                <a:cubicBezTo>
                  <a:pt x="186" y="173"/>
                  <a:pt x="98" y="252"/>
                  <a:pt x="23" y="339"/>
                </a:cubicBezTo>
                <a:cubicBezTo>
                  <a:pt x="24" y="332"/>
                  <a:pt x="25" y="324"/>
                  <a:pt x="26" y="317"/>
                </a:cubicBezTo>
                <a:cubicBezTo>
                  <a:pt x="125" y="228"/>
                  <a:pt x="224" y="139"/>
                  <a:pt x="320" y="48"/>
                </a:cubicBezTo>
                <a:cubicBezTo>
                  <a:pt x="307" y="65"/>
                  <a:pt x="293" y="81"/>
                  <a:pt x="277" y="96"/>
                </a:cubicBezTo>
                <a:close/>
                <a:moveTo>
                  <a:pt x="326" y="25"/>
                </a:moveTo>
                <a:cubicBezTo>
                  <a:pt x="330" y="25"/>
                  <a:pt x="335" y="25"/>
                  <a:pt x="339" y="26"/>
                </a:cubicBezTo>
                <a:cubicBezTo>
                  <a:pt x="233" y="117"/>
                  <a:pt x="130" y="211"/>
                  <a:pt x="27" y="306"/>
                </a:cubicBezTo>
                <a:cubicBezTo>
                  <a:pt x="27" y="302"/>
                  <a:pt x="27" y="297"/>
                  <a:pt x="28" y="293"/>
                </a:cubicBezTo>
                <a:cubicBezTo>
                  <a:pt x="127" y="203"/>
                  <a:pt x="220" y="107"/>
                  <a:pt x="326" y="25"/>
                </a:cubicBezTo>
                <a:close/>
                <a:moveTo>
                  <a:pt x="318" y="24"/>
                </a:moveTo>
                <a:cubicBezTo>
                  <a:pt x="214" y="101"/>
                  <a:pt x="124" y="195"/>
                  <a:pt x="29" y="282"/>
                </a:cubicBezTo>
                <a:cubicBezTo>
                  <a:pt x="29" y="277"/>
                  <a:pt x="30" y="271"/>
                  <a:pt x="30" y="265"/>
                </a:cubicBezTo>
                <a:cubicBezTo>
                  <a:pt x="117" y="181"/>
                  <a:pt x="199" y="91"/>
                  <a:pt x="301" y="24"/>
                </a:cubicBezTo>
                <a:cubicBezTo>
                  <a:pt x="307" y="24"/>
                  <a:pt x="313" y="24"/>
                  <a:pt x="318" y="24"/>
                </a:cubicBezTo>
                <a:close/>
                <a:moveTo>
                  <a:pt x="264" y="28"/>
                </a:moveTo>
                <a:cubicBezTo>
                  <a:pt x="272" y="27"/>
                  <a:pt x="281" y="26"/>
                  <a:pt x="289" y="25"/>
                </a:cubicBezTo>
                <a:cubicBezTo>
                  <a:pt x="241" y="50"/>
                  <a:pt x="198" y="90"/>
                  <a:pt x="160" y="127"/>
                </a:cubicBezTo>
                <a:cubicBezTo>
                  <a:pt x="116" y="169"/>
                  <a:pt x="76" y="215"/>
                  <a:pt x="31" y="255"/>
                </a:cubicBezTo>
                <a:cubicBezTo>
                  <a:pt x="32" y="250"/>
                  <a:pt x="32" y="246"/>
                  <a:pt x="32" y="241"/>
                </a:cubicBezTo>
                <a:cubicBezTo>
                  <a:pt x="72" y="206"/>
                  <a:pt x="109" y="168"/>
                  <a:pt x="148" y="133"/>
                </a:cubicBezTo>
                <a:cubicBezTo>
                  <a:pt x="187" y="98"/>
                  <a:pt x="226" y="64"/>
                  <a:pt x="264" y="28"/>
                </a:cubicBezTo>
                <a:close/>
                <a:moveTo>
                  <a:pt x="254" y="30"/>
                </a:moveTo>
                <a:cubicBezTo>
                  <a:pt x="218" y="63"/>
                  <a:pt x="180" y="95"/>
                  <a:pt x="143" y="128"/>
                </a:cubicBezTo>
                <a:cubicBezTo>
                  <a:pt x="106" y="160"/>
                  <a:pt x="65" y="193"/>
                  <a:pt x="33" y="231"/>
                </a:cubicBezTo>
                <a:cubicBezTo>
                  <a:pt x="34" y="224"/>
                  <a:pt x="34" y="218"/>
                  <a:pt x="34" y="211"/>
                </a:cubicBezTo>
                <a:cubicBezTo>
                  <a:pt x="67" y="183"/>
                  <a:pt x="96" y="152"/>
                  <a:pt x="127" y="122"/>
                </a:cubicBezTo>
                <a:cubicBezTo>
                  <a:pt x="162" y="90"/>
                  <a:pt x="198" y="59"/>
                  <a:pt x="237" y="33"/>
                </a:cubicBezTo>
                <a:cubicBezTo>
                  <a:pt x="243" y="32"/>
                  <a:pt x="249" y="31"/>
                  <a:pt x="254" y="30"/>
                </a:cubicBezTo>
                <a:close/>
                <a:moveTo>
                  <a:pt x="198" y="39"/>
                </a:moveTo>
                <a:cubicBezTo>
                  <a:pt x="207" y="38"/>
                  <a:pt x="216" y="36"/>
                  <a:pt x="226" y="35"/>
                </a:cubicBezTo>
                <a:cubicBezTo>
                  <a:pt x="156" y="81"/>
                  <a:pt x="94" y="141"/>
                  <a:pt x="35" y="201"/>
                </a:cubicBezTo>
                <a:cubicBezTo>
                  <a:pt x="35" y="196"/>
                  <a:pt x="35" y="191"/>
                  <a:pt x="35" y="185"/>
                </a:cubicBezTo>
                <a:cubicBezTo>
                  <a:pt x="90" y="138"/>
                  <a:pt x="143" y="88"/>
                  <a:pt x="196" y="39"/>
                </a:cubicBezTo>
                <a:cubicBezTo>
                  <a:pt x="196" y="39"/>
                  <a:pt x="197" y="39"/>
                  <a:pt x="198" y="39"/>
                </a:cubicBezTo>
                <a:close/>
                <a:moveTo>
                  <a:pt x="187" y="40"/>
                </a:moveTo>
                <a:cubicBezTo>
                  <a:pt x="136" y="85"/>
                  <a:pt x="85" y="129"/>
                  <a:pt x="35" y="176"/>
                </a:cubicBezTo>
                <a:cubicBezTo>
                  <a:pt x="35" y="170"/>
                  <a:pt x="35" y="165"/>
                  <a:pt x="35" y="159"/>
                </a:cubicBezTo>
                <a:cubicBezTo>
                  <a:pt x="84" y="130"/>
                  <a:pt x="128" y="88"/>
                  <a:pt x="162" y="43"/>
                </a:cubicBezTo>
                <a:cubicBezTo>
                  <a:pt x="171" y="42"/>
                  <a:pt x="179" y="41"/>
                  <a:pt x="187" y="40"/>
                </a:cubicBezTo>
                <a:close/>
                <a:moveTo>
                  <a:pt x="157" y="43"/>
                </a:moveTo>
                <a:cubicBezTo>
                  <a:pt x="120" y="84"/>
                  <a:pt x="79" y="118"/>
                  <a:pt x="35" y="150"/>
                </a:cubicBezTo>
                <a:cubicBezTo>
                  <a:pt x="35" y="146"/>
                  <a:pt x="35" y="142"/>
                  <a:pt x="35" y="137"/>
                </a:cubicBezTo>
                <a:cubicBezTo>
                  <a:pt x="36" y="138"/>
                  <a:pt x="37" y="138"/>
                  <a:pt x="38" y="137"/>
                </a:cubicBezTo>
                <a:cubicBezTo>
                  <a:pt x="69" y="108"/>
                  <a:pt x="99" y="77"/>
                  <a:pt x="128" y="46"/>
                </a:cubicBezTo>
                <a:cubicBezTo>
                  <a:pt x="138" y="45"/>
                  <a:pt x="147" y="44"/>
                  <a:pt x="157" y="43"/>
                </a:cubicBezTo>
                <a:close/>
                <a:moveTo>
                  <a:pt x="120" y="47"/>
                </a:moveTo>
                <a:cubicBezTo>
                  <a:pt x="91" y="73"/>
                  <a:pt x="63" y="103"/>
                  <a:pt x="35" y="130"/>
                </a:cubicBezTo>
                <a:cubicBezTo>
                  <a:pt x="35" y="125"/>
                  <a:pt x="35" y="120"/>
                  <a:pt x="35" y="115"/>
                </a:cubicBezTo>
                <a:cubicBezTo>
                  <a:pt x="46" y="106"/>
                  <a:pt x="56" y="95"/>
                  <a:pt x="66" y="86"/>
                </a:cubicBezTo>
                <a:cubicBezTo>
                  <a:pt x="78" y="74"/>
                  <a:pt x="89" y="62"/>
                  <a:pt x="99" y="49"/>
                </a:cubicBezTo>
                <a:cubicBezTo>
                  <a:pt x="106" y="48"/>
                  <a:pt x="113" y="48"/>
                  <a:pt x="120" y="47"/>
                </a:cubicBezTo>
                <a:close/>
                <a:moveTo>
                  <a:pt x="94" y="49"/>
                </a:moveTo>
                <a:cubicBezTo>
                  <a:pt x="82" y="62"/>
                  <a:pt x="70" y="74"/>
                  <a:pt x="57" y="85"/>
                </a:cubicBezTo>
                <a:cubicBezTo>
                  <a:pt x="50" y="92"/>
                  <a:pt x="42" y="97"/>
                  <a:pt x="35" y="104"/>
                </a:cubicBezTo>
                <a:cubicBezTo>
                  <a:pt x="35" y="100"/>
                  <a:pt x="35" y="97"/>
                  <a:pt x="35" y="94"/>
                </a:cubicBezTo>
                <a:cubicBezTo>
                  <a:pt x="50" y="80"/>
                  <a:pt x="64" y="65"/>
                  <a:pt x="77" y="50"/>
                </a:cubicBezTo>
                <a:cubicBezTo>
                  <a:pt x="82" y="50"/>
                  <a:pt x="88" y="49"/>
                  <a:pt x="94" y="49"/>
                </a:cubicBezTo>
                <a:close/>
                <a:moveTo>
                  <a:pt x="37" y="80"/>
                </a:moveTo>
                <a:cubicBezTo>
                  <a:pt x="37" y="77"/>
                  <a:pt x="38" y="73"/>
                  <a:pt x="39" y="69"/>
                </a:cubicBezTo>
                <a:cubicBezTo>
                  <a:pt x="45" y="64"/>
                  <a:pt x="51" y="58"/>
                  <a:pt x="56" y="52"/>
                </a:cubicBezTo>
                <a:cubicBezTo>
                  <a:pt x="60" y="51"/>
                  <a:pt x="64" y="51"/>
                  <a:pt x="69" y="51"/>
                </a:cubicBezTo>
                <a:cubicBezTo>
                  <a:pt x="58" y="60"/>
                  <a:pt x="46" y="70"/>
                  <a:pt x="37" y="80"/>
                </a:cubicBezTo>
                <a:close/>
                <a:moveTo>
                  <a:pt x="49" y="52"/>
                </a:moveTo>
                <a:cubicBezTo>
                  <a:pt x="46" y="55"/>
                  <a:pt x="43" y="57"/>
                  <a:pt x="40" y="59"/>
                </a:cubicBezTo>
                <a:cubicBezTo>
                  <a:pt x="41" y="57"/>
                  <a:pt x="42" y="55"/>
                  <a:pt x="42" y="52"/>
                </a:cubicBezTo>
                <a:cubicBezTo>
                  <a:pt x="44" y="52"/>
                  <a:pt x="47" y="52"/>
                  <a:pt x="49" y="52"/>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graphicFrame>
        <p:nvGraphicFramePr>
          <p:cNvPr id="31" name="2Chart Placeholder 18"/>
          <p:cNvGraphicFramePr>
            <a:graphicFrameLocks/>
          </p:cNvGraphicFramePr>
          <p:nvPr>
            <p:extLst>
              <p:ext uri="{D42A27DB-BD31-4B8C-83A1-F6EECF244321}">
                <p14:modId xmlns:p14="http://schemas.microsoft.com/office/powerpoint/2010/main" val="3267812649"/>
              </p:ext>
            </p:extLst>
          </p:nvPr>
        </p:nvGraphicFramePr>
        <p:xfrm>
          <a:off x="6634697" y="3450191"/>
          <a:ext cx="3024335" cy="3020235"/>
        </p:xfrm>
        <a:graphic>
          <a:graphicData uri="http://schemas.openxmlformats.org/drawingml/2006/chart">
            <c:chart xmlns:c="http://schemas.openxmlformats.org/drawingml/2006/chart" xmlns:r="http://schemas.openxmlformats.org/officeDocument/2006/relationships" r:id="rId3"/>
          </a:graphicData>
        </a:graphic>
      </p:graphicFrame>
      <p:sp>
        <p:nvSpPr>
          <p:cNvPr id="32" name="15 CuadroTexto"/>
          <p:cNvSpPr txBox="1"/>
          <p:nvPr/>
        </p:nvSpPr>
        <p:spPr>
          <a:xfrm>
            <a:off x="474406" y="1053530"/>
            <a:ext cx="11309432" cy="1595075"/>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a:solidFill>
                  <a:schemeClr val="tx1">
                    <a:lumMod val="65000"/>
                    <a:lumOff val="35000"/>
                  </a:schemeClr>
                </a:solidFill>
                <a:latin typeface="Segoe Print" panose="02000600000000000000" pitchFamily="2" charset="0"/>
                <a:ea typeface="Segoe UI" pitchFamily="34" charset="0"/>
                <a:cs typeface="Segoe UI Light" panose="020B0502040204020203" pitchFamily="34" charset="0"/>
              </a:rPr>
              <a:t>Algo más de la mitad de los ciudadanos entrevistados en ambas muestras ha tenido algún caso en el que, en el centro de </a:t>
            </a:r>
            <a:r>
              <a:rPr lang="es-MX" sz="1600" dirty="0" smtClean="0">
                <a:solidFill>
                  <a:schemeClr val="tx1">
                    <a:lumMod val="65000"/>
                    <a:lumOff val="35000"/>
                  </a:schemeClr>
                </a:solidFill>
                <a:latin typeface="Segoe Print" panose="02000600000000000000" pitchFamily="2" charset="0"/>
                <a:ea typeface="Segoe UI" pitchFamily="34" charset="0"/>
                <a:cs typeface="Segoe UI Light" panose="020B0502040204020203" pitchFamily="34" charset="0"/>
              </a:rPr>
              <a:t>salud </a:t>
            </a:r>
            <a:r>
              <a:rPr lang="es-MX" sz="1600" dirty="0">
                <a:solidFill>
                  <a:schemeClr val="tx1">
                    <a:lumMod val="65000"/>
                    <a:lumOff val="35000"/>
                  </a:schemeClr>
                </a:solidFill>
                <a:latin typeface="Segoe Print" panose="02000600000000000000" pitchFamily="2" charset="0"/>
                <a:ea typeface="Segoe UI" pitchFamily="34" charset="0"/>
                <a:cs typeface="Segoe UI Light" panose="020B0502040204020203" pitchFamily="34" charset="0"/>
              </a:rPr>
              <a:t>únicamente ha necesitado la atención de una enfermera. En estos casos, la atención de la enfermera se valora con una nota </a:t>
            </a:r>
            <a:r>
              <a:rPr lang="es-MX" sz="1600" dirty="0" smtClean="0">
                <a:solidFill>
                  <a:schemeClr val="tx1">
                    <a:lumMod val="65000"/>
                    <a:lumOff val="35000"/>
                  </a:schemeClr>
                </a:solidFill>
                <a:latin typeface="Segoe Print" panose="02000600000000000000" pitchFamily="2" charset="0"/>
                <a:ea typeface="Segoe UI" pitchFamily="34" charset="0"/>
                <a:cs typeface="Segoe UI Light" panose="020B0502040204020203" pitchFamily="34" charset="0"/>
              </a:rPr>
              <a:t>de sobresaliente </a:t>
            </a:r>
            <a:endParaRPr lang="es-MX" sz="1600" dirty="0">
              <a:solidFill>
                <a:schemeClr val="tx1">
                  <a:lumMod val="65000"/>
                  <a:lumOff val="35000"/>
                </a:schemeClr>
              </a:solidFill>
              <a:latin typeface="Segoe Print" panose="02000600000000000000" pitchFamily="2" charset="0"/>
              <a:ea typeface="Segoe UI" pitchFamily="34" charset="0"/>
              <a:cs typeface="Segoe UI Light" panose="020B0502040204020203" pitchFamily="34" charset="0"/>
            </a:endParaRPr>
          </a:p>
          <a:p>
            <a:pPr algn="ctr">
              <a:spcAft>
                <a:spcPts val="600"/>
              </a:spcAft>
            </a:pPr>
            <a:r>
              <a:rPr lang="es-MX" sz="1600" b="1" dirty="0">
                <a:solidFill>
                  <a:schemeClr val="tx1">
                    <a:lumMod val="65000"/>
                    <a:lumOff val="35000"/>
                  </a:schemeClr>
                </a:solidFill>
                <a:latin typeface="Segoe Print" panose="02000600000000000000" pitchFamily="2" charset="0"/>
                <a:ea typeface="Segoe UI" pitchFamily="34" charset="0"/>
                <a:cs typeface="Segoe UI Light" panose="020B0502040204020203" pitchFamily="34" charset="0"/>
              </a:rPr>
              <a:t>La atención “exclusiva” de la enfermera tiene un importante peso en las visitas a los centros y una excelente valoración</a:t>
            </a:r>
          </a:p>
        </p:txBody>
      </p:sp>
    </p:spTree>
    <p:extLst>
      <p:ext uri="{BB962C8B-B14F-4D97-AF65-F5344CB8AC3E}">
        <p14:creationId xmlns:p14="http://schemas.microsoft.com/office/powerpoint/2010/main" val="31297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673279" y="2545953"/>
            <a:ext cx="7598940" cy="5760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 name="1 Título"/>
          <p:cNvSpPr>
            <a:spLocks noGrp="1"/>
          </p:cNvSpPr>
          <p:nvPr>
            <p:ph type="title"/>
          </p:nvPr>
        </p:nvSpPr>
        <p:spPr>
          <a:xfrm>
            <a:off x="120770" y="153907"/>
            <a:ext cx="10444819" cy="769425"/>
          </a:xfrm>
        </p:spPr>
        <p:txBody>
          <a:bodyPr/>
          <a:lstStyle/>
          <a:p>
            <a:r>
              <a:rPr lang="es-ES" sz="2400" b="0" dirty="0" smtClean="0">
                <a:latin typeface="Arial Narrow" pitchFamily="34" charset="0"/>
                <a:cs typeface="+mj-cs"/>
              </a:rPr>
              <a:t>La atención </a:t>
            </a:r>
            <a:r>
              <a:rPr lang="es-ES" sz="2400" b="0" dirty="0">
                <a:latin typeface="Arial Narrow" pitchFamily="34" charset="0"/>
                <a:cs typeface="+mj-cs"/>
              </a:rPr>
              <a:t>“exclusiva” </a:t>
            </a:r>
            <a:r>
              <a:rPr lang="es-ES" sz="2400" b="0" dirty="0" smtClean="0">
                <a:latin typeface="Arial Narrow" pitchFamily="34" charset="0"/>
                <a:cs typeface="+mj-cs"/>
              </a:rPr>
              <a:t>de </a:t>
            </a:r>
            <a:r>
              <a:rPr lang="es-ES" sz="2400" b="0" dirty="0">
                <a:latin typeface="Arial Narrow" pitchFamily="34" charset="0"/>
                <a:cs typeface="+mj-cs"/>
              </a:rPr>
              <a:t>la enfermera y </a:t>
            </a:r>
            <a:r>
              <a:rPr lang="es-ES" sz="2400" b="0" dirty="0" smtClean="0">
                <a:latin typeface="Arial Narrow" pitchFamily="34" charset="0"/>
                <a:cs typeface="+mj-cs"/>
              </a:rPr>
              <a:t>su valoración </a:t>
            </a:r>
            <a:r>
              <a:rPr lang="es-ES" sz="2400" b="0" dirty="0">
                <a:latin typeface="Arial Narrow" pitchFamily="34" charset="0"/>
                <a:cs typeface="+mj-cs"/>
              </a:rPr>
              <a:t/>
            </a:r>
            <a:br>
              <a:rPr lang="es-ES" sz="2400" b="0" dirty="0">
                <a:latin typeface="Arial Narrow" pitchFamily="34" charset="0"/>
                <a:cs typeface="+mj-cs"/>
              </a:rPr>
            </a:br>
            <a:r>
              <a:rPr lang="es-ES" sz="2000" b="0" i="1" dirty="0">
                <a:latin typeface="Arial Narrow" pitchFamily="34" charset="0"/>
                <a:cs typeface="+mj-cs"/>
              </a:rPr>
              <a:t>Según </a:t>
            </a:r>
            <a:r>
              <a:rPr lang="es-ES" sz="2000" b="0" i="1" dirty="0" smtClean="0">
                <a:latin typeface="Arial Narrow" pitchFamily="34" charset="0"/>
                <a:cs typeface="+mj-cs"/>
              </a:rPr>
              <a:t>edad (TOTAL MUESTRA)</a:t>
            </a:r>
            <a:endParaRPr lang="es-ES" sz="2000" b="0" i="1" dirty="0">
              <a:latin typeface="Arial Narrow" pitchFamily="34" charset="0"/>
              <a:cs typeface="+mj-cs"/>
            </a:endParaRPr>
          </a:p>
        </p:txBody>
      </p:sp>
      <p:sp>
        <p:nvSpPr>
          <p:cNvPr id="3" name="2 CuadroTexto"/>
          <p:cNvSpPr txBox="1"/>
          <p:nvPr/>
        </p:nvSpPr>
        <p:spPr>
          <a:xfrm>
            <a:off x="0" y="6411569"/>
            <a:ext cx="10055646" cy="448019"/>
          </a:xfrm>
          <a:prstGeom prst="rect">
            <a:avLst/>
          </a:prstGeom>
          <a:noFill/>
        </p:spPr>
        <p:txBody>
          <a:bodyPr wrap="square" lIns="77925" tIns="38963" rIns="77925" bIns="38963" rtlCol="0" anchor="b">
            <a:spAutoFit/>
          </a:bodyPr>
          <a:lstStyle/>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P9 ¿Ha tenido usted algún caso en el que en el Centro de Salud sólo necesitara la atención de la enfermera? P10. Qué nivel de satisfacción de 0 a 10 ha tenido </a:t>
            </a:r>
          </a:p>
        </p:txBody>
      </p:sp>
      <p:graphicFrame>
        <p:nvGraphicFramePr>
          <p:cNvPr id="23" name="22 Gráfico"/>
          <p:cNvGraphicFramePr/>
          <p:nvPr>
            <p:extLst>
              <p:ext uri="{D42A27DB-BD31-4B8C-83A1-F6EECF244321}">
                <p14:modId xmlns:p14="http://schemas.microsoft.com/office/powerpoint/2010/main" val="2251011515"/>
              </p:ext>
            </p:extLst>
          </p:nvPr>
        </p:nvGraphicFramePr>
        <p:xfrm>
          <a:off x="2401471" y="2565698"/>
          <a:ext cx="3422476"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23 Tabla"/>
          <p:cNvGraphicFramePr>
            <a:graphicFrameLocks noGrp="1"/>
          </p:cNvGraphicFramePr>
          <p:nvPr>
            <p:extLst>
              <p:ext uri="{D42A27DB-BD31-4B8C-83A1-F6EECF244321}">
                <p14:modId xmlns:p14="http://schemas.microsoft.com/office/powerpoint/2010/main" val="672737742"/>
              </p:ext>
            </p:extLst>
          </p:nvPr>
        </p:nvGraphicFramePr>
        <p:xfrm>
          <a:off x="673279" y="2637706"/>
          <a:ext cx="1544659" cy="3004592"/>
        </p:xfrm>
        <a:graphic>
          <a:graphicData uri="http://schemas.openxmlformats.org/drawingml/2006/table">
            <a:tbl>
              <a:tblPr/>
              <a:tblGrid>
                <a:gridCol w="1544659">
                  <a:extLst>
                    <a:ext uri="{9D8B030D-6E8A-4147-A177-3AD203B41FA5}">
                      <a16:colId xmlns="" xmlns:a16="http://schemas.microsoft.com/office/drawing/2014/main" val="20000"/>
                    </a:ext>
                  </a:extLst>
                </a:gridCol>
              </a:tblGrid>
              <a:tr h="468376">
                <a:tc>
                  <a:txBody>
                    <a:bodyPr/>
                    <a:lstStyle/>
                    <a:p>
                      <a:pPr algn="r" fontAlgn="b"/>
                      <a:r>
                        <a:rPr lang="es-ES" sz="16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Total muestra </a:t>
                      </a:r>
                      <a:endParaRPr lang="es-ES" sz="16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68376">
                <a:tc>
                  <a:txBody>
                    <a:bodyPr/>
                    <a:lstStyle/>
                    <a:p>
                      <a:pPr algn="r" fontAlgn="b"/>
                      <a:endPar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65 años o más</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24 Rectángulo"/>
          <p:cNvSpPr/>
          <p:nvPr/>
        </p:nvSpPr>
        <p:spPr>
          <a:xfrm>
            <a:off x="521549" y="1803832"/>
            <a:ext cx="7966694" cy="4126497"/>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27" name="26 Rectángulo"/>
          <p:cNvSpPr/>
          <p:nvPr/>
        </p:nvSpPr>
        <p:spPr>
          <a:xfrm>
            <a:off x="478582" y="1283717"/>
            <a:ext cx="5345365" cy="523220"/>
          </a:xfrm>
          <a:prstGeom prst="rect">
            <a:avLst/>
          </a:prstGeom>
        </p:spPr>
        <p:txBody>
          <a:bodyPr wrap="square">
            <a:spAutoFit/>
          </a:bodyPr>
          <a:lstStyle/>
          <a:p>
            <a:pPr defTabSz="914400"/>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¿Ha tenido usted algún caso en el que en el Centro de Salud sólo necesitara la atención de la enfermera?</a:t>
            </a:r>
          </a:p>
        </p:txBody>
      </p:sp>
      <p:sp>
        <p:nvSpPr>
          <p:cNvPr id="29" name="Freeform 9"/>
          <p:cNvSpPr>
            <a:spLocks/>
          </p:cNvSpPr>
          <p:nvPr/>
        </p:nvSpPr>
        <p:spPr bwMode="auto">
          <a:xfrm>
            <a:off x="4413636" y="5228833"/>
            <a:ext cx="664086" cy="322038"/>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30" name="Freeform 44"/>
          <p:cNvSpPr>
            <a:spLocks noEditPoints="1"/>
          </p:cNvSpPr>
          <p:nvPr/>
        </p:nvSpPr>
        <p:spPr bwMode="auto">
          <a:xfrm rot="8108540">
            <a:off x="5781620" y="4272932"/>
            <a:ext cx="470987" cy="504332"/>
          </a:xfrm>
          <a:custGeom>
            <a:avLst/>
            <a:gdLst>
              <a:gd name="T0" fmla="*/ 0 w 396"/>
              <a:gd name="T1" fmla="*/ 383 h 424"/>
              <a:gd name="T2" fmla="*/ 143 w 396"/>
              <a:gd name="T3" fmla="*/ 418 h 424"/>
              <a:gd name="T4" fmla="*/ 395 w 396"/>
              <a:gd name="T5" fmla="*/ 192 h 424"/>
              <a:gd name="T6" fmla="*/ 297 w 396"/>
              <a:gd name="T7" fmla="*/ 95 h 424"/>
              <a:gd name="T8" fmla="*/ 211 w 396"/>
              <a:gd name="T9" fmla="*/ 19 h 424"/>
              <a:gd name="T10" fmla="*/ 25 w 396"/>
              <a:gd name="T11" fmla="*/ 46 h 424"/>
              <a:gd name="T12" fmla="*/ 154 w 396"/>
              <a:gd name="T13" fmla="*/ 399 h 424"/>
              <a:gd name="T14" fmla="*/ 373 w 396"/>
              <a:gd name="T15" fmla="*/ 183 h 424"/>
              <a:gd name="T16" fmla="*/ 254 w 396"/>
              <a:gd name="T17" fmla="*/ 271 h 424"/>
              <a:gd name="T18" fmla="*/ 355 w 396"/>
              <a:gd name="T19" fmla="*/ 162 h 424"/>
              <a:gd name="T20" fmla="*/ 131 w 396"/>
              <a:gd name="T21" fmla="*/ 354 h 424"/>
              <a:gd name="T22" fmla="*/ 355 w 396"/>
              <a:gd name="T23" fmla="*/ 162 h 424"/>
              <a:gd name="T24" fmla="*/ 128 w 396"/>
              <a:gd name="T25" fmla="*/ 348 h 424"/>
              <a:gd name="T26" fmla="*/ 343 w 396"/>
              <a:gd name="T27" fmla="*/ 151 h 424"/>
              <a:gd name="T28" fmla="*/ 115 w 396"/>
              <a:gd name="T29" fmla="*/ 322 h 424"/>
              <a:gd name="T30" fmla="*/ 299 w 396"/>
              <a:gd name="T31" fmla="*/ 118 h 424"/>
              <a:gd name="T32" fmla="*/ 109 w 396"/>
              <a:gd name="T33" fmla="*/ 309 h 424"/>
              <a:gd name="T34" fmla="*/ 106 w 396"/>
              <a:gd name="T35" fmla="*/ 304 h 424"/>
              <a:gd name="T36" fmla="*/ 188 w 396"/>
              <a:gd name="T37" fmla="*/ 217 h 424"/>
              <a:gd name="T38" fmla="*/ 283 w 396"/>
              <a:gd name="T39" fmla="*/ 107 h 424"/>
              <a:gd name="T40" fmla="*/ 89 w 396"/>
              <a:gd name="T41" fmla="*/ 300 h 424"/>
              <a:gd name="T42" fmla="*/ 22 w 396"/>
              <a:gd name="T43" fmla="*/ 352 h 424"/>
              <a:gd name="T44" fmla="*/ 277 w 396"/>
              <a:gd name="T45" fmla="*/ 96 h 424"/>
              <a:gd name="T46" fmla="*/ 26 w 396"/>
              <a:gd name="T47" fmla="*/ 317 h 424"/>
              <a:gd name="T48" fmla="*/ 326 w 396"/>
              <a:gd name="T49" fmla="*/ 25 h 424"/>
              <a:gd name="T50" fmla="*/ 28 w 396"/>
              <a:gd name="T51" fmla="*/ 293 h 424"/>
              <a:gd name="T52" fmla="*/ 29 w 396"/>
              <a:gd name="T53" fmla="*/ 282 h 424"/>
              <a:gd name="T54" fmla="*/ 318 w 396"/>
              <a:gd name="T55" fmla="*/ 24 h 424"/>
              <a:gd name="T56" fmla="*/ 160 w 396"/>
              <a:gd name="T57" fmla="*/ 127 h 424"/>
              <a:gd name="T58" fmla="*/ 148 w 396"/>
              <a:gd name="T59" fmla="*/ 133 h 424"/>
              <a:gd name="T60" fmla="*/ 143 w 396"/>
              <a:gd name="T61" fmla="*/ 128 h 424"/>
              <a:gd name="T62" fmla="*/ 127 w 396"/>
              <a:gd name="T63" fmla="*/ 122 h 424"/>
              <a:gd name="T64" fmla="*/ 198 w 396"/>
              <a:gd name="T65" fmla="*/ 39 h 424"/>
              <a:gd name="T66" fmla="*/ 35 w 396"/>
              <a:gd name="T67" fmla="*/ 185 h 424"/>
              <a:gd name="T68" fmla="*/ 187 w 396"/>
              <a:gd name="T69" fmla="*/ 40 h 424"/>
              <a:gd name="T70" fmla="*/ 162 w 396"/>
              <a:gd name="T71" fmla="*/ 43 h 424"/>
              <a:gd name="T72" fmla="*/ 35 w 396"/>
              <a:gd name="T73" fmla="*/ 150 h 424"/>
              <a:gd name="T74" fmla="*/ 128 w 396"/>
              <a:gd name="T75" fmla="*/ 46 h 424"/>
              <a:gd name="T76" fmla="*/ 35 w 396"/>
              <a:gd name="T77" fmla="*/ 130 h 424"/>
              <a:gd name="T78" fmla="*/ 99 w 396"/>
              <a:gd name="T79" fmla="*/ 49 h 424"/>
              <a:gd name="T80" fmla="*/ 57 w 396"/>
              <a:gd name="T81" fmla="*/ 85 h 424"/>
              <a:gd name="T82" fmla="*/ 77 w 396"/>
              <a:gd name="T83" fmla="*/ 50 h 424"/>
              <a:gd name="T84" fmla="*/ 39 w 396"/>
              <a:gd name="T85" fmla="*/ 69 h 424"/>
              <a:gd name="T86" fmla="*/ 37 w 396"/>
              <a:gd name="T87" fmla="*/ 80 h 424"/>
              <a:gd name="T88" fmla="*/ 42 w 396"/>
              <a:gd name="T89" fmla="*/ 5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424">
                <a:moveTo>
                  <a:pt x="25" y="46"/>
                </a:moveTo>
                <a:cubicBezTo>
                  <a:pt x="12" y="95"/>
                  <a:pt x="20" y="146"/>
                  <a:pt x="18" y="195"/>
                </a:cubicBezTo>
                <a:cubicBezTo>
                  <a:pt x="15" y="258"/>
                  <a:pt x="7" y="321"/>
                  <a:pt x="0" y="383"/>
                </a:cubicBezTo>
                <a:cubicBezTo>
                  <a:pt x="0" y="391"/>
                  <a:pt x="10" y="397"/>
                  <a:pt x="15" y="391"/>
                </a:cubicBezTo>
                <a:cubicBezTo>
                  <a:pt x="39" y="363"/>
                  <a:pt x="67" y="341"/>
                  <a:pt x="92" y="316"/>
                </a:cubicBezTo>
                <a:cubicBezTo>
                  <a:pt x="109" y="350"/>
                  <a:pt x="126" y="384"/>
                  <a:pt x="143" y="418"/>
                </a:cubicBezTo>
                <a:cubicBezTo>
                  <a:pt x="146" y="422"/>
                  <a:pt x="151" y="424"/>
                  <a:pt x="155" y="422"/>
                </a:cubicBezTo>
                <a:cubicBezTo>
                  <a:pt x="249" y="366"/>
                  <a:pt x="319" y="277"/>
                  <a:pt x="394" y="200"/>
                </a:cubicBezTo>
                <a:cubicBezTo>
                  <a:pt x="396" y="198"/>
                  <a:pt x="396" y="194"/>
                  <a:pt x="395" y="192"/>
                </a:cubicBezTo>
                <a:cubicBezTo>
                  <a:pt x="395" y="191"/>
                  <a:pt x="395" y="189"/>
                  <a:pt x="394" y="187"/>
                </a:cubicBezTo>
                <a:cubicBezTo>
                  <a:pt x="386" y="166"/>
                  <a:pt x="367" y="151"/>
                  <a:pt x="350" y="136"/>
                </a:cubicBezTo>
                <a:cubicBezTo>
                  <a:pt x="333" y="122"/>
                  <a:pt x="315" y="108"/>
                  <a:pt x="297" y="95"/>
                </a:cubicBezTo>
                <a:cubicBezTo>
                  <a:pt x="322" y="76"/>
                  <a:pt x="341" y="49"/>
                  <a:pt x="362" y="27"/>
                </a:cubicBezTo>
                <a:cubicBezTo>
                  <a:pt x="367" y="22"/>
                  <a:pt x="366" y="13"/>
                  <a:pt x="359" y="12"/>
                </a:cubicBezTo>
                <a:cubicBezTo>
                  <a:pt x="310" y="0"/>
                  <a:pt x="259" y="11"/>
                  <a:pt x="211" y="19"/>
                </a:cubicBezTo>
                <a:cubicBezTo>
                  <a:pt x="155" y="28"/>
                  <a:pt x="97" y="32"/>
                  <a:pt x="40" y="35"/>
                </a:cubicBezTo>
                <a:cubicBezTo>
                  <a:pt x="36" y="35"/>
                  <a:pt x="34" y="37"/>
                  <a:pt x="32" y="40"/>
                </a:cubicBezTo>
                <a:cubicBezTo>
                  <a:pt x="29" y="41"/>
                  <a:pt x="26" y="43"/>
                  <a:pt x="25" y="46"/>
                </a:cubicBezTo>
                <a:close/>
                <a:moveTo>
                  <a:pt x="381" y="194"/>
                </a:moveTo>
                <a:cubicBezTo>
                  <a:pt x="302" y="259"/>
                  <a:pt x="243" y="346"/>
                  <a:pt x="155" y="401"/>
                </a:cubicBezTo>
                <a:cubicBezTo>
                  <a:pt x="155" y="400"/>
                  <a:pt x="154" y="399"/>
                  <a:pt x="154" y="399"/>
                </a:cubicBezTo>
                <a:cubicBezTo>
                  <a:pt x="228" y="329"/>
                  <a:pt x="288" y="240"/>
                  <a:pt x="377" y="188"/>
                </a:cubicBezTo>
                <a:cubicBezTo>
                  <a:pt x="378" y="190"/>
                  <a:pt x="379" y="192"/>
                  <a:pt x="381" y="194"/>
                </a:cubicBezTo>
                <a:close/>
                <a:moveTo>
                  <a:pt x="373" y="183"/>
                </a:moveTo>
                <a:cubicBezTo>
                  <a:pt x="283" y="232"/>
                  <a:pt x="224" y="322"/>
                  <a:pt x="150" y="392"/>
                </a:cubicBezTo>
                <a:cubicBezTo>
                  <a:pt x="147" y="385"/>
                  <a:pt x="143" y="378"/>
                  <a:pt x="140" y="371"/>
                </a:cubicBezTo>
                <a:cubicBezTo>
                  <a:pt x="178" y="339"/>
                  <a:pt x="217" y="305"/>
                  <a:pt x="254" y="271"/>
                </a:cubicBezTo>
                <a:cubicBezTo>
                  <a:pt x="291" y="239"/>
                  <a:pt x="328" y="205"/>
                  <a:pt x="359" y="166"/>
                </a:cubicBezTo>
                <a:cubicBezTo>
                  <a:pt x="364" y="171"/>
                  <a:pt x="369" y="177"/>
                  <a:pt x="373" y="183"/>
                </a:cubicBezTo>
                <a:close/>
                <a:moveTo>
                  <a:pt x="355" y="162"/>
                </a:moveTo>
                <a:cubicBezTo>
                  <a:pt x="321" y="198"/>
                  <a:pt x="286" y="233"/>
                  <a:pt x="249" y="266"/>
                </a:cubicBezTo>
                <a:cubicBezTo>
                  <a:pt x="212" y="299"/>
                  <a:pt x="173" y="331"/>
                  <a:pt x="137" y="365"/>
                </a:cubicBezTo>
                <a:cubicBezTo>
                  <a:pt x="135" y="361"/>
                  <a:pt x="133" y="358"/>
                  <a:pt x="131" y="354"/>
                </a:cubicBezTo>
                <a:cubicBezTo>
                  <a:pt x="204" y="290"/>
                  <a:pt x="284" y="230"/>
                  <a:pt x="346" y="155"/>
                </a:cubicBezTo>
                <a:cubicBezTo>
                  <a:pt x="347" y="155"/>
                  <a:pt x="347" y="155"/>
                  <a:pt x="347" y="154"/>
                </a:cubicBezTo>
                <a:cubicBezTo>
                  <a:pt x="350" y="157"/>
                  <a:pt x="352" y="159"/>
                  <a:pt x="355" y="162"/>
                </a:cubicBezTo>
                <a:close/>
                <a:moveTo>
                  <a:pt x="343" y="151"/>
                </a:moveTo>
                <a:cubicBezTo>
                  <a:pt x="342" y="151"/>
                  <a:pt x="342" y="151"/>
                  <a:pt x="342" y="151"/>
                </a:cubicBezTo>
                <a:cubicBezTo>
                  <a:pt x="274" y="221"/>
                  <a:pt x="199" y="282"/>
                  <a:pt x="128" y="348"/>
                </a:cubicBezTo>
                <a:cubicBezTo>
                  <a:pt x="126" y="345"/>
                  <a:pt x="125" y="342"/>
                  <a:pt x="123" y="339"/>
                </a:cubicBezTo>
                <a:cubicBezTo>
                  <a:pt x="195" y="275"/>
                  <a:pt x="266" y="211"/>
                  <a:pt x="334" y="144"/>
                </a:cubicBezTo>
                <a:cubicBezTo>
                  <a:pt x="337" y="146"/>
                  <a:pt x="340" y="148"/>
                  <a:pt x="343" y="151"/>
                </a:cubicBezTo>
                <a:close/>
                <a:moveTo>
                  <a:pt x="331" y="141"/>
                </a:moveTo>
                <a:cubicBezTo>
                  <a:pt x="258" y="202"/>
                  <a:pt x="190" y="269"/>
                  <a:pt x="120" y="333"/>
                </a:cubicBezTo>
                <a:cubicBezTo>
                  <a:pt x="118" y="329"/>
                  <a:pt x="117" y="326"/>
                  <a:pt x="115" y="322"/>
                </a:cubicBezTo>
                <a:cubicBezTo>
                  <a:pt x="184" y="262"/>
                  <a:pt x="268" y="209"/>
                  <a:pt x="320" y="133"/>
                </a:cubicBezTo>
                <a:cubicBezTo>
                  <a:pt x="323" y="136"/>
                  <a:pt x="327" y="138"/>
                  <a:pt x="331" y="141"/>
                </a:cubicBezTo>
                <a:close/>
                <a:moveTo>
                  <a:pt x="299" y="118"/>
                </a:moveTo>
                <a:cubicBezTo>
                  <a:pt x="305" y="122"/>
                  <a:pt x="310" y="126"/>
                  <a:pt x="316" y="130"/>
                </a:cubicBezTo>
                <a:cubicBezTo>
                  <a:pt x="256" y="201"/>
                  <a:pt x="180" y="254"/>
                  <a:pt x="112" y="316"/>
                </a:cubicBezTo>
                <a:cubicBezTo>
                  <a:pt x="111" y="314"/>
                  <a:pt x="110" y="312"/>
                  <a:pt x="109" y="309"/>
                </a:cubicBezTo>
                <a:cubicBezTo>
                  <a:pt x="176" y="250"/>
                  <a:pt x="251" y="199"/>
                  <a:pt x="307" y="128"/>
                </a:cubicBezTo>
                <a:cubicBezTo>
                  <a:pt x="309" y="126"/>
                  <a:pt x="306" y="124"/>
                  <a:pt x="304" y="125"/>
                </a:cubicBezTo>
                <a:cubicBezTo>
                  <a:pt x="246" y="193"/>
                  <a:pt x="172" y="244"/>
                  <a:pt x="106" y="304"/>
                </a:cubicBezTo>
                <a:cubicBezTo>
                  <a:pt x="105" y="303"/>
                  <a:pt x="105" y="302"/>
                  <a:pt x="104" y="301"/>
                </a:cubicBezTo>
                <a:cubicBezTo>
                  <a:pt x="104" y="301"/>
                  <a:pt x="104" y="300"/>
                  <a:pt x="103" y="300"/>
                </a:cubicBezTo>
                <a:cubicBezTo>
                  <a:pt x="130" y="271"/>
                  <a:pt x="158" y="244"/>
                  <a:pt x="188" y="217"/>
                </a:cubicBezTo>
                <a:cubicBezTo>
                  <a:pt x="225" y="184"/>
                  <a:pt x="264" y="153"/>
                  <a:pt x="299" y="118"/>
                </a:cubicBezTo>
                <a:close/>
                <a:moveTo>
                  <a:pt x="281" y="105"/>
                </a:moveTo>
                <a:cubicBezTo>
                  <a:pt x="282" y="106"/>
                  <a:pt x="282" y="107"/>
                  <a:pt x="283" y="107"/>
                </a:cubicBezTo>
                <a:cubicBezTo>
                  <a:pt x="287" y="110"/>
                  <a:pt x="291" y="113"/>
                  <a:pt x="295" y="115"/>
                </a:cubicBezTo>
                <a:cubicBezTo>
                  <a:pt x="226" y="171"/>
                  <a:pt x="154" y="230"/>
                  <a:pt x="95" y="297"/>
                </a:cubicBezTo>
                <a:cubicBezTo>
                  <a:pt x="93" y="297"/>
                  <a:pt x="91" y="298"/>
                  <a:pt x="89" y="300"/>
                </a:cubicBezTo>
                <a:cubicBezTo>
                  <a:pt x="88" y="301"/>
                  <a:pt x="87" y="301"/>
                  <a:pt x="86" y="302"/>
                </a:cubicBezTo>
                <a:cubicBezTo>
                  <a:pt x="63" y="319"/>
                  <a:pt x="41" y="338"/>
                  <a:pt x="21" y="358"/>
                </a:cubicBezTo>
                <a:cubicBezTo>
                  <a:pt x="21" y="356"/>
                  <a:pt x="22" y="354"/>
                  <a:pt x="22" y="352"/>
                </a:cubicBezTo>
                <a:cubicBezTo>
                  <a:pt x="23" y="352"/>
                  <a:pt x="23" y="352"/>
                  <a:pt x="24" y="351"/>
                </a:cubicBezTo>
                <a:cubicBezTo>
                  <a:pt x="101" y="260"/>
                  <a:pt x="192" y="183"/>
                  <a:pt x="281" y="105"/>
                </a:cubicBezTo>
                <a:close/>
                <a:moveTo>
                  <a:pt x="277" y="96"/>
                </a:moveTo>
                <a:cubicBezTo>
                  <a:pt x="275" y="98"/>
                  <a:pt x="275" y="101"/>
                  <a:pt x="277" y="103"/>
                </a:cubicBezTo>
                <a:cubicBezTo>
                  <a:pt x="186" y="173"/>
                  <a:pt x="98" y="252"/>
                  <a:pt x="23" y="339"/>
                </a:cubicBezTo>
                <a:cubicBezTo>
                  <a:pt x="24" y="332"/>
                  <a:pt x="25" y="324"/>
                  <a:pt x="26" y="317"/>
                </a:cubicBezTo>
                <a:cubicBezTo>
                  <a:pt x="125" y="228"/>
                  <a:pt x="224" y="139"/>
                  <a:pt x="320" y="48"/>
                </a:cubicBezTo>
                <a:cubicBezTo>
                  <a:pt x="307" y="65"/>
                  <a:pt x="293" y="81"/>
                  <a:pt x="277" y="96"/>
                </a:cubicBezTo>
                <a:close/>
                <a:moveTo>
                  <a:pt x="326" y="25"/>
                </a:moveTo>
                <a:cubicBezTo>
                  <a:pt x="330" y="25"/>
                  <a:pt x="335" y="25"/>
                  <a:pt x="339" y="26"/>
                </a:cubicBezTo>
                <a:cubicBezTo>
                  <a:pt x="233" y="117"/>
                  <a:pt x="130" y="211"/>
                  <a:pt x="27" y="306"/>
                </a:cubicBezTo>
                <a:cubicBezTo>
                  <a:pt x="27" y="302"/>
                  <a:pt x="27" y="297"/>
                  <a:pt x="28" y="293"/>
                </a:cubicBezTo>
                <a:cubicBezTo>
                  <a:pt x="127" y="203"/>
                  <a:pt x="220" y="107"/>
                  <a:pt x="326" y="25"/>
                </a:cubicBezTo>
                <a:close/>
                <a:moveTo>
                  <a:pt x="318" y="24"/>
                </a:moveTo>
                <a:cubicBezTo>
                  <a:pt x="214" y="101"/>
                  <a:pt x="124" y="195"/>
                  <a:pt x="29" y="282"/>
                </a:cubicBezTo>
                <a:cubicBezTo>
                  <a:pt x="29" y="277"/>
                  <a:pt x="30" y="271"/>
                  <a:pt x="30" y="265"/>
                </a:cubicBezTo>
                <a:cubicBezTo>
                  <a:pt x="117" y="181"/>
                  <a:pt x="199" y="91"/>
                  <a:pt x="301" y="24"/>
                </a:cubicBezTo>
                <a:cubicBezTo>
                  <a:pt x="307" y="24"/>
                  <a:pt x="313" y="24"/>
                  <a:pt x="318" y="24"/>
                </a:cubicBezTo>
                <a:close/>
                <a:moveTo>
                  <a:pt x="264" y="28"/>
                </a:moveTo>
                <a:cubicBezTo>
                  <a:pt x="272" y="27"/>
                  <a:pt x="281" y="26"/>
                  <a:pt x="289" y="25"/>
                </a:cubicBezTo>
                <a:cubicBezTo>
                  <a:pt x="241" y="50"/>
                  <a:pt x="198" y="90"/>
                  <a:pt x="160" y="127"/>
                </a:cubicBezTo>
                <a:cubicBezTo>
                  <a:pt x="116" y="169"/>
                  <a:pt x="76" y="215"/>
                  <a:pt x="31" y="255"/>
                </a:cubicBezTo>
                <a:cubicBezTo>
                  <a:pt x="32" y="250"/>
                  <a:pt x="32" y="246"/>
                  <a:pt x="32" y="241"/>
                </a:cubicBezTo>
                <a:cubicBezTo>
                  <a:pt x="72" y="206"/>
                  <a:pt x="109" y="168"/>
                  <a:pt x="148" y="133"/>
                </a:cubicBezTo>
                <a:cubicBezTo>
                  <a:pt x="187" y="98"/>
                  <a:pt x="226" y="64"/>
                  <a:pt x="264" y="28"/>
                </a:cubicBezTo>
                <a:close/>
                <a:moveTo>
                  <a:pt x="254" y="30"/>
                </a:moveTo>
                <a:cubicBezTo>
                  <a:pt x="218" y="63"/>
                  <a:pt x="180" y="95"/>
                  <a:pt x="143" y="128"/>
                </a:cubicBezTo>
                <a:cubicBezTo>
                  <a:pt x="106" y="160"/>
                  <a:pt x="65" y="193"/>
                  <a:pt x="33" y="231"/>
                </a:cubicBezTo>
                <a:cubicBezTo>
                  <a:pt x="34" y="224"/>
                  <a:pt x="34" y="218"/>
                  <a:pt x="34" y="211"/>
                </a:cubicBezTo>
                <a:cubicBezTo>
                  <a:pt x="67" y="183"/>
                  <a:pt x="96" y="152"/>
                  <a:pt x="127" y="122"/>
                </a:cubicBezTo>
                <a:cubicBezTo>
                  <a:pt x="162" y="90"/>
                  <a:pt x="198" y="59"/>
                  <a:pt x="237" y="33"/>
                </a:cubicBezTo>
                <a:cubicBezTo>
                  <a:pt x="243" y="32"/>
                  <a:pt x="249" y="31"/>
                  <a:pt x="254" y="30"/>
                </a:cubicBezTo>
                <a:close/>
                <a:moveTo>
                  <a:pt x="198" y="39"/>
                </a:moveTo>
                <a:cubicBezTo>
                  <a:pt x="207" y="38"/>
                  <a:pt x="216" y="36"/>
                  <a:pt x="226" y="35"/>
                </a:cubicBezTo>
                <a:cubicBezTo>
                  <a:pt x="156" y="81"/>
                  <a:pt x="94" y="141"/>
                  <a:pt x="35" y="201"/>
                </a:cubicBezTo>
                <a:cubicBezTo>
                  <a:pt x="35" y="196"/>
                  <a:pt x="35" y="191"/>
                  <a:pt x="35" y="185"/>
                </a:cubicBezTo>
                <a:cubicBezTo>
                  <a:pt x="90" y="138"/>
                  <a:pt x="143" y="88"/>
                  <a:pt x="196" y="39"/>
                </a:cubicBezTo>
                <a:cubicBezTo>
                  <a:pt x="196" y="39"/>
                  <a:pt x="197" y="39"/>
                  <a:pt x="198" y="39"/>
                </a:cubicBezTo>
                <a:close/>
                <a:moveTo>
                  <a:pt x="187" y="40"/>
                </a:moveTo>
                <a:cubicBezTo>
                  <a:pt x="136" y="85"/>
                  <a:pt x="85" y="129"/>
                  <a:pt x="35" y="176"/>
                </a:cubicBezTo>
                <a:cubicBezTo>
                  <a:pt x="35" y="170"/>
                  <a:pt x="35" y="165"/>
                  <a:pt x="35" y="159"/>
                </a:cubicBezTo>
                <a:cubicBezTo>
                  <a:pt x="84" y="130"/>
                  <a:pt x="128" y="88"/>
                  <a:pt x="162" y="43"/>
                </a:cubicBezTo>
                <a:cubicBezTo>
                  <a:pt x="171" y="42"/>
                  <a:pt x="179" y="41"/>
                  <a:pt x="187" y="40"/>
                </a:cubicBezTo>
                <a:close/>
                <a:moveTo>
                  <a:pt x="157" y="43"/>
                </a:moveTo>
                <a:cubicBezTo>
                  <a:pt x="120" y="84"/>
                  <a:pt x="79" y="118"/>
                  <a:pt x="35" y="150"/>
                </a:cubicBezTo>
                <a:cubicBezTo>
                  <a:pt x="35" y="146"/>
                  <a:pt x="35" y="142"/>
                  <a:pt x="35" y="137"/>
                </a:cubicBezTo>
                <a:cubicBezTo>
                  <a:pt x="36" y="138"/>
                  <a:pt x="37" y="138"/>
                  <a:pt x="38" y="137"/>
                </a:cubicBezTo>
                <a:cubicBezTo>
                  <a:pt x="69" y="108"/>
                  <a:pt x="99" y="77"/>
                  <a:pt x="128" y="46"/>
                </a:cubicBezTo>
                <a:cubicBezTo>
                  <a:pt x="138" y="45"/>
                  <a:pt x="147" y="44"/>
                  <a:pt x="157" y="43"/>
                </a:cubicBezTo>
                <a:close/>
                <a:moveTo>
                  <a:pt x="120" y="47"/>
                </a:moveTo>
                <a:cubicBezTo>
                  <a:pt x="91" y="73"/>
                  <a:pt x="63" y="103"/>
                  <a:pt x="35" y="130"/>
                </a:cubicBezTo>
                <a:cubicBezTo>
                  <a:pt x="35" y="125"/>
                  <a:pt x="35" y="120"/>
                  <a:pt x="35" y="115"/>
                </a:cubicBezTo>
                <a:cubicBezTo>
                  <a:pt x="46" y="106"/>
                  <a:pt x="56" y="95"/>
                  <a:pt x="66" y="86"/>
                </a:cubicBezTo>
                <a:cubicBezTo>
                  <a:pt x="78" y="74"/>
                  <a:pt x="89" y="62"/>
                  <a:pt x="99" y="49"/>
                </a:cubicBezTo>
                <a:cubicBezTo>
                  <a:pt x="106" y="48"/>
                  <a:pt x="113" y="48"/>
                  <a:pt x="120" y="47"/>
                </a:cubicBezTo>
                <a:close/>
                <a:moveTo>
                  <a:pt x="94" y="49"/>
                </a:moveTo>
                <a:cubicBezTo>
                  <a:pt x="82" y="62"/>
                  <a:pt x="70" y="74"/>
                  <a:pt x="57" y="85"/>
                </a:cubicBezTo>
                <a:cubicBezTo>
                  <a:pt x="50" y="92"/>
                  <a:pt x="42" y="97"/>
                  <a:pt x="35" y="104"/>
                </a:cubicBezTo>
                <a:cubicBezTo>
                  <a:pt x="35" y="100"/>
                  <a:pt x="35" y="97"/>
                  <a:pt x="35" y="94"/>
                </a:cubicBezTo>
                <a:cubicBezTo>
                  <a:pt x="50" y="80"/>
                  <a:pt x="64" y="65"/>
                  <a:pt x="77" y="50"/>
                </a:cubicBezTo>
                <a:cubicBezTo>
                  <a:pt x="82" y="50"/>
                  <a:pt x="88" y="49"/>
                  <a:pt x="94" y="49"/>
                </a:cubicBezTo>
                <a:close/>
                <a:moveTo>
                  <a:pt x="37" y="80"/>
                </a:moveTo>
                <a:cubicBezTo>
                  <a:pt x="37" y="77"/>
                  <a:pt x="38" y="73"/>
                  <a:pt x="39" y="69"/>
                </a:cubicBezTo>
                <a:cubicBezTo>
                  <a:pt x="45" y="64"/>
                  <a:pt x="51" y="58"/>
                  <a:pt x="56" y="52"/>
                </a:cubicBezTo>
                <a:cubicBezTo>
                  <a:pt x="60" y="51"/>
                  <a:pt x="64" y="51"/>
                  <a:pt x="69" y="51"/>
                </a:cubicBezTo>
                <a:cubicBezTo>
                  <a:pt x="58" y="60"/>
                  <a:pt x="46" y="70"/>
                  <a:pt x="37" y="80"/>
                </a:cubicBezTo>
                <a:close/>
                <a:moveTo>
                  <a:pt x="49" y="52"/>
                </a:moveTo>
                <a:cubicBezTo>
                  <a:pt x="46" y="55"/>
                  <a:pt x="43" y="57"/>
                  <a:pt x="40" y="59"/>
                </a:cubicBezTo>
                <a:cubicBezTo>
                  <a:pt x="41" y="57"/>
                  <a:pt x="42" y="55"/>
                  <a:pt x="42" y="52"/>
                </a:cubicBezTo>
                <a:cubicBezTo>
                  <a:pt x="44" y="52"/>
                  <a:pt x="47" y="52"/>
                  <a:pt x="49" y="52"/>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graphicFrame>
        <p:nvGraphicFramePr>
          <p:cNvPr id="31" name="30 Gráfico">
            <a:extLst>
              <a:ext uri="{FF2B5EF4-FFF2-40B4-BE49-F238E27FC236}">
                <a16:creationId xmlns:lc="http://schemas.openxmlformats.org/drawingml/2006/lockedCanvas" xmlns:a16="http://schemas.microsoft.com/office/drawing/2014/main" xmlns="" id="{F495D082-0357-4186-BA61-0DBF82B52EA9}"/>
              </a:ext>
            </a:extLst>
          </p:cNvPr>
          <p:cNvGraphicFramePr/>
          <p:nvPr>
            <p:extLst>
              <p:ext uri="{D42A27DB-BD31-4B8C-83A1-F6EECF244321}">
                <p14:modId xmlns:p14="http://schemas.microsoft.com/office/powerpoint/2010/main" val="1177802258"/>
              </p:ext>
            </p:extLst>
          </p:nvPr>
        </p:nvGraphicFramePr>
        <p:xfrm>
          <a:off x="6355759" y="2322950"/>
          <a:ext cx="2924572" cy="3391355"/>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26">
            <a:extLst>
              <a:ext uri="{FF2B5EF4-FFF2-40B4-BE49-F238E27FC236}">
                <a16:creationId xmlns:lc="http://schemas.openxmlformats.org/drawingml/2006/lockedCanvas" xmlns:a16="http://schemas.microsoft.com/office/drawing/2014/main" xmlns="" id="{E7BE5DF0-66DC-42FA-AA76-DFBA871D50A0}"/>
              </a:ext>
            </a:extLst>
          </p:cNvPr>
          <p:cNvSpPr txBox="1">
            <a:spLocks noChangeArrowheads="1"/>
          </p:cNvSpPr>
          <p:nvPr/>
        </p:nvSpPr>
        <p:spPr bwMode="auto">
          <a:xfrm>
            <a:off x="5967963" y="2043058"/>
            <a:ext cx="2103475" cy="430887"/>
          </a:xfrm>
          <a:prstGeom prst="rect">
            <a:avLst/>
          </a:prstGeom>
          <a:solidFill>
            <a:srgbClr val="FFFFFF"/>
          </a:solidFill>
          <a:ln>
            <a:noFill/>
          </a:ln>
        </p:spPr>
        <p:txBody>
          <a:bodyPr wrap="square">
            <a:spAutoFit/>
          </a:bodyPr>
          <a:ls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600"/>
              </a:spcAft>
              <a:buClr>
                <a:srgbClr val="003366"/>
              </a:buClr>
              <a:buSzTx/>
              <a:buFont typeface="Monotype Sorts" pitchFamily="2" charset="2"/>
              <a:buNone/>
              <a:tabLst/>
              <a:defRPr/>
            </a:pPr>
            <a:r>
              <a:rPr lang="es-ES" sz="1200" b="1" kern="0" dirty="0" smtClean="0">
                <a:solidFill>
                  <a:schemeClr val="tx1">
                    <a:lumMod val="65000"/>
                    <a:lumOff val="35000"/>
                  </a:schemeClr>
                </a:solidFill>
                <a:latin typeface="Segoe UI Light" panose="020B0502040204020203" pitchFamily="34" charset="0"/>
                <a:cs typeface="Segoe UI Light" panose="020B0502040204020203" pitchFamily="34" charset="0"/>
              </a:rPr>
              <a:t>Satisfacción media</a:t>
            </a:r>
            <a: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t/>
            </a:r>
            <a:b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br>
            <a:r>
              <a:rPr lang="es-ES" sz="1000" i="1" kern="0" dirty="0">
                <a:solidFill>
                  <a:schemeClr val="tx1">
                    <a:lumMod val="65000"/>
                    <a:lumOff val="35000"/>
                  </a:schemeClr>
                </a:solidFill>
                <a:latin typeface="Segoe UI Light" panose="020B0502040204020203" pitchFamily="34" charset="0"/>
                <a:cs typeface="Segoe UI Light" panose="020B0502040204020203" pitchFamily="34" charset="0"/>
              </a:rPr>
              <a:t>(Escala de 0 a 10)</a:t>
            </a:r>
            <a:endParaRPr kumimoji="0" lang="es-ES" sz="1000" i="1" u="none" strike="noStrike" kern="0" cap="none" spc="0" normalizeH="0" baseline="0" noProof="0" dirty="0">
              <a:solidFill>
                <a:schemeClr val="tx1">
                  <a:lumMod val="65000"/>
                  <a:lumOff val="35000"/>
                </a:schemeClr>
              </a:solidFill>
              <a:effectLst/>
              <a:uLnTx/>
              <a:uFillTx/>
              <a:latin typeface="Segoe UI Light" panose="020B0502040204020203" pitchFamily="34" charset="0"/>
              <a:cs typeface="Segoe UI Light" panose="020B0502040204020203" pitchFamily="34" charset="0"/>
            </a:endParaRPr>
          </a:p>
        </p:txBody>
      </p:sp>
      <p:sp>
        <p:nvSpPr>
          <p:cNvPr id="33" name="32 Rectángulo"/>
          <p:cNvSpPr/>
          <p:nvPr/>
        </p:nvSpPr>
        <p:spPr>
          <a:xfrm>
            <a:off x="6167214" y="1283717"/>
            <a:ext cx="2465045" cy="523220"/>
          </a:xfrm>
          <a:prstGeom prst="rect">
            <a:avLst/>
          </a:prstGeom>
        </p:spPr>
        <p:txBody>
          <a:bodyPr wrap="square">
            <a:spAutoFit/>
          </a:bodyPr>
          <a:lstStyle/>
          <a:p>
            <a:pPr defTabSz="914400"/>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¿Qué nivel de </a:t>
            </a:r>
            <a:r>
              <a:rPr lang="es-ES" sz="14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satisfacción ha </a:t>
            </a: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tenido ?</a:t>
            </a:r>
          </a:p>
        </p:txBody>
      </p:sp>
      <p:sp>
        <p:nvSpPr>
          <p:cNvPr id="35" name="34 Rectángulo"/>
          <p:cNvSpPr/>
          <p:nvPr/>
        </p:nvSpPr>
        <p:spPr>
          <a:xfrm>
            <a:off x="6298287" y="5682597"/>
            <a:ext cx="1891865"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Sólo atención enfermera</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8" name="17 CuadroTexto"/>
          <p:cNvSpPr txBox="1"/>
          <p:nvPr/>
        </p:nvSpPr>
        <p:spPr>
          <a:xfrm>
            <a:off x="8801981" y="2669446"/>
            <a:ext cx="2868504" cy="2395268"/>
          </a:xfrm>
          <a:prstGeom prst="rect">
            <a:avLst/>
          </a:prstGeom>
          <a:no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Los mayores de 50 años son los que más visitan en “exclusiva” a la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enfermera </a:t>
            </a:r>
            <a:endPar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endParaRPr>
          </a:p>
          <a:p>
            <a:pPr algn="ctr">
              <a:spcAft>
                <a:spcPts val="600"/>
              </a:spcAft>
            </a:pP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La valoración de esta atención mejora a medida que aumenta la edad del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ciudadano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hasta llegar a una puntación de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8,99 a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partir de los 65 años </a:t>
            </a:r>
          </a:p>
        </p:txBody>
      </p:sp>
      <p:sp>
        <p:nvSpPr>
          <p:cNvPr id="19" name="18 Rectángulo"/>
          <p:cNvSpPr/>
          <p:nvPr/>
        </p:nvSpPr>
        <p:spPr>
          <a:xfrm>
            <a:off x="33876" y="6094526"/>
            <a:ext cx="2746265"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a:solidFill>
                  <a:prstClr val="black">
                    <a:lumMod val="50000"/>
                    <a:lumOff val="50000"/>
                  </a:prstClr>
                </a:solidFill>
                <a:latin typeface="Segoe UI Light" panose="020B0502040204020203" pitchFamily="34" charset="0"/>
                <a:cs typeface="Arial" panose="020B0604020202020204" pitchFamily="34" charset="0"/>
              </a:rPr>
              <a:t>Sí han visitado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20" name="2Freeform 9"/>
          <p:cNvSpPr>
            <a:spLocks/>
          </p:cNvSpPr>
          <p:nvPr/>
        </p:nvSpPr>
        <p:spPr bwMode="auto">
          <a:xfrm>
            <a:off x="4413636" y="4713704"/>
            <a:ext cx="664086" cy="322038"/>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Tree>
    <p:extLst>
      <p:ext uri="{BB962C8B-B14F-4D97-AF65-F5344CB8AC3E}">
        <p14:creationId xmlns:p14="http://schemas.microsoft.com/office/powerpoint/2010/main" val="317094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32840" y="2061325"/>
            <a:ext cx="9570279" cy="658917"/>
          </a:xfrm>
          <a:prstGeom prst="rect">
            <a:avLst/>
          </a:prstGeom>
          <a:noFill/>
        </p:spPr>
        <p:txBody>
          <a:bodyPr wrap="square" lIns="103903" tIns="51952" rIns="103903" bIns="51952" rtlCol="0">
            <a:spAutoFit/>
          </a:bodyPr>
          <a:lstStyle/>
          <a:p>
            <a:pPr algn="ctr"/>
            <a:endParaRPr lang="es-ES" sz="3600" dirty="0">
              <a:ln>
                <a:solidFill>
                  <a:prstClr val="white"/>
                </a:solidFill>
              </a:ln>
              <a:solidFill>
                <a:prstClr val="white"/>
              </a:solidFill>
              <a:latin typeface="Segoe UI Light" panose="020B0502040204020203" pitchFamily="34" charset="0"/>
            </a:endParaRPr>
          </a:p>
        </p:txBody>
      </p:sp>
      <p:sp>
        <p:nvSpPr>
          <p:cNvPr id="4" name="3 Título"/>
          <p:cNvSpPr>
            <a:spLocks noGrp="1"/>
          </p:cNvSpPr>
          <p:nvPr>
            <p:ph type="title"/>
          </p:nvPr>
        </p:nvSpPr>
        <p:spPr/>
        <p:txBody>
          <a:bodyPr/>
          <a:lstStyle/>
          <a:p>
            <a:r>
              <a:rPr lang="es-ES" dirty="0" smtClean="0"/>
              <a:t>Valoración de los Centros de Atención Primaria</a:t>
            </a:r>
            <a:endParaRPr lang="es-MX" dirty="0"/>
          </a:p>
        </p:txBody>
      </p:sp>
      <p:sp>
        <p:nvSpPr>
          <p:cNvPr id="5" name="1 Título"/>
          <p:cNvSpPr txBox="1">
            <a:spLocks/>
          </p:cNvSpPr>
          <p:nvPr/>
        </p:nvSpPr>
        <p:spPr>
          <a:xfrm>
            <a:off x="1241480" y="2037123"/>
            <a:ext cx="2499335" cy="2785344"/>
          </a:xfrm>
          <a:prstGeom prst="rect">
            <a:avLst/>
          </a:prstGeom>
        </p:spPr>
        <p:txBody>
          <a:bodyPr vert="horz" wrap="none" lIns="91406" tIns="45703" rIns="91406" bIns="45703" rtlCol="0" anchor="ctr">
            <a:spAutoFit/>
          </a:bodyPr>
          <a:lstStyle>
            <a:lvl1pPr algn="l" defTabSz="914282" rtl="0" eaLnBrk="1" latinLnBrk="0" hangingPunct="1">
              <a:spcBef>
                <a:spcPct val="0"/>
              </a:spcBef>
              <a:buNone/>
              <a:defRPr lang="es-ES" sz="6000" kern="1200" dirty="0">
                <a:ln>
                  <a:solidFill>
                    <a:srgbClr val="0072BA"/>
                  </a:solidFill>
                </a:ln>
                <a:solidFill>
                  <a:srgbClr val="0072BA"/>
                </a:solidFill>
                <a:latin typeface="Arial Narrow" pitchFamily="34" charset="0"/>
                <a:ea typeface="+mj-ea"/>
                <a:cs typeface="+mj-cs"/>
              </a:defRPr>
            </a:lvl1pPr>
          </a:lstStyle>
          <a:p>
            <a:pPr algn="ctr">
              <a:defRPr/>
            </a:pPr>
            <a:r>
              <a:rPr lang="es-ES" sz="17500" b="1" dirty="0" smtClean="0">
                <a:ln>
                  <a:solidFill>
                    <a:schemeClr val="bg1"/>
                  </a:solidFill>
                </a:ln>
                <a:solidFill>
                  <a:schemeClr val="bg1"/>
                </a:solidFill>
                <a:latin typeface="Segoe UI Light" panose="020B0502040204020203" pitchFamily="34" charset="0"/>
                <a:cs typeface="Segoe UI Light" panose="020B0502040204020203" pitchFamily="34" charset="0"/>
              </a:rPr>
              <a:t>03</a:t>
            </a:r>
            <a:endParaRPr lang="es-ES" sz="17500" b="1" dirty="0">
              <a:ln>
                <a:solidFill>
                  <a:schemeClr val="bg1"/>
                </a:solidFill>
              </a:ln>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3890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558" y="231841"/>
            <a:ext cx="9724739" cy="461649"/>
          </a:xfrm>
        </p:spPr>
        <p:txBody>
          <a:bodyPr/>
          <a:lstStyle/>
          <a:p>
            <a:r>
              <a:rPr lang="es-ES" sz="2400" b="0" dirty="0">
                <a:latin typeface="Arial Narrow" pitchFamily="34" charset="0"/>
                <a:cs typeface="+mj-cs"/>
              </a:rPr>
              <a:t>Valoración de los Centros de Atención Primaria</a:t>
            </a:r>
          </a:p>
        </p:txBody>
      </p:sp>
      <p:sp>
        <p:nvSpPr>
          <p:cNvPr id="6" name="5 CuadroTexto"/>
          <p:cNvSpPr txBox="1"/>
          <p:nvPr/>
        </p:nvSpPr>
        <p:spPr>
          <a:xfrm>
            <a:off x="85" y="6411569"/>
            <a:ext cx="10691817" cy="448019"/>
          </a:xfrm>
          <a:prstGeom prst="rect">
            <a:avLst/>
          </a:prstGeom>
          <a:noFill/>
        </p:spPr>
        <p:txBody>
          <a:bodyPr wrap="square" lIns="77925" tIns="38963" rIns="77925" bIns="38963" rtlCol="0" anchor="b">
            <a:spAutoFit/>
          </a:bodyPr>
          <a:lstStyle/>
          <a:p>
            <a:pPr defTabSz="914400"/>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P.2</a:t>
            </a:r>
            <a:r>
              <a:rPr lang="es-ES" sz="1200" b="1" dirty="0">
                <a:solidFill>
                  <a:prstClr val="black">
                    <a:lumMod val="50000"/>
                    <a:lumOff val="50000"/>
                  </a:prstClr>
                </a:solidFill>
                <a:latin typeface="Segoe UI Light" panose="020B0502040204020203" pitchFamily="34" charset="0"/>
                <a:cs typeface="Arial" panose="020B0604020202020204" pitchFamily="34" charset="0"/>
              </a:rPr>
              <a:t>.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Me </a:t>
            </a:r>
            <a:r>
              <a:rPr lang="es-ES" sz="1200" b="1" dirty="0">
                <a:solidFill>
                  <a:prstClr val="black">
                    <a:lumMod val="50000"/>
                    <a:lumOff val="50000"/>
                  </a:prstClr>
                </a:solidFill>
                <a:latin typeface="Segoe UI Light" panose="020B0502040204020203" pitchFamily="34" charset="0"/>
                <a:cs typeface="Arial" panose="020B0604020202020204" pitchFamily="34" charset="0"/>
              </a:rPr>
              <a:t>gustaría que valorase los siguientes aspectos de su centro de salud. Para dar su respuesta utilice una escala de 0 a 10 donde 0 representa la peor valoración y 10 la mejor valoración. Si en alguno de los aspectos no tiene información puede contestar </a:t>
            </a:r>
            <a:r>
              <a:rPr lang="es-ES" sz="1200" b="1" dirty="0" err="1">
                <a:solidFill>
                  <a:prstClr val="black">
                    <a:lumMod val="50000"/>
                    <a:lumOff val="50000"/>
                  </a:prstClr>
                </a:solidFill>
                <a:latin typeface="Segoe UI Light" panose="020B0502040204020203" pitchFamily="34" charset="0"/>
                <a:cs typeface="Arial" panose="020B0604020202020204" pitchFamily="34" charset="0"/>
              </a:rPr>
              <a:t>Ns</a:t>
            </a:r>
            <a:r>
              <a:rPr lang="es-ES" sz="1200" b="1" dirty="0">
                <a:solidFill>
                  <a:prstClr val="black">
                    <a:lumMod val="50000"/>
                    <a:lumOff val="50000"/>
                  </a:prstClr>
                </a:solidFill>
                <a:latin typeface="Segoe UI Light" panose="020B0502040204020203" pitchFamily="34" charset="0"/>
                <a:cs typeface="Arial" panose="020B0604020202020204" pitchFamily="34" charset="0"/>
              </a:rPr>
              <a:t>/</a:t>
            </a:r>
            <a:r>
              <a:rPr lang="es-ES" sz="1200" b="1" dirty="0" err="1">
                <a:solidFill>
                  <a:prstClr val="black">
                    <a:lumMod val="50000"/>
                    <a:lumOff val="50000"/>
                  </a:prstClr>
                </a:solidFill>
                <a:latin typeface="Segoe UI Light" panose="020B0502040204020203" pitchFamily="34" charset="0"/>
                <a:cs typeface="Arial" panose="020B0604020202020204" pitchFamily="34" charset="0"/>
              </a:rPr>
              <a:t>Nc</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3" name="12 Rectángulo"/>
          <p:cNvSpPr/>
          <p:nvPr/>
        </p:nvSpPr>
        <p:spPr>
          <a:xfrm>
            <a:off x="85" y="6279917"/>
            <a:ext cx="2624436" cy="246221"/>
          </a:xfrm>
          <a:prstGeom prst="rect">
            <a:avLst/>
          </a:prstGeom>
        </p:spPr>
        <p:txBody>
          <a:bodyPr wrap="none">
            <a:spAutoFit/>
          </a:bodyPr>
          <a:lstStyle/>
          <a:p>
            <a:pPr defTabSz="914400"/>
            <a:r>
              <a:rPr lang="es-ES_tradnl" sz="1000" dirty="0">
                <a:solidFill>
                  <a:prstClr val="black">
                    <a:lumMod val="50000"/>
                    <a:lumOff val="50000"/>
                  </a:prstClr>
                </a:solidFill>
                <a:latin typeface="Segoe UI Light" panose="020B0502040204020203" pitchFamily="34" charset="0"/>
                <a:cs typeface="Arial" panose="020B0604020202020204" pitchFamily="34" charset="0"/>
              </a:rPr>
              <a:t>Base: </a:t>
            </a:r>
            <a:r>
              <a:rPr lang="es-ES" sz="1000" dirty="0">
                <a:solidFill>
                  <a:prstClr val="black">
                    <a:lumMod val="50000"/>
                    <a:lumOff val="50000"/>
                  </a:prstClr>
                </a:solidFill>
                <a:latin typeface="Segoe UI Light" panose="020B0502040204020203" pitchFamily="34" charset="0"/>
                <a:cs typeface="Arial" panose="020B0604020202020204" pitchFamily="34" charset="0"/>
              </a:rPr>
              <a:t>Sí han visitado </a:t>
            </a:r>
            <a:r>
              <a:rPr lang="es-ES" sz="100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100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1" name="10 Rectángulo"/>
          <p:cNvSpPr/>
          <p:nvPr/>
        </p:nvSpPr>
        <p:spPr>
          <a:xfrm>
            <a:off x="406575" y="2637706"/>
            <a:ext cx="5460564"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2" name="215 CuadroTexto"/>
          <p:cNvSpPr txBox="1"/>
          <p:nvPr/>
        </p:nvSpPr>
        <p:spPr>
          <a:xfrm>
            <a:off x="1925292" y="2421682"/>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TOTAL MUESTRA</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16" name="16 Gráfico">
            <a:extLst>
              <a:ext uri="{FF2B5EF4-FFF2-40B4-BE49-F238E27FC236}">
                <a16:creationId xmlns:lc="http://schemas.openxmlformats.org/drawingml/2006/lockedCanvas" xmlns:a16="http://schemas.microsoft.com/office/drawing/2014/main" xmlns="" id="{F495D082-0357-4186-BA61-0DBF82B52EA9}"/>
              </a:ext>
            </a:extLst>
          </p:cNvPr>
          <p:cNvGraphicFramePr/>
          <p:nvPr>
            <p:extLst>
              <p:ext uri="{D42A27DB-BD31-4B8C-83A1-F6EECF244321}">
                <p14:modId xmlns:p14="http://schemas.microsoft.com/office/powerpoint/2010/main" val="2798520803"/>
              </p:ext>
            </p:extLst>
          </p:nvPr>
        </p:nvGraphicFramePr>
        <p:xfrm>
          <a:off x="3405201" y="2720198"/>
          <a:ext cx="2617997" cy="3373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434455149"/>
              </p:ext>
            </p:extLst>
          </p:nvPr>
        </p:nvGraphicFramePr>
        <p:xfrm>
          <a:off x="406574" y="3080237"/>
          <a:ext cx="2958479" cy="2937307"/>
        </p:xfrm>
        <a:graphic>
          <a:graphicData uri="http://schemas.openxmlformats.org/drawingml/2006/table">
            <a:tbl>
              <a:tblPr/>
              <a:tblGrid>
                <a:gridCol w="2958479">
                  <a:extLst>
                    <a:ext uri="{9D8B030D-6E8A-4147-A177-3AD203B41FA5}">
                      <a16:colId xmlns="" xmlns:a16="http://schemas.microsoft.com/office/drawing/2014/main" val="20000"/>
                    </a:ext>
                  </a:extLst>
                </a:gridCol>
              </a:tblGrid>
              <a:tr h="348310">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de la enfermera</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48310">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del médico</a:t>
                      </a:r>
                      <a:endParaRPr lang="es-ES" sz="13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610033">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a:t>
                      </a: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otros profesionales </a:t>
                      </a:r>
                      <a:b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caso de haber estado con ellos</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0158">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del personal de </a:t>
                      </a: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información</a:t>
                      </a:r>
                      <a:endPar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384441">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Facilidad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para pedir cita</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0158">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Tiempo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espera hasta la </a:t>
                      </a: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cita</a:t>
                      </a:r>
                      <a:endPar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25897">
                <a:tc>
                  <a:txBody>
                    <a:bodyPr/>
                    <a:lstStyle/>
                    <a:p>
                      <a:pPr algn="r" fontAlgn="b"/>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Satisfacción </a:t>
                      </a:r>
                      <a:r>
                        <a:rPr lang="es-ES" sz="13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global con el </a:t>
                      </a: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Centro </a:t>
                      </a:r>
                      <a:r>
                        <a:rPr lang="es-ES" sz="13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Salud</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19 Rectángulo"/>
          <p:cNvSpPr/>
          <p:nvPr/>
        </p:nvSpPr>
        <p:spPr>
          <a:xfrm>
            <a:off x="6239222" y="2637706"/>
            <a:ext cx="5460564"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5" name="315 CuadroTexto"/>
          <p:cNvSpPr txBox="1"/>
          <p:nvPr/>
        </p:nvSpPr>
        <p:spPr>
          <a:xfrm>
            <a:off x="7757939" y="2421682"/>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21" name="216 Gráfico">
            <a:extLst>
              <a:ext uri="{FF2B5EF4-FFF2-40B4-BE49-F238E27FC236}">
                <a16:creationId xmlns:lc="http://schemas.openxmlformats.org/drawingml/2006/lockedCanvas" xmlns:a16="http://schemas.microsoft.com/office/drawing/2014/main" xmlns="" id="{F495D082-0357-4186-BA61-0DBF82B52EA9}"/>
              </a:ext>
            </a:extLst>
          </p:cNvPr>
          <p:cNvGraphicFramePr/>
          <p:nvPr>
            <p:extLst>
              <p:ext uri="{D42A27DB-BD31-4B8C-83A1-F6EECF244321}">
                <p14:modId xmlns:p14="http://schemas.microsoft.com/office/powerpoint/2010/main" val="3278467786"/>
              </p:ext>
            </p:extLst>
          </p:nvPr>
        </p:nvGraphicFramePr>
        <p:xfrm>
          <a:off x="9165841" y="2709714"/>
          <a:ext cx="2617997" cy="3373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21 Tabla"/>
          <p:cNvGraphicFramePr>
            <a:graphicFrameLocks noGrp="1"/>
          </p:cNvGraphicFramePr>
          <p:nvPr>
            <p:extLst>
              <p:ext uri="{D42A27DB-BD31-4B8C-83A1-F6EECF244321}">
                <p14:modId xmlns:p14="http://schemas.microsoft.com/office/powerpoint/2010/main" val="615004294"/>
              </p:ext>
            </p:extLst>
          </p:nvPr>
        </p:nvGraphicFramePr>
        <p:xfrm>
          <a:off x="6167214" y="3069753"/>
          <a:ext cx="2958479" cy="2937307"/>
        </p:xfrm>
        <a:graphic>
          <a:graphicData uri="http://schemas.openxmlformats.org/drawingml/2006/table">
            <a:tbl>
              <a:tblPr/>
              <a:tblGrid>
                <a:gridCol w="2958479">
                  <a:extLst>
                    <a:ext uri="{9D8B030D-6E8A-4147-A177-3AD203B41FA5}">
                      <a16:colId xmlns="" xmlns:a16="http://schemas.microsoft.com/office/drawing/2014/main" val="20000"/>
                    </a:ext>
                  </a:extLst>
                </a:gridCol>
              </a:tblGrid>
              <a:tr h="348310">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de la enfermera</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48310">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del médico</a:t>
                      </a:r>
                      <a:endParaRPr lang="es-ES" sz="13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610033">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a:t>
                      </a: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otros profesionales </a:t>
                      </a:r>
                      <a:b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caso de haber estado con ellos</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0158">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del personal de </a:t>
                      </a: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información</a:t>
                      </a:r>
                      <a:endPar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384441">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Facilidad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para pedir cita</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0158">
                <a:tc>
                  <a:txBody>
                    <a:bodyPr/>
                    <a:lstStyle/>
                    <a:p>
                      <a:pPr algn="r" fontAlgn="b"/>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Tiempo </a:t>
                      </a:r>
                      <a:r>
                        <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espera hasta la </a:t>
                      </a:r>
                      <a:r>
                        <a:rPr lang="es-ES" sz="13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cita</a:t>
                      </a:r>
                      <a:endParaRPr lang="es-ES" sz="13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25897">
                <a:tc>
                  <a:txBody>
                    <a:bodyPr/>
                    <a:lstStyle/>
                    <a:p>
                      <a:pPr algn="r" fontAlgn="b"/>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Satisfacción </a:t>
                      </a:r>
                      <a:r>
                        <a:rPr lang="es-ES" sz="13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global con el </a:t>
                      </a: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3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Centro </a:t>
                      </a:r>
                      <a:r>
                        <a:rPr lang="es-ES" sz="13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Salud</a:t>
                      </a:r>
                    </a:p>
                  </a:txBody>
                  <a:tcPr marL="10800" marR="36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Rectangle 26">
            <a:extLst>
              <a:ext uri="{FF2B5EF4-FFF2-40B4-BE49-F238E27FC236}">
                <a16:creationId xmlns:lc="http://schemas.openxmlformats.org/drawingml/2006/lockedCanvas" xmlns:a16="http://schemas.microsoft.com/office/drawing/2014/main" xmlns="" id="{E7BE5DF0-66DC-42FA-AA76-DFBA871D50A0}"/>
              </a:ext>
            </a:extLst>
          </p:cNvPr>
          <p:cNvSpPr txBox="1">
            <a:spLocks noChangeArrowheads="1"/>
          </p:cNvSpPr>
          <p:nvPr/>
        </p:nvSpPr>
        <p:spPr bwMode="auto">
          <a:xfrm>
            <a:off x="5367267" y="5446018"/>
            <a:ext cx="1308371" cy="430887"/>
          </a:xfrm>
          <a:prstGeom prst="rect">
            <a:avLst/>
          </a:prstGeom>
          <a:solidFill>
            <a:srgbClr val="FFFFFF"/>
          </a:solidFill>
          <a:ln>
            <a:noFill/>
          </a:ln>
        </p:spPr>
        <p:txBody>
          <a:bodyPr wrap="none">
            <a:spAutoFit/>
          </a:bodyPr>
          <a:ls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600"/>
              </a:spcAft>
              <a:buClr>
                <a:srgbClr val="003366"/>
              </a:buClr>
              <a:buSzTx/>
              <a:buFont typeface="Monotype Sorts" pitchFamily="2" charset="2"/>
              <a:buNone/>
              <a:tabLst/>
              <a:defRPr/>
            </a:pPr>
            <a:r>
              <a:rPr lang="es-ES" sz="1200" b="1" kern="0" dirty="0">
                <a:solidFill>
                  <a:schemeClr val="tx1">
                    <a:lumMod val="65000"/>
                    <a:lumOff val="35000"/>
                  </a:schemeClr>
                </a:solidFill>
                <a:latin typeface="Segoe UI Light" panose="020B0502040204020203" pitchFamily="34" charset="0"/>
                <a:cs typeface="Segoe UI Light" panose="020B0502040204020203" pitchFamily="34" charset="0"/>
              </a:rPr>
              <a:t>Valoración media</a:t>
            </a:r>
            <a: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t/>
            </a:r>
            <a:b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br>
            <a:r>
              <a:rPr lang="es-ES" sz="1000" i="1" kern="0" dirty="0">
                <a:solidFill>
                  <a:schemeClr val="tx1">
                    <a:lumMod val="65000"/>
                    <a:lumOff val="35000"/>
                  </a:schemeClr>
                </a:solidFill>
                <a:latin typeface="Segoe UI Light" panose="020B0502040204020203" pitchFamily="34" charset="0"/>
                <a:cs typeface="Segoe UI Light" panose="020B0502040204020203" pitchFamily="34" charset="0"/>
              </a:rPr>
              <a:t>(Escala de 0 a 10)</a:t>
            </a:r>
            <a:endParaRPr kumimoji="0" lang="es-ES" sz="1000" i="1" u="none" strike="noStrike" kern="0" cap="none" spc="0" normalizeH="0" baseline="0" noProof="0" dirty="0">
              <a:solidFill>
                <a:schemeClr val="tx1">
                  <a:lumMod val="65000"/>
                  <a:lumOff val="35000"/>
                </a:schemeClr>
              </a:solidFill>
              <a:effectLst/>
              <a:uLnTx/>
              <a:uFillTx/>
              <a:latin typeface="Segoe UI Light" panose="020B0502040204020203" pitchFamily="34" charset="0"/>
              <a:cs typeface="Segoe UI Light" panose="020B0502040204020203" pitchFamily="34" charset="0"/>
            </a:endParaRPr>
          </a:p>
        </p:txBody>
      </p:sp>
      <p:sp>
        <p:nvSpPr>
          <p:cNvPr id="18" name="15 CuadroTexto"/>
          <p:cNvSpPr txBox="1"/>
          <p:nvPr/>
        </p:nvSpPr>
        <p:spPr>
          <a:xfrm>
            <a:off x="54303" y="1056372"/>
            <a:ext cx="12035899" cy="1364802"/>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algn="ctr" defTabSz="1219014">
              <a:spcAft>
                <a:spcPts val="600"/>
              </a:spcAft>
              <a:defRPr sz="1600" b="1">
                <a:solidFill>
                  <a:schemeClr val="tx1">
                    <a:lumMod val="65000"/>
                    <a:lumOff val="35000"/>
                  </a:schemeClr>
                </a:solidFill>
                <a:latin typeface="Segoe UI Light" panose="020B0502040204020203" pitchFamily="34" charset="0"/>
                <a:ea typeface="Segoe UI" pitchFamily="34" charset="0"/>
                <a:cs typeface="Segoe UI Light" panose="020B0502040204020203" pitchFamily="34" charset="0"/>
              </a:defRPr>
            </a:lvl1pPr>
            <a:lvl2pPr marL="609507" defTabSz="1219014">
              <a:defRPr sz="2400"/>
            </a:lvl2pPr>
            <a:lvl3pPr marL="1219014" defTabSz="1219014">
              <a:defRPr sz="2400"/>
            </a:lvl3pPr>
            <a:lvl4pPr marL="1828520" defTabSz="1219014">
              <a:defRPr sz="2400"/>
            </a:lvl4pPr>
            <a:lvl5pPr marL="2438027" defTabSz="1219014">
              <a:defRPr sz="2400"/>
            </a:lvl5pPr>
            <a:lvl6pPr marL="3047534" defTabSz="1219014">
              <a:defRPr sz="2400"/>
            </a:lvl6pPr>
            <a:lvl7pPr marL="3657041" defTabSz="1219014">
              <a:defRPr sz="2400"/>
            </a:lvl7pPr>
            <a:lvl8pPr marL="4266547" defTabSz="1219014">
              <a:defRPr sz="2400"/>
            </a:lvl8pPr>
            <a:lvl9pPr marL="4876053" defTabSz="1219014">
              <a:defRPr sz="2400"/>
            </a:lvl9pPr>
          </a:lstStyle>
          <a:p>
            <a:r>
              <a:rPr lang="es-MX" dirty="0">
                <a:latin typeface="Segoe Print" panose="02000600000000000000" pitchFamily="2" charset="0"/>
              </a:rPr>
              <a:t>En la valoración de los </a:t>
            </a:r>
            <a:r>
              <a:rPr lang="es-MX" dirty="0" smtClean="0">
                <a:latin typeface="Segoe Print" panose="02000600000000000000" pitchFamily="2" charset="0"/>
              </a:rPr>
              <a:t>CAP, </a:t>
            </a:r>
            <a:r>
              <a:rPr lang="es-MX" dirty="0">
                <a:latin typeface="Segoe Print" panose="02000600000000000000" pitchFamily="2" charset="0"/>
              </a:rPr>
              <a:t>las enfermeras y los médicos comparten las notas más </a:t>
            </a:r>
            <a:r>
              <a:rPr lang="es-MX" dirty="0" smtClean="0">
                <a:latin typeface="Segoe Print" panose="02000600000000000000" pitchFamily="2" charset="0"/>
              </a:rPr>
              <a:t>altas. </a:t>
            </a:r>
            <a:r>
              <a:rPr lang="es-MX" b="0" dirty="0">
                <a:latin typeface="Segoe Print" panose="02000600000000000000" pitchFamily="2" charset="0"/>
              </a:rPr>
              <a:t>En ambas muestras, los consultados que han estado recientemente en un centro de salud puntúan </a:t>
            </a:r>
            <a:r>
              <a:rPr lang="es-MX" b="0" dirty="0" smtClean="0">
                <a:latin typeface="Segoe Print" panose="02000600000000000000" pitchFamily="2" charset="0"/>
              </a:rPr>
              <a:t>a </a:t>
            </a:r>
            <a:r>
              <a:rPr lang="es-MX" b="0" dirty="0">
                <a:latin typeface="Segoe Print" panose="02000600000000000000" pitchFamily="2" charset="0"/>
              </a:rPr>
              <a:t>la enfermera </a:t>
            </a:r>
            <a:r>
              <a:rPr lang="es-MX" b="0" dirty="0" smtClean="0">
                <a:latin typeface="Segoe Print" panose="02000600000000000000" pitchFamily="2" charset="0"/>
              </a:rPr>
              <a:t>por </a:t>
            </a:r>
            <a:r>
              <a:rPr lang="es-MX" b="0" dirty="0">
                <a:latin typeface="Segoe Print" panose="02000600000000000000" pitchFamily="2" charset="0"/>
              </a:rPr>
              <a:t>encima </a:t>
            </a:r>
            <a:r>
              <a:rPr lang="es-MX" b="0" dirty="0" smtClean="0">
                <a:latin typeface="Segoe Print" panose="02000600000000000000" pitchFamily="2" charset="0"/>
              </a:rPr>
              <a:t>del médico: </a:t>
            </a:r>
            <a:r>
              <a:rPr lang="es-MX" b="0" dirty="0">
                <a:latin typeface="Segoe Print" panose="02000600000000000000" pitchFamily="2" charset="0"/>
              </a:rPr>
              <a:t>8,34 </a:t>
            </a:r>
            <a:r>
              <a:rPr lang="es-MX" b="0" dirty="0" smtClean="0">
                <a:latin typeface="Segoe Print" panose="02000600000000000000" pitchFamily="2" charset="0"/>
              </a:rPr>
              <a:t>(total) y 8,42 (Asturias) </a:t>
            </a:r>
          </a:p>
          <a:p>
            <a:r>
              <a:rPr lang="es-MX" dirty="0" smtClean="0">
                <a:latin typeface="Segoe Print" panose="02000600000000000000" pitchFamily="2" charset="0"/>
              </a:rPr>
              <a:t>El </a:t>
            </a:r>
            <a:r>
              <a:rPr lang="es-MX" dirty="0">
                <a:latin typeface="Segoe Print" panose="02000600000000000000" pitchFamily="2" charset="0"/>
              </a:rPr>
              <a:t>tiempo de espera para la cita, la facilidad para pedirla y la atención </a:t>
            </a:r>
            <a:r>
              <a:rPr lang="es-MX" dirty="0" smtClean="0">
                <a:latin typeface="Segoe Print" panose="02000600000000000000" pitchFamily="2" charset="0"/>
              </a:rPr>
              <a:t>en información son </a:t>
            </a:r>
            <a:r>
              <a:rPr lang="es-MX" dirty="0">
                <a:latin typeface="Segoe Print" panose="02000600000000000000" pitchFamily="2" charset="0"/>
              </a:rPr>
              <a:t>los puntos más débiles de los </a:t>
            </a:r>
            <a:r>
              <a:rPr lang="es-MX" dirty="0" smtClean="0">
                <a:latin typeface="Segoe Print" panose="02000600000000000000" pitchFamily="2" charset="0"/>
              </a:rPr>
              <a:t>CAP. En Asturias, este ultimo </a:t>
            </a:r>
            <a:r>
              <a:rPr lang="es-MX" dirty="0">
                <a:latin typeface="Segoe Print" panose="02000600000000000000" pitchFamily="2" charset="0"/>
              </a:rPr>
              <a:t>punto se valora mejor que </a:t>
            </a:r>
            <a:r>
              <a:rPr lang="es-MX" dirty="0" smtClean="0">
                <a:latin typeface="Segoe Print" panose="02000600000000000000" pitchFamily="2" charset="0"/>
              </a:rPr>
              <a:t>en el total de la muestra</a:t>
            </a:r>
            <a:endParaRPr lang="es-MX" dirty="0">
              <a:latin typeface="Segoe Print" panose="02000600000000000000" pitchFamily="2" charset="0"/>
            </a:endParaRPr>
          </a:p>
        </p:txBody>
      </p:sp>
    </p:spTree>
    <p:extLst>
      <p:ext uri="{BB962C8B-B14F-4D97-AF65-F5344CB8AC3E}">
        <p14:creationId xmlns:p14="http://schemas.microsoft.com/office/powerpoint/2010/main" val="317191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Tabla"/>
          <p:cNvGraphicFramePr>
            <a:graphicFrameLocks noGrp="1"/>
          </p:cNvGraphicFramePr>
          <p:nvPr>
            <p:extLst>
              <p:ext uri="{D42A27DB-BD31-4B8C-83A1-F6EECF244321}">
                <p14:modId xmlns:p14="http://schemas.microsoft.com/office/powerpoint/2010/main" val="2052124165"/>
              </p:ext>
            </p:extLst>
          </p:nvPr>
        </p:nvGraphicFramePr>
        <p:xfrm>
          <a:off x="122734" y="2677528"/>
          <a:ext cx="11664000" cy="3229956"/>
        </p:xfrm>
        <a:graphic>
          <a:graphicData uri="http://schemas.openxmlformats.org/drawingml/2006/table">
            <a:tbl>
              <a:tblPr/>
              <a:tblGrid>
                <a:gridCol w="2052000">
                  <a:extLst>
                    <a:ext uri="{9D8B030D-6E8A-4147-A177-3AD203B41FA5}">
                      <a16:colId xmlns="" xmlns:a16="http://schemas.microsoft.com/office/drawing/2014/main" val="20000"/>
                    </a:ext>
                  </a:extLst>
                </a:gridCol>
                <a:gridCol w="1836000"/>
                <a:gridCol w="1944000"/>
                <a:gridCol w="1944000"/>
                <a:gridCol w="1944000"/>
                <a:gridCol w="1944000"/>
              </a:tblGrid>
              <a:tr h="368354">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600" b="1"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Total Muestra</a:t>
                      </a:r>
                      <a:endParaRPr lang="es-ES" sz="1600" b="1"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ES" sz="1400" b="0"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65 años o más</a:t>
                      </a:r>
                      <a:endParaRPr lang="es-ES"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368354">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2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de la enfermera</a:t>
                      </a:r>
                    </a:p>
                  </a:txBody>
                  <a:tcPr marL="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8,14</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8,19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8,32</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8,67</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8354">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2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del médico</a:t>
                      </a:r>
                      <a:endParaRPr lang="es-ES" sz="12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8,01</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8,05</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8,35</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8,61</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9135">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a:t>
                      </a: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otros profesionales</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7,66</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7,71</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7,85</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7,97</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9135">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 del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personal de </a:t>
                      </a: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información</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MX"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6,42</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6,65</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7,09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7,61</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368354">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Facilidad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para pedir cita</a:t>
                      </a:r>
                    </a:p>
                  </a:txBody>
                  <a:tcPr marL="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MX"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6,58</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6,55</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6,60</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7,12</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9135">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Tiempo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espera hasta la </a:t>
                      </a: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cita</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4,83</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5,05</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5,39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6,19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9135">
                <a:tc>
                  <a:txBody>
                    <a:bodyPr/>
                    <a:lstStyle/>
                    <a:p>
                      <a:pPr algn="r" fontAlgn="b"/>
                      <a:r>
                        <a:rPr lang="es-ES" sz="12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Satisfacción </a:t>
                      </a:r>
                      <a:r>
                        <a:rPr lang="es-ES" sz="12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global con el </a:t>
                      </a:r>
                      <a:r>
                        <a:rPr lang="es-ES" sz="12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2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2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Centro </a:t>
                      </a:r>
                      <a:r>
                        <a:rPr lang="es-ES" sz="12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Salud</a:t>
                      </a:r>
                    </a:p>
                  </a:txBody>
                  <a:tcPr marL="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6,49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a:solidFill>
                            <a:schemeClr val="tx2"/>
                          </a:solidFill>
                          <a:effectLst/>
                          <a:latin typeface="Segoe UI" pitchFamily="34" charset="0"/>
                          <a:ea typeface="+mn-ea"/>
                          <a:cs typeface="Segoe UI" pitchFamily="34" charset="0"/>
                        </a:rPr>
                        <a:t>6,69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7,02</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49" rtl="0" eaLnBrk="1" fontAlgn="b" latinLnBrk="0" hangingPunct="1"/>
                      <a:r>
                        <a:rPr lang="es-ES" sz="1200" b="1" i="0" u="none" strike="noStrike" kern="1200" dirty="0">
                          <a:solidFill>
                            <a:schemeClr val="tx2"/>
                          </a:solidFill>
                          <a:effectLst/>
                          <a:latin typeface="Segoe UI" pitchFamily="34" charset="0"/>
                          <a:ea typeface="+mn-ea"/>
                          <a:cs typeface="Segoe UI" pitchFamily="34" charset="0"/>
                        </a:rPr>
                        <a:t>7,73</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4" name="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3823567610"/>
              </p:ext>
            </p:extLst>
          </p:nvPr>
        </p:nvGraphicFramePr>
        <p:xfrm>
          <a:off x="4295006" y="2977154"/>
          <a:ext cx="2072958" cy="3060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2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3143005586"/>
              </p:ext>
            </p:extLst>
          </p:nvPr>
        </p:nvGraphicFramePr>
        <p:xfrm>
          <a:off x="6140969" y="2977154"/>
          <a:ext cx="2072958" cy="3060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3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3632339026"/>
              </p:ext>
            </p:extLst>
          </p:nvPr>
        </p:nvGraphicFramePr>
        <p:xfrm>
          <a:off x="8111430" y="2977154"/>
          <a:ext cx="2072958" cy="3060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4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4173530105"/>
              </p:ext>
            </p:extLst>
          </p:nvPr>
        </p:nvGraphicFramePr>
        <p:xfrm>
          <a:off x="9629853" y="2977154"/>
          <a:ext cx="2072958" cy="30606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16 Gráfico">
            <a:extLst>
              <a:ext uri="{FF2B5EF4-FFF2-40B4-BE49-F238E27FC236}">
                <a16:creationId xmlns:lc="http://schemas.openxmlformats.org/drawingml/2006/lockedCanvas" xmlns:a16="http://schemas.microsoft.com/office/drawing/2014/main" xmlns="" id="{F495D082-0357-4186-BA61-0DBF82B52EA9}"/>
              </a:ext>
            </a:extLst>
          </p:cNvPr>
          <p:cNvGraphicFramePr/>
          <p:nvPr>
            <p:extLst>
              <p:ext uri="{D42A27DB-BD31-4B8C-83A1-F6EECF244321}">
                <p14:modId xmlns:p14="http://schemas.microsoft.com/office/powerpoint/2010/main" val="2338668230"/>
              </p:ext>
            </p:extLst>
          </p:nvPr>
        </p:nvGraphicFramePr>
        <p:xfrm>
          <a:off x="2278783" y="2705841"/>
          <a:ext cx="2304255" cy="3261735"/>
        </p:xfrm>
        <a:graphic>
          <a:graphicData uri="http://schemas.openxmlformats.org/drawingml/2006/chart">
            <c:chart xmlns:c="http://schemas.openxmlformats.org/drawingml/2006/chart" xmlns:r="http://schemas.openxmlformats.org/officeDocument/2006/relationships" r:id="rId6"/>
          </a:graphicData>
        </a:graphic>
      </p:graphicFrame>
      <p:sp>
        <p:nvSpPr>
          <p:cNvPr id="2" name="1 Título"/>
          <p:cNvSpPr>
            <a:spLocks noGrp="1"/>
          </p:cNvSpPr>
          <p:nvPr>
            <p:ph type="title"/>
          </p:nvPr>
        </p:nvSpPr>
        <p:spPr>
          <a:xfrm>
            <a:off x="120770" y="153907"/>
            <a:ext cx="10444819" cy="769425"/>
          </a:xfrm>
        </p:spPr>
        <p:txBody>
          <a:bodyPr/>
          <a:lstStyle/>
          <a:p>
            <a:r>
              <a:rPr lang="es-ES" sz="2400" b="0" dirty="0">
                <a:latin typeface="Arial Narrow" pitchFamily="34" charset="0"/>
                <a:cs typeface="+mj-cs"/>
              </a:rPr>
              <a:t>Valoración de los Centros de Atención Primaria</a:t>
            </a:r>
            <a:br>
              <a:rPr lang="es-ES" sz="2400" b="0" dirty="0">
                <a:latin typeface="Arial Narrow" pitchFamily="34" charset="0"/>
                <a:cs typeface="+mj-cs"/>
              </a:rPr>
            </a:br>
            <a:r>
              <a:rPr lang="es-ES" sz="2000" b="0" i="1" dirty="0">
                <a:latin typeface="Arial Narrow" pitchFamily="34" charset="0"/>
                <a:cs typeface="+mj-cs"/>
              </a:rPr>
              <a:t>Según </a:t>
            </a:r>
            <a:r>
              <a:rPr lang="es-ES" sz="2000" b="0" i="1" dirty="0" smtClean="0">
                <a:latin typeface="Arial Narrow" pitchFamily="34" charset="0"/>
                <a:cs typeface="+mj-cs"/>
              </a:rPr>
              <a:t>edad (TOTAL MUESTRA)</a:t>
            </a:r>
            <a:endParaRPr lang="es-ES" sz="2000" b="0" i="1" dirty="0">
              <a:latin typeface="Arial Narrow" pitchFamily="34" charset="0"/>
              <a:cs typeface="+mj-cs"/>
            </a:endParaRPr>
          </a:p>
        </p:txBody>
      </p:sp>
      <p:sp>
        <p:nvSpPr>
          <p:cNvPr id="6" name="5 CuadroTexto"/>
          <p:cNvSpPr txBox="1"/>
          <p:nvPr/>
        </p:nvSpPr>
        <p:spPr>
          <a:xfrm>
            <a:off x="85" y="6411569"/>
            <a:ext cx="10691817" cy="448019"/>
          </a:xfrm>
          <a:prstGeom prst="rect">
            <a:avLst/>
          </a:prstGeom>
          <a:noFill/>
        </p:spPr>
        <p:txBody>
          <a:bodyPr wrap="square" lIns="77925" tIns="38963" rIns="77925" bIns="38963" rtlCol="0" anchor="b">
            <a:spAutoFit/>
          </a:bodyPr>
          <a:lstStyle/>
          <a:p>
            <a:pPr defTabSz="914400"/>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P.2</a:t>
            </a:r>
            <a:r>
              <a:rPr lang="es-ES" sz="1200" b="1" dirty="0">
                <a:solidFill>
                  <a:prstClr val="black">
                    <a:lumMod val="50000"/>
                    <a:lumOff val="50000"/>
                  </a:prstClr>
                </a:solidFill>
                <a:latin typeface="Segoe UI Light" panose="020B0502040204020203" pitchFamily="34" charset="0"/>
                <a:cs typeface="Arial" panose="020B0604020202020204" pitchFamily="34" charset="0"/>
              </a:rPr>
              <a:t>. Me gustaría que valorase los siguientes aspectos de su centro de salud. Para dar su respuesta utilice una escala de 0 a 10 donde 0 representa la peor valoración y 10 la mejor valoración. Si en alguno de los aspectos no tiene información puede contestar </a:t>
            </a:r>
            <a:r>
              <a:rPr lang="es-ES" sz="1200" b="1" dirty="0" err="1">
                <a:solidFill>
                  <a:prstClr val="black">
                    <a:lumMod val="50000"/>
                    <a:lumOff val="50000"/>
                  </a:prstClr>
                </a:solidFill>
                <a:latin typeface="Segoe UI Light" panose="020B0502040204020203" pitchFamily="34" charset="0"/>
                <a:cs typeface="Arial" panose="020B0604020202020204" pitchFamily="34" charset="0"/>
              </a:rPr>
              <a:t>Ns</a:t>
            </a:r>
            <a:r>
              <a:rPr lang="es-ES" sz="1200" b="1" dirty="0">
                <a:solidFill>
                  <a:prstClr val="black">
                    <a:lumMod val="50000"/>
                    <a:lumOff val="50000"/>
                  </a:prstClr>
                </a:solidFill>
                <a:latin typeface="Segoe UI Light" panose="020B0502040204020203" pitchFamily="34" charset="0"/>
                <a:cs typeface="Arial" panose="020B0604020202020204" pitchFamily="34" charset="0"/>
              </a:rPr>
              <a:t>/</a:t>
            </a:r>
            <a:r>
              <a:rPr lang="es-ES" sz="1200" b="1" dirty="0" err="1">
                <a:solidFill>
                  <a:prstClr val="black">
                    <a:lumMod val="50000"/>
                    <a:lumOff val="50000"/>
                  </a:prstClr>
                </a:solidFill>
                <a:latin typeface="Segoe UI Light" panose="020B0502040204020203" pitchFamily="34" charset="0"/>
                <a:cs typeface="Arial" panose="020B0604020202020204" pitchFamily="34" charset="0"/>
              </a:rPr>
              <a:t>Nc</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8" name="Rectangle 26">
            <a:extLst>
              <a:ext uri="{FF2B5EF4-FFF2-40B4-BE49-F238E27FC236}">
                <a16:creationId xmlns:lc="http://schemas.openxmlformats.org/drawingml/2006/lockedCanvas" xmlns:a16="http://schemas.microsoft.com/office/drawing/2014/main" xmlns="" id="{E7BE5DF0-66DC-42FA-AA76-DFBA871D50A0}"/>
              </a:ext>
            </a:extLst>
          </p:cNvPr>
          <p:cNvSpPr txBox="1">
            <a:spLocks noChangeArrowheads="1"/>
          </p:cNvSpPr>
          <p:nvPr/>
        </p:nvSpPr>
        <p:spPr bwMode="auto">
          <a:xfrm>
            <a:off x="174268" y="2279988"/>
            <a:ext cx="1308371" cy="430887"/>
          </a:xfrm>
          <a:prstGeom prst="rect">
            <a:avLst/>
          </a:prstGeom>
          <a:solidFill>
            <a:srgbClr val="FFFFFF"/>
          </a:solidFill>
          <a:ln>
            <a:noFill/>
          </a:ln>
        </p:spPr>
        <p:txBody>
          <a:bodyPr wrap="none">
            <a:spAutoFit/>
          </a:bodyPr>
          <a:ls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a:lstStyle>
          <a:p>
            <a:pPr marL="0" marR="0" lvl="0" indent="0" defTabSz="914400" eaLnBrk="0" fontAlgn="auto" latinLnBrk="0" hangingPunct="0">
              <a:lnSpc>
                <a:spcPct val="100000"/>
              </a:lnSpc>
              <a:spcBef>
                <a:spcPts val="0"/>
              </a:spcBef>
              <a:spcAft>
                <a:spcPts val="600"/>
              </a:spcAft>
              <a:buClr>
                <a:srgbClr val="003366"/>
              </a:buClr>
              <a:buSzTx/>
              <a:buFont typeface="Monotype Sorts" pitchFamily="2" charset="2"/>
              <a:buNone/>
              <a:tabLst/>
              <a:defRPr/>
            </a:pPr>
            <a:r>
              <a:rPr lang="es-ES" sz="1200" b="1" kern="0" dirty="0">
                <a:solidFill>
                  <a:schemeClr val="tx1">
                    <a:lumMod val="65000"/>
                    <a:lumOff val="35000"/>
                  </a:schemeClr>
                </a:solidFill>
                <a:latin typeface="Segoe UI Light" panose="020B0502040204020203" pitchFamily="34" charset="0"/>
                <a:cs typeface="Segoe UI Light" panose="020B0502040204020203" pitchFamily="34" charset="0"/>
              </a:rPr>
              <a:t>Valoración media</a:t>
            </a:r>
            <a: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t/>
            </a:r>
            <a:b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br>
            <a:r>
              <a:rPr lang="es-ES" sz="1000" i="1" kern="0" dirty="0">
                <a:solidFill>
                  <a:schemeClr val="tx1">
                    <a:lumMod val="65000"/>
                    <a:lumOff val="35000"/>
                  </a:schemeClr>
                </a:solidFill>
                <a:latin typeface="Segoe UI Light" panose="020B0502040204020203" pitchFamily="34" charset="0"/>
                <a:cs typeface="Segoe UI Light" panose="020B0502040204020203" pitchFamily="34" charset="0"/>
              </a:rPr>
              <a:t>(Escala de 0 a 10)</a:t>
            </a:r>
            <a:endParaRPr kumimoji="0" lang="es-ES" sz="1000" i="1" u="none" strike="noStrike" kern="0" cap="none" spc="0" normalizeH="0" baseline="0" noProof="0" dirty="0">
              <a:solidFill>
                <a:schemeClr val="tx1">
                  <a:lumMod val="65000"/>
                  <a:lumOff val="35000"/>
                </a:schemeClr>
              </a:solidFill>
              <a:effectLst/>
              <a:uLnTx/>
              <a:uFillTx/>
              <a:latin typeface="Segoe UI Light" panose="020B0502040204020203" pitchFamily="34" charset="0"/>
              <a:cs typeface="Segoe UI Light" panose="020B0502040204020203" pitchFamily="34" charset="0"/>
            </a:endParaRPr>
          </a:p>
        </p:txBody>
      </p:sp>
      <p:sp>
        <p:nvSpPr>
          <p:cNvPr id="11" name="2Rectangle 26"/>
          <p:cNvSpPr txBox="1">
            <a:spLocks noChangeArrowheads="1"/>
          </p:cNvSpPr>
          <p:nvPr/>
        </p:nvSpPr>
        <p:spPr bwMode="auto">
          <a:xfrm>
            <a:off x="2106476" y="2145263"/>
            <a:ext cx="2764594" cy="492443"/>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400" b="1" i="1" dirty="0" smtClean="0">
                <a:solidFill>
                  <a:schemeClr val="tx2"/>
                </a:solidFill>
                <a:latin typeface="Segoe UI Light" panose="020B0502040204020203" pitchFamily="34" charset="0"/>
                <a:ea typeface="Segoe UI" pitchFamily="34" charset="0"/>
                <a:cs typeface="Segoe UI Light" panose="020B0502040204020203" pitchFamily="34" charset="0"/>
              </a:rPr>
              <a:t>Sí ha </a:t>
            </a:r>
            <a:r>
              <a:rPr lang="es-ES" sz="1400" b="1" i="1" dirty="0">
                <a:solidFill>
                  <a:schemeClr val="tx2"/>
                </a:solidFill>
                <a:latin typeface="Segoe UI Light" panose="020B0502040204020203" pitchFamily="34" charset="0"/>
                <a:ea typeface="Segoe UI" pitchFamily="34" charset="0"/>
                <a:cs typeface="Segoe UI Light" panose="020B0502040204020203" pitchFamily="34" charset="0"/>
              </a:rPr>
              <a:t>estado o ha pedido cita </a:t>
            </a:r>
            <a:r>
              <a:rPr lang="es-ES" sz="1100" b="1" i="1" dirty="0" smtClean="0">
                <a:solidFill>
                  <a:schemeClr val="tx2"/>
                </a:solidFill>
                <a:latin typeface="Segoe UI Light" panose="020B0502040204020203" pitchFamily="34" charset="0"/>
                <a:ea typeface="Segoe UI" pitchFamily="34" charset="0"/>
                <a:cs typeface="Segoe UI Light" panose="020B0502040204020203" pitchFamily="34" charset="0"/>
              </a:rPr>
              <a:t>en los últimos 6-8 meses</a:t>
            </a:r>
            <a:endParaRPr lang="es-ES" sz="1100" b="1" i="1" u="sng" dirty="0">
              <a:solidFill>
                <a:schemeClr val="tx2"/>
              </a:solidFill>
              <a:latin typeface="Segoe UI Light" panose="020B0502040204020203" pitchFamily="34" charset="0"/>
              <a:ea typeface="Segoe UI" pitchFamily="34" charset="0"/>
              <a:cs typeface="Segoe UI Light" panose="020B0502040204020203" pitchFamily="34" charset="0"/>
            </a:endParaRPr>
          </a:p>
        </p:txBody>
      </p:sp>
      <p:sp>
        <p:nvSpPr>
          <p:cNvPr id="13" name="12 Rectángulo"/>
          <p:cNvSpPr/>
          <p:nvPr/>
        </p:nvSpPr>
        <p:spPr>
          <a:xfrm>
            <a:off x="85" y="6183156"/>
            <a:ext cx="2746265"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a:solidFill>
                  <a:prstClr val="black">
                    <a:lumMod val="50000"/>
                    <a:lumOff val="50000"/>
                  </a:prstClr>
                </a:solidFill>
                <a:latin typeface="Segoe UI Light" panose="020B0502040204020203" pitchFamily="34" charset="0"/>
                <a:cs typeface="Arial" panose="020B0604020202020204" pitchFamily="34" charset="0"/>
              </a:rPr>
              <a:t>Sí han visitado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9" name="15 CuadroTexto"/>
          <p:cNvSpPr txBox="1"/>
          <p:nvPr/>
        </p:nvSpPr>
        <p:spPr>
          <a:xfrm>
            <a:off x="728449" y="981522"/>
            <a:ext cx="10978340" cy="1050495"/>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En general, </a:t>
            </a: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los mas críticos con el centro de salud son los menores de 50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años, a </a:t>
            </a: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partir de esa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edad, </a:t>
            </a: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la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percepción </a:t>
            </a: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mejora hasta alcanzar la mayor valoración entre los mayores de 65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años</a:t>
            </a:r>
            <a:endPar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endParaRPr>
          </a:p>
        </p:txBody>
      </p:sp>
      <p:sp>
        <p:nvSpPr>
          <p:cNvPr id="3" name="2 Rectángulo"/>
          <p:cNvSpPr/>
          <p:nvPr/>
        </p:nvSpPr>
        <p:spPr>
          <a:xfrm>
            <a:off x="5303118" y="6070233"/>
            <a:ext cx="87130" cy="86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7515908" y="6081995"/>
            <a:ext cx="83530" cy="86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5366683" y="6000425"/>
            <a:ext cx="2119491" cy="230832"/>
          </a:xfrm>
          <a:prstGeom prst="rect">
            <a:avLst/>
          </a:prstGeom>
        </p:spPr>
        <p:txBody>
          <a:bodyPr wrap="none">
            <a:spAutoFit/>
          </a:bodyPr>
          <a:lstStyle/>
          <a:p>
            <a:pPr defTabSz="914400"/>
            <a:r>
              <a:rPr lang="es-ES" sz="900" dirty="0" smtClean="0">
                <a:solidFill>
                  <a:prstClr val="black">
                    <a:lumMod val="50000"/>
                    <a:lumOff val="50000"/>
                  </a:prstClr>
                </a:solidFill>
                <a:latin typeface="Segoe UI Light" panose="020B0502040204020203" pitchFamily="34" charset="0"/>
                <a:cs typeface="Arial" panose="020B0604020202020204" pitchFamily="34" charset="0"/>
              </a:rPr>
              <a:t>Valoración por encima de la media total</a:t>
            </a:r>
            <a:endParaRPr lang="es-ES" sz="90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24" name="23 Rectángulo"/>
          <p:cNvSpPr/>
          <p:nvPr/>
        </p:nvSpPr>
        <p:spPr>
          <a:xfrm>
            <a:off x="7568253" y="6007274"/>
            <a:ext cx="2103461" cy="230832"/>
          </a:xfrm>
          <a:prstGeom prst="rect">
            <a:avLst/>
          </a:prstGeom>
        </p:spPr>
        <p:txBody>
          <a:bodyPr wrap="none">
            <a:spAutoFit/>
          </a:bodyPr>
          <a:lstStyle/>
          <a:p>
            <a:pPr defTabSz="914400"/>
            <a:r>
              <a:rPr lang="es-ES" sz="900" dirty="0" smtClean="0">
                <a:solidFill>
                  <a:prstClr val="black">
                    <a:lumMod val="50000"/>
                    <a:lumOff val="50000"/>
                  </a:prstClr>
                </a:solidFill>
                <a:latin typeface="Segoe UI Light" panose="020B0502040204020203" pitchFamily="34" charset="0"/>
                <a:cs typeface="Arial" panose="020B0604020202020204" pitchFamily="34" charset="0"/>
              </a:rPr>
              <a:t>Valoración por debajo de la media total</a:t>
            </a:r>
            <a:endParaRPr lang="es-ES" sz="900" b="1" dirty="0">
              <a:solidFill>
                <a:prstClr val="black">
                  <a:lumMod val="50000"/>
                  <a:lumOff val="50000"/>
                </a:prstClr>
              </a:solidFill>
              <a:latin typeface="Segoe UI Light" panose="020B0502040204020203" pitchFamily="34" charset="0"/>
              <a:cs typeface="Arial" panose="020B0604020202020204" pitchFamily="34" charset="0"/>
            </a:endParaRPr>
          </a:p>
        </p:txBody>
      </p:sp>
    </p:spTree>
    <p:extLst>
      <p:ext uri="{BB962C8B-B14F-4D97-AF65-F5344CB8AC3E}">
        <p14:creationId xmlns:p14="http://schemas.microsoft.com/office/powerpoint/2010/main" val="245722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32840" y="2061325"/>
            <a:ext cx="9570279" cy="658917"/>
          </a:xfrm>
          <a:prstGeom prst="rect">
            <a:avLst/>
          </a:prstGeom>
          <a:noFill/>
        </p:spPr>
        <p:txBody>
          <a:bodyPr wrap="square" lIns="103903" tIns="51952" rIns="103903" bIns="51952" rtlCol="0">
            <a:spAutoFit/>
          </a:bodyPr>
          <a:lstStyle/>
          <a:p>
            <a:pPr algn="ctr"/>
            <a:endParaRPr lang="es-ES" sz="3600" dirty="0">
              <a:ln>
                <a:solidFill>
                  <a:prstClr val="white"/>
                </a:solidFill>
              </a:ln>
              <a:solidFill>
                <a:prstClr val="white"/>
              </a:solidFill>
              <a:latin typeface="Segoe UI Light" panose="020B0502040204020203" pitchFamily="34" charset="0"/>
            </a:endParaRPr>
          </a:p>
        </p:txBody>
      </p:sp>
      <p:sp>
        <p:nvSpPr>
          <p:cNvPr id="4" name="3 Título"/>
          <p:cNvSpPr>
            <a:spLocks noGrp="1"/>
          </p:cNvSpPr>
          <p:nvPr>
            <p:ph type="title"/>
          </p:nvPr>
        </p:nvSpPr>
        <p:spPr>
          <a:xfrm>
            <a:off x="4655047" y="1906310"/>
            <a:ext cx="5760640" cy="3046972"/>
          </a:xfrm>
        </p:spPr>
        <p:txBody>
          <a:bodyPr/>
          <a:lstStyle/>
          <a:p>
            <a:r>
              <a:rPr lang="es-ES" dirty="0" smtClean="0"/>
              <a:t>Conocimiento y valoración de la enfermera de referencia</a:t>
            </a:r>
            <a:endParaRPr lang="es-ES" dirty="0"/>
          </a:p>
        </p:txBody>
      </p:sp>
      <p:sp>
        <p:nvSpPr>
          <p:cNvPr id="5" name="1 Título"/>
          <p:cNvSpPr txBox="1">
            <a:spLocks/>
          </p:cNvSpPr>
          <p:nvPr/>
        </p:nvSpPr>
        <p:spPr>
          <a:xfrm>
            <a:off x="1223848" y="2037123"/>
            <a:ext cx="2534600" cy="2785344"/>
          </a:xfrm>
          <a:prstGeom prst="rect">
            <a:avLst/>
          </a:prstGeom>
        </p:spPr>
        <p:txBody>
          <a:bodyPr vert="horz" wrap="none" lIns="91406" tIns="45703" rIns="91406" bIns="45703" rtlCol="0" anchor="ctr">
            <a:spAutoFit/>
          </a:bodyPr>
          <a:lstStyle>
            <a:lvl1pPr algn="l" defTabSz="914282" rtl="0" eaLnBrk="1" latinLnBrk="0" hangingPunct="1">
              <a:spcBef>
                <a:spcPct val="0"/>
              </a:spcBef>
              <a:buNone/>
              <a:defRPr lang="es-ES" sz="6000" kern="1200" dirty="0">
                <a:ln>
                  <a:solidFill>
                    <a:srgbClr val="0072BA"/>
                  </a:solidFill>
                </a:ln>
                <a:solidFill>
                  <a:srgbClr val="0072BA"/>
                </a:solidFill>
                <a:latin typeface="Arial Narrow" pitchFamily="34" charset="0"/>
                <a:ea typeface="+mj-ea"/>
                <a:cs typeface="+mj-cs"/>
              </a:defRPr>
            </a:lvl1pPr>
          </a:lstStyle>
          <a:p>
            <a:pPr algn="ctr">
              <a:defRPr/>
            </a:pPr>
            <a:r>
              <a:rPr lang="es-ES" sz="17500" b="1" dirty="0" smtClean="0">
                <a:ln>
                  <a:solidFill>
                    <a:schemeClr val="bg1"/>
                  </a:solidFill>
                </a:ln>
                <a:solidFill>
                  <a:schemeClr val="bg1"/>
                </a:solidFill>
                <a:latin typeface="Segoe UI Light" panose="020B0502040204020203" pitchFamily="34" charset="0"/>
                <a:cs typeface="Segoe UI Light" panose="020B0502040204020203" pitchFamily="34" charset="0"/>
              </a:rPr>
              <a:t>04</a:t>
            </a:r>
            <a:endParaRPr lang="es-ES" sz="17500" b="1" dirty="0">
              <a:ln>
                <a:solidFill>
                  <a:schemeClr val="bg1"/>
                </a:solidFill>
              </a:ln>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1357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6891" y="189434"/>
            <a:ext cx="9724739" cy="461649"/>
          </a:xfrm>
        </p:spPr>
        <p:txBody>
          <a:bodyPr/>
          <a:lstStyle/>
          <a:p>
            <a:r>
              <a:rPr lang="es-ES" sz="2400" b="0" dirty="0">
                <a:latin typeface="Arial Narrow" pitchFamily="34" charset="0"/>
                <a:cs typeface="+mj-cs"/>
              </a:rPr>
              <a:t>Conocimiento de la figura de la enfermera de referencia</a:t>
            </a:r>
          </a:p>
        </p:txBody>
      </p:sp>
      <p:sp>
        <p:nvSpPr>
          <p:cNvPr id="3" name="2 CuadroTexto"/>
          <p:cNvSpPr txBox="1"/>
          <p:nvPr/>
        </p:nvSpPr>
        <p:spPr>
          <a:xfrm>
            <a:off x="0" y="6596235"/>
            <a:ext cx="10055646" cy="263353"/>
          </a:xfrm>
          <a:prstGeom prst="rect">
            <a:avLst/>
          </a:prstGeom>
          <a:noFill/>
        </p:spPr>
        <p:txBody>
          <a:bodyPr wrap="square" lIns="77925" tIns="38963" rIns="77925" bIns="38963" rtlCol="0" anchor="b">
            <a:spAutoFit/>
          </a:bodyPr>
          <a:lstStyle/>
          <a:p>
            <a:pPr defTabSz="914400"/>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P.6/P16. </a:t>
            </a:r>
            <a:r>
              <a:rPr lang="es-ES" sz="1200" b="1" dirty="0">
                <a:solidFill>
                  <a:prstClr val="black">
                    <a:lumMod val="50000"/>
                    <a:lumOff val="50000"/>
                  </a:prstClr>
                </a:solidFill>
                <a:latin typeface="Segoe UI Light" panose="020B0502040204020203" pitchFamily="34" charset="0"/>
                <a:cs typeface="Arial" panose="020B0604020202020204" pitchFamily="34" charset="0"/>
              </a:rPr>
              <a:t>¿Sabe usted si tiene asignada una enfermera de referencia al igual que un médico?:</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4" name="3 Rectángulo"/>
          <p:cNvSpPr/>
          <p:nvPr/>
        </p:nvSpPr>
        <p:spPr>
          <a:xfrm>
            <a:off x="6527254" y="3003844"/>
            <a:ext cx="5004557" cy="3436352"/>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5" name="4 Rectángulo"/>
          <p:cNvSpPr/>
          <p:nvPr/>
        </p:nvSpPr>
        <p:spPr>
          <a:xfrm>
            <a:off x="1054644" y="2989769"/>
            <a:ext cx="5004557" cy="3436352"/>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6" name="Rectangle 26"/>
          <p:cNvSpPr txBox="1">
            <a:spLocks noChangeArrowheads="1"/>
          </p:cNvSpPr>
          <p:nvPr/>
        </p:nvSpPr>
        <p:spPr bwMode="auto">
          <a:xfrm>
            <a:off x="1086744" y="3277270"/>
            <a:ext cx="2764594" cy="492443"/>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400" b="1" i="1" dirty="0" smtClean="0">
                <a:solidFill>
                  <a:srgbClr val="1F497D"/>
                </a:solidFill>
                <a:latin typeface="Segoe UI Light" panose="020B0502040204020203" pitchFamily="34" charset="0"/>
                <a:ea typeface="Segoe UI" pitchFamily="34" charset="0"/>
                <a:cs typeface="Segoe UI Light" panose="020B0502040204020203" pitchFamily="34" charset="0"/>
              </a:rPr>
              <a:t>Sí ha </a:t>
            </a:r>
            <a:r>
              <a:rPr lang="es-ES" sz="1400" b="1" i="1" dirty="0">
                <a:solidFill>
                  <a:srgbClr val="1F497D"/>
                </a:solidFill>
                <a:latin typeface="Segoe UI Light" panose="020B0502040204020203" pitchFamily="34" charset="0"/>
                <a:ea typeface="Segoe UI" pitchFamily="34" charset="0"/>
                <a:cs typeface="Segoe UI Light" panose="020B0502040204020203" pitchFamily="34" charset="0"/>
              </a:rPr>
              <a:t>estado o ha pedido cita </a:t>
            </a:r>
            <a:r>
              <a:rPr lang="es-ES" sz="1100" b="1" i="1" dirty="0" smtClean="0">
                <a:solidFill>
                  <a:srgbClr val="1F497D"/>
                </a:solidFill>
                <a:latin typeface="Segoe UI Light" panose="020B0502040204020203" pitchFamily="34" charset="0"/>
                <a:ea typeface="Segoe UI" pitchFamily="34" charset="0"/>
                <a:cs typeface="Segoe UI Light" panose="020B0502040204020203" pitchFamily="34" charset="0"/>
              </a:rPr>
              <a:t>en los últimos 6-8 meses</a:t>
            </a:r>
            <a:endParaRPr lang="es-ES" sz="1100" b="1" i="1" u="sng" dirty="0">
              <a:solidFill>
                <a:srgbClr val="1F497D"/>
              </a:solidFill>
              <a:latin typeface="Segoe UI Light" panose="020B0502040204020203" pitchFamily="34" charset="0"/>
              <a:ea typeface="Segoe UI" pitchFamily="34" charset="0"/>
              <a:cs typeface="Segoe UI Light" panose="020B0502040204020203" pitchFamily="34" charset="0"/>
            </a:endParaRPr>
          </a:p>
        </p:txBody>
      </p:sp>
      <p:sp>
        <p:nvSpPr>
          <p:cNvPr id="7" name="2Rectangle 26"/>
          <p:cNvSpPr txBox="1">
            <a:spLocks noChangeArrowheads="1"/>
          </p:cNvSpPr>
          <p:nvPr/>
        </p:nvSpPr>
        <p:spPr bwMode="auto">
          <a:xfrm>
            <a:off x="6570889" y="3277270"/>
            <a:ext cx="2764594" cy="307777"/>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400" b="1" i="1"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No ha </a:t>
            </a:r>
            <a:r>
              <a:rPr lang="es-ES" sz="1400" b="1" i="1"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estado </a:t>
            </a:r>
            <a:r>
              <a:rPr lang="es-ES" sz="1100" b="1" i="1"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en los últimos 6-8 meses</a:t>
            </a:r>
            <a:endParaRPr lang="es-ES" sz="1100" b="1" i="1" u="sng"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p:txBody>
      </p:sp>
      <p:sp>
        <p:nvSpPr>
          <p:cNvPr id="8" name="7 Rectángulo"/>
          <p:cNvSpPr/>
          <p:nvPr/>
        </p:nvSpPr>
        <p:spPr>
          <a:xfrm>
            <a:off x="1128806" y="6186279"/>
            <a:ext cx="2746265"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a:solidFill>
                  <a:prstClr val="black">
                    <a:lumMod val="50000"/>
                    <a:lumOff val="50000"/>
                  </a:prstClr>
                </a:solidFill>
                <a:latin typeface="Segoe UI Light" panose="020B0502040204020203" pitchFamily="34" charset="0"/>
                <a:cs typeface="Arial" panose="020B0604020202020204" pitchFamily="34" charset="0"/>
              </a:rPr>
              <a:t>Sí han visitado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9" name="8 Rectángulo"/>
          <p:cNvSpPr/>
          <p:nvPr/>
        </p:nvSpPr>
        <p:spPr>
          <a:xfrm>
            <a:off x="6504482" y="6186279"/>
            <a:ext cx="2823209"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No </a:t>
            </a:r>
            <a:r>
              <a:rPr lang="es-ES" sz="1050" dirty="0">
                <a:solidFill>
                  <a:prstClr val="black">
                    <a:lumMod val="50000"/>
                    <a:lumOff val="50000"/>
                  </a:prstClr>
                </a:solidFill>
                <a:latin typeface="Segoe UI Light" panose="020B0502040204020203" pitchFamily="34" charset="0"/>
                <a:cs typeface="Arial" panose="020B0604020202020204" pitchFamily="34" charset="0"/>
              </a:rPr>
              <a:t>han visitado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0" name="9 Rectángulo"/>
          <p:cNvSpPr/>
          <p:nvPr/>
        </p:nvSpPr>
        <p:spPr>
          <a:xfrm>
            <a:off x="1054644" y="2637706"/>
            <a:ext cx="10297146" cy="307777"/>
          </a:xfrm>
          <a:prstGeom prst="rect">
            <a:avLst/>
          </a:prstGeom>
        </p:spPr>
        <p:txBody>
          <a:bodyPr wrap="square">
            <a:spAutoFit/>
          </a:bodyPr>
          <a:lstStyle/>
          <a:p>
            <a:pPr defTabSz="914400"/>
            <a:r>
              <a:rPr lang="es-ES" sz="1400" b="1" i="1"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Sabe </a:t>
            </a:r>
            <a:r>
              <a:rPr lang="es-ES" sz="1400" b="1" i="1"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usted si </a:t>
            </a:r>
            <a:r>
              <a:rPr lang="es-ES" sz="1400" b="1" i="1"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tiene asignada una enfermera de referencia al igual que un médico</a:t>
            </a:r>
          </a:p>
        </p:txBody>
      </p:sp>
      <p:graphicFrame>
        <p:nvGraphicFramePr>
          <p:cNvPr id="11" name="Chart Placeholder 18"/>
          <p:cNvGraphicFramePr>
            <a:graphicFrameLocks/>
          </p:cNvGraphicFramePr>
          <p:nvPr>
            <p:extLst>
              <p:ext uri="{D42A27DB-BD31-4B8C-83A1-F6EECF244321}">
                <p14:modId xmlns:p14="http://schemas.microsoft.com/office/powerpoint/2010/main" val="2539174451"/>
              </p:ext>
            </p:extLst>
          </p:nvPr>
        </p:nvGraphicFramePr>
        <p:xfrm>
          <a:off x="1208244" y="3669110"/>
          <a:ext cx="3991326" cy="2363213"/>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Rectángulo"/>
          <p:cNvSpPr/>
          <p:nvPr/>
        </p:nvSpPr>
        <p:spPr>
          <a:xfrm>
            <a:off x="4470036" y="5866119"/>
            <a:ext cx="130924" cy="119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470036" y="6099560"/>
            <a:ext cx="130924" cy="11902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634737" y="5789166"/>
            <a:ext cx="1455479" cy="276999"/>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TOTAL MUESTRA</a:t>
            </a:r>
            <a:endParaRPr lang="es-ES" sz="1200" dirty="0">
              <a:solidFill>
                <a:schemeClr val="tx1">
                  <a:lumMod val="65000"/>
                  <a:lumOff val="35000"/>
                </a:schemeClr>
              </a:solidFill>
              <a:latin typeface="Segoe UI" pitchFamily="34" charset="0"/>
              <a:cs typeface="Segoe UI" pitchFamily="34" charset="0"/>
            </a:endParaRPr>
          </a:p>
        </p:txBody>
      </p:sp>
      <p:sp>
        <p:nvSpPr>
          <p:cNvPr id="19" name="18 Rectángulo"/>
          <p:cNvSpPr/>
          <p:nvPr/>
        </p:nvSpPr>
        <p:spPr>
          <a:xfrm>
            <a:off x="4679409" y="6042352"/>
            <a:ext cx="1217622" cy="276999"/>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ASTURIAS</a:t>
            </a:r>
            <a:endParaRPr lang="es-ES" sz="1200" dirty="0">
              <a:solidFill>
                <a:schemeClr val="tx1">
                  <a:lumMod val="65000"/>
                  <a:lumOff val="35000"/>
                </a:schemeClr>
              </a:solidFill>
              <a:latin typeface="Segoe UI" pitchFamily="34" charset="0"/>
              <a:cs typeface="Segoe UI" pitchFamily="34" charset="0"/>
            </a:endParaRPr>
          </a:p>
        </p:txBody>
      </p:sp>
      <p:graphicFrame>
        <p:nvGraphicFramePr>
          <p:cNvPr id="22" name="2Chart Placeholder 18"/>
          <p:cNvGraphicFramePr>
            <a:graphicFrameLocks/>
          </p:cNvGraphicFramePr>
          <p:nvPr>
            <p:extLst>
              <p:ext uri="{D42A27DB-BD31-4B8C-83A1-F6EECF244321}">
                <p14:modId xmlns:p14="http://schemas.microsoft.com/office/powerpoint/2010/main" val="2870349811"/>
              </p:ext>
            </p:extLst>
          </p:nvPr>
        </p:nvGraphicFramePr>
        <p:xfrm>
          <a:off x="7103318" y="3679726"/>
          <a:ext cx="3991326" cy="2363213"/>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Rectángulo"/>
          <p:cNvSpPr/>
          <p:nvPr/>
        </p:nvSpPr>
        <p:spPr>
          <a:xfrm>
            <a:off x="9911630" y="5866119"/>
            <a:ext cx="130924" cy="119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9911630" y="6099560"/>
            <a:ext cx="130924" cy="11902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10076331" y="5789166"/>
            <a:ext cx="1455479" cy="276999"/>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TOTAL MUESTRA</a:t>
            </a:r>
            <a:endParaRPr lang="es-ES" sz="1200" dirty="0">
              <a:solidFill>
                <a:schemeClr val="tx1">
                  <a:lumMod val="65000"/>
                  <a:lumOff val="35000"/>
                </a:schemeClr>
              </a:solidFill>
              <a:latin typeface="Segoe UI" pitchFamily="34" charset="0"/>
              <a:cs typeface="Segoe UI" pitchFamily="34" charset="0"/>
            </a:endParaRPr>
          </a:p>
        </p:txBody>
      </p:sp>
      <p:sp>
        <p:nvSpPr>
          <p:cNvPr id="33" name="32 Rectángulo"/>
          <p:cNvSpPr/>
          <p:nvPr/>
        </p:nvSpPr>
        <p:spPr>
          <a:xfrm>
            <a:off x="10121003" y="6042352"/>
            <a:ext cx="1217622" cy="276999"/>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ASTURIAS</a:t>
            </a:r>
            <a:endParaRPr lang="es-ES" sz="1200" dirty="0">
              <a:solidFill>
                <a:schemeClr val="tx1">
                  <a:lumMod val="65000"/>
                  <a:lumOff val="35000"/>
                </a:schemeClr>
              </a:solidFill>
              <a:latin typeface="Segoe UI" pitchFamily="34" charset="0"/>
              <a:cs typeface="Segoe UI" pitchFamily="34" charset="0"/>
            </a:endParaRPr>
          </a:p>
        </p:txBody>
      </p:sp>
      <p:sp>
        <p:nvSpPr>
          <p:cNvPr id="24" name="2Freeform 9"/>
          <p:cNvSpPr>
            <a:spLocks/>
          </p:cNvSpPr>
          <p:nvPr/>
        </p:nvSpPr>
        <p:spPr bwMode="auto">
          <a:xfrm>
            <a:off x="3817588" y="3785338"/>
            <a:ext cx="1894718" cy="918814"/>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25" name="2Freeform 9"/>
          <p:cNvSpPr>
            <a:spLocks/>
          </p:cNvSpPr>
          <p:nvPr/>
        </p:nvSpPr>
        <p:spPr bwMode="auto">
          <a:xfrm>
            <a:off x="9313056" y="3807124"/>
            <a:ext cx="1894718" cy="918814"/>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26" name="15 CuadroTexto"/>
          <p:cNvSpPr txBox="1"/>
          <p:nvPr/>
        </p:nvSpPr>
        <p:spPr>
          <a:xfrm>
            <a:off x="1485593" y="1306027"/>
            <a:ext cx="9384845" cy="830962"/>
          </a:xfrm>
          <a:prstGeom prst="rect">
            <a:avLst/>
          </a:prstGeom>
          <a:solidFill>
            <a:schemeClr val="bg1"/>
          </a:solidFill>
          <a:ln w="3175">
            <a:noFill/>
            <a:prstDash val="dash"/>
          </a:ln>
        </p:spPr>
        <p:txBody>
          <a:bodyPr wrap="square" lIns="91406" tIns="45703" rIns="91406" bIns="45703" rtlCol="0" anchor="ctr">
            <a:sp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El conocimiento de la figura de la enfermera de referencia es mayor entre los ciudadanos que han acudido a un centro de salud en los últimos 6-8 meses y también es mayor en la muestra de Asturias que en el total de consultados</a:t>
            </a:r>
            <a:endParaRPr lang="es-ES"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46465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50" y="261442"/>
            <a:ext cx="9724739" cy="769425"/>
          </a:xfrm>
        </p:spPr>
        <p:txBody>
          <a:bodyPr/>
          <a:lstStyle/>
          <a:p>
            <a:r>
              <a:rPr lang="es-ES" sz="2400" b="0" dirty="0">
                <a:latin typeface="Arial Narrow" pitchFamily="34" charset="0"/>
                <a:cs typeface="+mj-cs"/>
              </a:rPr>
              <a:t>Conocimiento de la figura de la enfermera de </a:t>
            </a:r>
            <a:r>
              <a:rPr lang="es-ES" sz="2400" b="0" dirty="0" smtClean="0">
                <a:latin typeface="Arial Narrow" pitchFamily="34" charset="0"/>
                <a:cs typeface="+mj-cs"/>
              </a:rPr>
              <a:t>referencia</a:t>
            </a:r>
            <a:br>
              <a:rPr lang="es-ES" sz="2400" b="0" dirty="0" smtClean="0">
                <a:latin typeface="Arial Narrow" pitchFamily="34" charset="0"/>
                <a:cs typeface="+mj-cs"/>
              </a:rPr>
            </a:br>
            <a:r>
              <a:rPr lang="es-ES" sz="2000" b="0" i="1" dirty="0" smtClean="0">
                <a:latin typeface="Arial Narrow" pitchFamily="34" charset="0"/>
                <a:cs typeface="+mj-cs"/>
              </a:rPr>
              <a:t>Según edad (TOTAL MUESTRA)</a:t>
            </a:r>
            <a:endParaRPr lang="es-ES" sz="2000" b="0" i="1" dirty="0">
              <a:latin typeface="Arial Narrow" pitchFamily="34" charset="0"/>
              <a:cs typeface="+mj-cs"/>
            </a:endParaRPr>
          </a:p>
        </p:txBody>
      </p:sp>
      <p:sp>
        <p:nvSpPr>
          <p:cNvPr id="3" name="2 CuadroTexto"/>
          <p:cNvSpPr txBox="1"/>
          <p:nvPr/>
        </p:nvSpPr>
        <p:spPr>
          <a:xfrm>
            <a:off x="0" y="6596235"/>
            <a:ext cx="10055646" cy="263353"/>
          </a:xfrm>
          <a:prstGeom prst="rect">
            <a:avLst/>
          </a:prstGeom>
          <a:noFill/>
        </p:spPr>
        <p:txBody>
          <a:bodyPr wrap="square" lIns="77925" tIns="38963" rIns="77925" bIns="38963" rtlCol="0" anchor="b">
            <a:spAutoFit/>
          </a:bodyPr>
          <a:lstStyle/>
          <a:p>
            <a:pPr defTabSz="914400"/>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P.6. </a:t>
            </a:r>
            <a:r>
              <a:rPr lang="es-ES" sz="1200" b="1" dirty="0">
                <a:solidFill>
                  <a:prstClr val="black">
                    <a:lumMod val="50000"/>
                    <a:lumOff val="50000"/>
                  </a:prstClr>
                </a:solidFill>
                <a:latin typeface="Segoe UI Light" panose="020B0502040204020203" pitchFamily="34" charset="0"/>
                <a:cs typeface="Arial" panose="020B0604020202020204" pitchFamily="34" charset="0"/>
              </a:rPr>
              <a:t>¿Sabe usted si tiene asignada una enfermera de referencia al igual que un médico?:</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4" name="3 Rectángulo"/>
          <p:cNvSpPr/>
          <p:nvPr/>
        </p:nvSpPr>
        <p:spPr>
          <a:xfrm>
            <a:off x="1016546" y="2307263"/>
            <a:ext cx="6806852" cy="5760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graphicFrame>
        <p:nvGraphicFramePr>
          <p:cNvPr id="5" name="4 Gráfico"/>
          <p:cNvGraphicFramePr/>
          <p:nvPr>
            <p:extLst>
              <p:ext uri="{D42A27DB-BD31-4B8C-83A1-F6EECF244321}">
                <p14:modId xmlns:p14="http://schemas.microsoft.com/office/powerpoint/2010/main" val="3886136659"/>
              </p:ext>
            </p:extLst>
          </p:nvPr>
        </p:nvGraphicFramePr>
        <p:xfrm>
          <a:off x="2744738" y="2327008"/>
          <a:ext cx="4934644"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56922158"/>
              </p:ext>
            </p:extLst>
          </p:nvPr>
        </p:nvGraphicFramePr>
        <p:xfrm>
          <a:off x="1016546" y="2327006"/>
          <a:ext cx="1544659" cy="3004592"/>
        </p:xfrm>
        <a:graphic>
          <a:graphicData uri="http://schemas.openxmlformats.org/drawingml/2006/table">
            <a:tbl>
              <a:tblPr/>
              <a:tblGrid>
                <a:gridCol w="1544659">
                  <a:extLst>
                    <a:ext uri="{9D8B030D-6E8A-4147-A177-3AD203B41FA5}">
                      <a16:colId xmlns="" xmlns:a16="http://schemas.microsoft.com/office/drawing/2014/main" val="20000"/>
                    </a:ext>
                  </a:extLst>
                </a:gridCol>
              </a:tblGrid>
              <a:tr h="468376">
                <a:tc>
                  <a:txBody>
                    <a:bodyPr/>
                    <a:lstStyle/>
                    <a:p>
                      <a:pPr algn="r" fontAlgn="b"/>
                      <a:r>
                        <a:rPr lang="es-ES" sz="16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Total muestra </a:t>
                      </a:r>
                      <a:endParaRPr lang="es-ES" sz="16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68376">
                <a:tc>
                  <a:txBody>
                    <a:bodyPr/>
                    <a:lstStyle/>
                    <a:p>
                      <a:pPr algn="r" fontAlgn="b"/>
                      <a:endPar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16960">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65 años o más</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6 Rectángulo"/>
          <p:cNvSpPr/>
          <p:nvPr/>
        </p:nvSpPr>
        <p:spPr>
          <a:xfrm>
            <a:off x="864816" y="1565142"/>
            <a:ext cx="7246614" cy="4434274"/>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8" name="Rectangle 26"/>
          <p:cNvSpPr txBox="1">
            <a:spLocks noChangeArrowheads="1"/>
          </p:cNvSpPr>
          <p:nvPr/>
        </p:nvSpPr>
        <p:spPr bwMode="auto">
          <a:xfrm>
            <a:off x="944538" y="1269554"/>
            <a:ext cx="2764594" cy="492443"/>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400" b="1" i="1" dirty="0" smtClean="0">
                <a:solidFill>
                  <a:schemeClr val="tx2"/>
                </a:solidFill>
                <a:latin typeface="Segoe UI Light" panose="020B0502040204020203" pitchFamily="34" charset="0"/>
                <a:ea typeface="Segoe UI" pitchFamily="34" charset="0"/>
                <a:cs typeface="Segoe UI Light" panose="020B0502040204020203" pitchFamily="34" charset="0"/>
              </a:rPr>
              <a:t>Sí ha </a:t>
            </a:r>
            <a:r>
              <a:rPr lang="es-ES" sz="1400" b="1" i="1" dirty="0">
                <a:solidFill>
                  <a:schemeClr val="tx2"/>
                </a:solidFill>
                <a:latin typeface="Segoe UI Light" panose="020B0502040204020203" pitchFamily="34" charset="0"/>
                <a:ea typeface="Segoe UI" pitchFamily="34" charset="0"/>
                <a:cs typeface="Segoe UI Light" panose="020B0502040204020203" pitchFamily="34" charset="0"/>
              </a:rPr>
              <a:t>estado o ha pedido cita </a:t>
            </a:r>
            <a:r>
              <a:rPr lang="es-ES" sz="1100" b="1" i="1" dirty="0" smtClean="0">
                <a:solidFill>
                  <a:schemeClr val="tx2"/>
                </a:solidFill>
                <a:latin typeface="Segoe UI Light" panose="020B0502040204020203" pitchFamily="34" charset="0"/>
                <a:ea typeface="Segoe UI" pitchFamily="34" charset="0"/>
                <a:cs typeface="Segoe UI Light" panose="020B0502040204020203" pitchFamily="34" charset="0"/>
              </a:rPr>
              <a:t>en los últimos 6-8 meses</a:t>
            </a:r>
            <a:endParaRPr lang="es-ES" sz="1100" b="1" i="1" u="sng" dirty="0">
              <a:solidFill>
                <a:schemeClr val="tx2"/>
              </a:solidFill>
              <a:latin typeface="Segoe UI Light" panose="020B0502040204020203" pitchFamily="34" charset="0"/>
              <a:ea typeface="Segoe UI" pitchFamily="34" charset="0"/>
              <a:cs typeface="Segoe UI Light" panose="020B0502040204020203" pitchFamily="34" charset="0"/>
            </a:endParaRPr>
          </a:p>
        </p:txBody>
      </p:sp>
      <p:sp>
        <p:nvSpPr>
          <p:cNvPr id="9" name="8 Rectángulo"/>
          <p:cNvSpPr/>
          <p:nvPr/>
        </p:nvSpPr>
        <p:spPr>
          <a:xfrm>
            <a:off x="969544" y="1751511"/>
            <a:ext cx="6997870" cy="307777"/>
          </a:xfrm>
          <a:prstGeom prst="rect">
            <a:avLst/>
          </a:prstGeom>
        </p:spPr>
        <p:txBody>
          <a:bodyPr wrap="square">
            <a:spAutoFit/>
          </a:bodyPr>
          <a:lstStyle/>
          <a:p>
            <a:pPr defTabSz="914400"/>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Sabe usted si tiene asignada una enfermera de referencia al igual que un médico</a:t>
            </a:r>
          </a:p>
        </p:txBody>
      </p:sp>
      <p:sp>
        <p:nvSpPr>
          <p:cNvPr id="10" name="Freeform 9"/>
          <p:cNvSpPr>
            <a:spLocks/>
          </p:cNvSpPr>
          <p:nvPr/>
        </p:nvSpPr>
        <p:spPr bwMode="auto">
          <a:xfrm>
            <a:off x="4162422" y="4458784"/>
            <a:ext cx="664086" cy="354242"/>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11" name="2Freeform 9"/>
          <p:cNvSpPr>
            <a:spLocks/>
          </p:cNvSpPr>
          <p:nvPr/>
        </p:nvSpPr>
        <p:spPr bwMode="auto">
          <a:xfrm>
            <a:off x="4119558" y="4978605"/>
            <a:ext cx="664086" cy="354242"/>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12" name="11 Rectángulo"/>
          <p:cNvSpPr/>
          <p:nvPr/>
        </p:nvSpPr>
        <p:spPr>
          <a:xfrm>
            <a:off x="982638" y="5764083"/>
            <a:ext cx="2746265"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a:solidFill>
                  <a:prstClr val="black">
                    <a:lumMod val="50000"/>
                    <a:lumOff val="50000"/>
                  </a:prstClr>
                </a:solidFill>
                <a:latin typeface="Segoe UI Light" panose="020B0502040204020203" pitchFamily="34" charset="0"/>
                <a:cs typeface="Arial" panose="020B0604020202020204" pitchFamily="34" charset="0"/>
              </a:rPr>
              <a:t>Sí han visitado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3" name="12 CuadroTexto"/>
          <p:cNvSpPr txBox="1"/>
          <p:nvPr/>
        </p:nvSpPr>
        <p:spPr>
          <a:xfrm>
            <a:off x="8327454" y="2815126"/>
            <a:ext cx="3155354" cy="1979560"/>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La enfermera de referencia es más conocida por los mayores de 50 años y menos conocida por los menores de esta edad, ya que la edad condiciona la frecuencia de visita al centro de salud</a:t>
            </a:r>
          </a:p>
        </p:txBody>
      </p:sp>
    </p:spTree>
    <p:extLst>
      <p:ext uri="{BB962C8B-B14F-4D97-AF65-F5344CB8AC3E}">
        <p14:creationId xmlns:p14="http://schemas.microsoft.com/office/powerpoint/2010/main" val="41972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20770" y="153907"/>
            <a:ext cx="10444819" cy="461649"/>
          </a:xfrm>
        </p:spPr>
        <p:txBody>
          <a:bodyPr/>
          <a:lstStyle/>
          <a:p>
            <a:r>
              <a:rPr lang="es-ES" sz="2400" b="0" dirty="0">
                <a:latin typeface="Arial Narrow" pitchFamily="34" charset="0"/>
                <a:cs typeface="+mj-cs"/>
              </a:rPr>
              <a:t>Frecuencia de visita y valoración </a:t>
            </a:r>
            <a:r>
              <a:rPr lang="es-ES" sz="2400" b="0" dirty="0" smtClean="0">
                <a:latin typeface="Arial Narrow" pitchFamily="34" charset="0"/>
                <a:cs typeface="+mj-cs"/>
              </a:rPr>
              <a:t>de </a:t>
            </a:r>
            <a:r>
              <a:rPr lang="es-ES" sz="2400" b="0" dirty="0">
                <a:latin typeface="Arial Narrow" pitchFamily="34" charset="0"/>
                <a:cs typeface="+mj-cs"/>
              </a:rPr>
              <a:t>la enfermera de referencia</a:t>
            </a:r>
          </a:p>
        </p:txBody>
      </p:sp>
      <p:sp>
        <p:nvSpPr>
          <p:cNvPr id="4" name="3 CuadroTexto"/>
          <p:cNvSpPr txBox="1"/>
          <p:nvPr/>
        </p:nvSpPr>
        <p:spPr>
          <a:xfrm>
            <a:off x="0" y="6596235"/>
            <a:ext cx="10055646" cy="263353"/>
          </a:xfrm>
          <a:prstGeom prst="rect">
            <a:avLst/>
          </a:prstGeom>
          <a:noFill/>
        </p:spPr>
        <p:txBody>
          <a:bodyPr wrap="square" lIns="77925" tIns="38963" rIns="77925" bIns="38963" rtlCol="0" anchor="b">
            <a:spAutoFit/>
          </a:bodyPr>
          <a:lstStyle/>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P.7. ¿Con qué frecuencia suele ir a su enfermera de referencia?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 P.8</a:t>
            </a:r>
            <a:r>
              <a:rPr lang="es-ES" sz="1200" b="1" dirty="0">
                <a:solidFill>
                  <a:prstClr val="black">
                    <a:lumMod val="50000"/>
                    <a:lumOff val="50000"/>
                  </a:prstClr>
                </a:solidFill>
                <a:latin typeface="Segoe UI Light" panose="020B0502040204020203" pitchFamily="34" charset="0"/>
                <a:cs typeface="Arial" panose="020B0604020202020204" pitchFamily="34" charset="0"/>
              </a:rPr>
              <a:t>. Valore por favor en su enfermera (de 0 a 10): :</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352498992"/>
              </p:ext>
            </p:extLst>
          </p:nvPr>
        </p:nvGraphicFramePr>
        <p:xfrm>
          <a:off x="1323603" y="2203325"/>
          <a:ext cx="2052000" cy="3818761"/>
        </p:xfrm>
        <a:graphic>
          <a:graphicData uri="http://schemas.openxmlformats.org/drawingml/2006/table">
            <a:tbl>
              <a:tblPr/>
              <a:tblGrid>
                <a:gridCol w="2052000">
                  <a:extLst>
                    <a:ext uri="{9D8B030D-6E8A-4147-A177-3AD203B41FA5}">
                      <a16:colId xmlns="" xmlns:a16="http://schemas.microsoft.com/office/drawing/2014/main" val="20000"/>
                    </a:ext>
                  </a:extLst>
                </a:gridCol>
              </a:tblGrid>
              <a:tr h="467989">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58462">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Una vez o más al mes</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58462">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Dos o tres veces al año</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58462">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Una vez al</a:t>
                      </a:r>
                      <a:r>
                        <a:rPr lang="es-ES" sz="1200" kern="1200" baseline="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año</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58462">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Según necesidad</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58462">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No la he visitado </a:t>
                      </a: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el último año</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58462">
                <a:tc>
                  <a:txBody>
                    <a:bodyPr/>
                    <a:lstStyle/>
                    <a:p>
                      <a:pPr algn="r" fontAlgn="b"/>
                      <a:r>
                        <a:rPr lang="es-ES" sz="1200" kern="1200" dirty="0" err="1"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Ns</a:t>
                      </a: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
                      </a:r>
                      <a:r>
                        <a:rPr lang="es-ES" sz="1200" kern="1200" dirty="0" err="1"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Nc</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5 Gráfico"/>
          <p:cNvGraphicFramePr/>
          <p:nvPr>
            <p:extLst>
              <p:ext uri="{D42A27DB-BD31-4B8C-83A1-F6EECF244321}">
                <p14:modId xmlns:p14="http://schemas.microsoft.com/office/powerpoint/2010/main" val="1460603066"/>
              </p:ext>
            </p:extLst>
          </p:nvPr>
        </p:nvGraphicFramePr>
        <p:xfrm>
          <a:off x="3551659" y="2772798"/>
          <a:ext cx="2952328" cy="3205593"/>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1535435" y="2709714"/>
            <a:ext cx="3492388" cy="2159218"/>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9" name="28 Rectángulo"/>
          <p:cNvSpPr/>
          <p:nvPr/>
        </p:nvSpPr>
        <p:spPr>
          <a:xfrm>
            <a:off x="1061702" y="6094090"/>
            <a:ext cx="4963209" cy="415498"/>
          </a:xfrm>
          <a:prstGeom prst="rect">
            <a:avLst/>
          </a:prstGeom>
        </p:spPr>
        <p:txBody>
          <a:bodyPr wrap="squar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Sí han visitado centro de salud en los últimos 6-8 meses y conocen la existencia de la enfermera de referencia</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graphicFrame>
        <p:nvGraphicFramePr>
          <p:cNvPr id="30" name="29 Tabla"/>
          <p:cNvGraphicFramePr>
            <a:graphicFrameLocks noGrp="1"/>
          </p:cNvGraphicFramePr>
          <p:nvPr>
            <p:extLst>
              <p:ext uri="{D42A27DB-BD31-4B8C-83A1-F6EECF244321}">
                <p14:modId xmlns:p14="http://schemas.microsoft.com/office/powerpoint/2010/main" val="1413771447"/>
              </p:ext>
            </p:extLst>
          </p:nvPr>
        </p:nvGraphicFramePr>
        <p:xfrm>
          <a:off x="6664578" y="2598940"/>
          <a:ext cx="2052000" cy="3145996"/>
        </p:xfrm>
        <a:graphic>
          <a:graphicData uri="http://schemas.openxmlformats.org/drawingml/2006/table">
            <a:tbl>
              <a:tblPr/>
              <a:tblGrid>
                <a:gridCol w="2052000">
                  <a:extLst>
                    <a:ext uri="{9D8B030D-6E8A-4147-A177-3AD203B41FA5}">
                      <a16:colId xmlns="" xmlns:a16="http://schemas.microsoft.com/office/drawing/2014/main" val="20000"/>
                    </a:ext>
                  </a:extLst>
                </a:gridCol>
              </a:tblGrid>
              <a:tr h="686902">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819698">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La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profesionalidad</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819698">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La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personal</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819698">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La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facilidad de ser atendido</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1" name="30 Gráfico">
            <a:extLst>
              <a:ext uri="{FF2B5EF4-FFF2-40B4-BE49-F238E27FC236}">
                <a16:creationId xmlns:lc="http://schemas.openxmlformats.org/drawingml/2006/lockedCanvas" xmlns:a16="http://schemas.microsoft.com/office/drawing/2014/main" xmlns="" id="{F495D082-0357-4186-BA61-0DBF82B52EA9}"/>
              </a:ext>
            </a:extLst>
          </p:cNvPr>
          <p:cNvGraphicFramePr/>
          <p:nvPr>
            <p:extLst>
              <p:ext uri="{D42A27DB-BD31-4B8C-83A1-F6EECF244321}">
                <p14:modId xmlns:p14="http://schemas.microsoft.com/office/powerpoint/2010/main" val="1850256492"/>
              </p:ext>
            </p:extLst>
          </p:nvPr>
        </p:nvGraphicFramePr>
        <p:xfrm>
          <a:off x="8719078" y="3068594"/>
          <a:ext cx="2304255" cy="2665456"/>
        </p:xfrm>
        <a:graphic>
          <a:graphicData uri="http://schemas.openxmlformats.org/drawingml/2006/chart">
            <c:chart xmlns:c="http://schemas.openxmlformats.org/drawingml/2006/chart" xmlns:r="http://schemas.openxmlformats.org/officeDocument/2006/relationships" r:id="rId3"/>
          </a:graphicData>
        </a:graphic>
      </p:graphicFrame>
      <p:sp>
        <p:nvSpPr>
          <p:cNvPr id="32" name="31 Rectángulo"/>
          <p:cNvSpPr/>
          <p:nvPr/>
        </p:nvSpPr>
        <p:spPr>
          <a:xfrm>
            <a:off x="6239222" y="6094090"/>
            <a:ext cx="3542958"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Han visitado enfermera de referencia en el último año</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5" name="14 Rectángulo"/>
          <p:cNvSpPr/>
          <p:nvPr/>
        </p:nvSpPr>
        <p:spPr>
          <a:xfrm>
            <a:off x="1054644" y="2565699"/>
            <a:ext cx="5004557" cy="3528392"/>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7" name="Rectangle 26"/>
          <p:cNvSpPr txBox="1">
            <a:spLocks noChangeArrowheads="1"/>
          </p:cNvSpPr>
          <p:nvPr/>
        </p:nvSpPr>
        <p:spPr bwMode="auto">
          <a:xfrm>
            <a:off x="1061703" y="2227144"/>
            <a:ext cx="5174190" cy="338554"/>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¿Con qué frecuencia suele ir a su enfermera de referencia?</a:t>
            </a:r>
          </a:p>
        </p:txBody>
      </p:sp>
      <p:sp>
        <p:nvSpPr>
          <p:cNvPr id="16" name="15 Rectángulo"/>
          <p:cNvSpPr/>
          <p:nvPr/>
        </p:nvSpPr>
        <p:spPr>
          <a:xfrm>
            <a:off x="6235893" y="2565699"/>
            <a:ext cx="5004557" cy="3528392"/>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2" name="1 Rectángulo"/>
          <p:cNvSpPr/>
          <p:nvPr/>
        </p:nvSpPr>
        <p:spPr>
          <a:xfrm>
            <a:off x="6499958" y="2227144"/>
            <a:ext cx="2992422" cy="338554"/>
          </a:xfrm>
          <a:prstGeom prst="rect">
            <a:avLst/>
          </a:prstGeom>
          <a:solidFill>
            <a:schemeClr val="bg1"/>
          </a:solidFill>
          <a:ln>
            <a:noFill/>
          </a:ln>
        </p:spPr>
        <p:txBody>
          <a:bodyPr wrap="square">
            <a:spAutoFit/>
          </a:bodyPr>
          <a:lstStyle/>
          <a:p>
            <a:pPr defTabSz="914400" eaLnBrk="0" hangingPunct="0">
              <a:spcAft>
                <a:spcPts val="600"/>
              </a:spcAft>
              <a:buClr>
                <a:srgbClr val="003366"/>
              </a:buClr>
              <a:buFont typeface="Monotype Sorts" pitchFamily="2" charset="2"/>
              <a:buNone/>
            </a:pPr>
            <a:r>
              <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Valore </a:t>
            </a:r>
            <a:r>
              <a:rPr lang="es-ES" sz="16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a:t>
            </a:r>
            <a:r>
              <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su enfermera:</a:t>
            </a:r>
          </a:p>
        </p:txBody>
      </p:sp>
      <p:sp>
        <p:nvSpPr>
          <p:cNvPr id="17" name="2Rectangle 26">
            <a:extLst>
              <a:ext uri="{FF2B5EF4-FFF2-40B4-BE49-F238E27FC236}">
                <a16:creationId xmlns:lc="http://schemas.openxmlformats.org/drawingml/2006/lockedCanvas" xmlns:a16="http://schemas.microsoft.com/office/drawing/2014/main" xmlns="" id="{E7BE5DF0-66DC-42FA-AA76-DFBA871D50A0}"/>
              </a:ext>
            </a:extLst>
          </p:cNvPr>
          <p:cNvSpPr txBox="1">
            <a:spLocks noChangeArrowheads="1"/>
          </p:cNvSpPr>
          <p:nvPr/>
        </p:nvSpPr>
        <p:spPr bwMode="auto">
          <a:xfrm>
            <a:off x="8651262" y="2637706"/>
            <a:ext cx="1308371" cy="430887"/>
          </a:xfrm>
          <a:prstGeom prst="rect">
            <a:avLst/>
          </a:prstGeom>
          <a:solidFill>
            <a:srgbClr val="FFFFFF"/>
          </a:solidFill>
          <a:ln>
            <a:noFill/>
          </a:ln>
        </p:spPr>
        <p:txBody>
          <a:bodyPr wrap="none">
            <a:spAutoFit/>
          </a:bodyPr>
          <a:ls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a:lstStyle>
          <a:p>
            <a:pPr marL="0" marR="0" lvl="0" indent="0" defTabSz="914400" eaLnBrk="0" fontAlgn="auto" latinLnBrk="0" hangingPunct="0">
              <a:lnSpc>
                <a:spcPct val="100000"/>
              </a:lnSpc>
              <a:spcBef>
                <a:spcPts val="0"/>
              </a:spcBef>
              <a:spcAft>
                <a:spcPts val="600"/>
              </a:spcAft>
              <a:buClr>
                <a:srgbClr val="003366"/>
              </a:buClr>
              <a:buSzTx/>
              <a:buFont typeface="Monotype Sorts" pitchFamily="2" charset="2"/>
              <a:buNone/>
              <a:tabLst/>
              <a:defRPr/>
            </a:pPr>
            <a:r>
              <a:rPr lang="es-ES" sz="1200" b="1" kern="0" dirty="0">
                <a:solidFill>
                  <a:schemeClr val="tx1">
                    <a:lumMod val="65000"/>
                    <a:lumOff val="35000"/>
                  </a:schemeClr>
                </a:solidFill>
                <a:latin typeface="Segoe UI Light" panose="020B0502040204020203" pitchFamily="34" charset="0"/>
                <a:cs typeface="Segoe UI Light" panose="020B0502040204020203" pitchFamily="34" charset="0"/>
              </a:rPr>
              <a:t>Valoración media</a:t>
            </a:r>
            <a: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t/>
            </a:r>
            <a:b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br>
            <a:r>
              <a:rPr lang="es-ES" sz="1000" i="1" kern="0" dirty="0">
                <a:solidFill>
                  <a:schemeClr val="tx1">
                    <a:lumMod val="65000"/>
                    <a:lumOff val="35000"/>
                  </a:schemeClr>
                </a:solidFill>
                <a:latin typeface="Segoe UI Light" panose="020B0502040204020203" pitchFamily="34" charset="0"/>
                <a:cs typeface="Segoe UI Light" panose="020B0502040204020203" pitchFamily="34" charset="0"/>
              </a:rPr>
              <a:t>(Escala de 0 a 10)</a:t>
            </a:r>
            <a:endParaRPr kumimoji="0" lang="es-ES" sz="1000" i="1" u="none" strike="noStrike" kern="0" cap="none" spc="0" normalizeH="0" baseline="0" noProof="0" dirty="0">
              <a:solidFill>
                <a:schemeClr val="tx1">
                  <a:lumMod val="65000"/>
                  <a:lumOff val="35000"/>
                </a:schemeClr>
              </a:solidFill>
              <a:effectLst/>
              <a:uLnTx/>
              <a:uFillTx/>
              <a:latin typeface="Segoe UI Light" panose="020B0502040204020203" pitchFamily="34" charset="0"/>
              <a:cs typeface="Segoe UI Light" panose="020B0502040204020203" pitchFamily="34" charset="0"/>
            </a:endParaRPr>
          </a:p>
        </p:txBody>
      </p:sp>
      <p:sp>
        <p:nvSpPr>
          <p:cNvPr id="19" name="Freeform 55"/>
          <p:cNvSpPr>
            <a:spLocks/>
          </p:cNvSpPr>
          <p:nvPr/>
        </p:nvSpPr>
        <p:spPr bwMode="auto">
          <a:xfrm rot="3314931" flipH="1">
            <a:off x="5755901" y="4026594"/>
            <a:ext cx="765367" cy="765668"/>
          </a:xfrm>
          <a:custGeom>
            <a:avLst/>
            <a:gdLst>
              <a:gd name="T0" fmla="*/ 165 w 201"/>
              <a:gd name="T1" fmla="*/ 119 h 299"/>
              <a:gd name="T2" fmla="*/ 88 w 201"/>
              <a:gd name="T3" fmla="*/ 27 h 299"/>
              <a:gd name="T4" fmla="*/ 128 w 201"/>
              <a:gd name="T5" fmla="*/ 11 h 299"/>
              <a:gd name="T6" fmla="*/ 126 w 201"/>
              <a:gd name="T7" fmla="*/ 2 h 299"/>
              <a:gd name="T8" fmla="*/ 5 w 201"/>
              <a:gd name="T9" fmla="*/ 22 h 299"/>
              <a:gd name="T10" fmla="*/ 4 w 201"/>
              <a:gd name="T11" fmla="*/ 31 h 299"/>
              <a:gd name="T12" fmla="*/ 84 w 201"/>
              <a:gd name="T13" fmla="*/ 99 h 299"/>
              <a:gd name="T14" fmla="*/ 92 w 201"/>
              <a:gd name="T15" fmla="*/ 95 h 299"/>
              <a:gd name="T16" fmla="*/ 81 w 201"/>
              <a:gd name="T17" fmla="*/ 54 h 299"/>
              <a:gd name="T18" fmla="*/ 168 w 201"/>
              <a:gd name="T19" fmla="*/ 296 h 299"/>
              <a:gd name="T20" fmla="*/ 173 w 201"/>
              <a:gd name="T21" fmla="*/ 296 h 299"/>
              <a:gd name="T22" fmla="*/ 73 w 201"/>
              <a:gd name="T23" fmla="*/ 35 h 299"/>
              <a:gd name="T24" fmla="*/ 66 w 201"/>
              <a:gd name="T25" fmla="*/ 39 h 299"/>
              <a:gd name="T26" fmla="*/ 79 w 201"/>
              <a:gd name="T27" fmla="*/ 79 h 299"/>
              <a:gd name="T28" fmla="*/ 16 w 201"/>
              <a:gd name="T29" fmla="*/ 28 h 299"/>
              <a:gd name="T30" fmla="*/ 107 w 201"/>
              <a:gd name="T31" fmla="*/ 11 h 299"/>
              <a:gd name="T32" fmla="*/ 72 w 201"/>
              <a:gd name="T33" fmla="*/ 21 h 299"/>
              <a:gd name="T34" fmla="*/ 72 w 201"/>
              <a:gd name="T35" fmla="*/ 30 h 299"/>
              <a:gd name="T36" fmla="*/ 163 w 201"/>
              <a:gd name="T37" fmla="*/ 141 h 299"/>
              <a:gd name="T38" fmla="*/ 191 w 201"/>
              <a:gd name="T39" fmla="*/ 293 h 299"/>
              <a:gd name="T40" fmla="*/ 200 w 201"/>
              <a:gd name="T41" fmla="*/ 293 h 299"/>
              <a:gd name="T42" fmla="*/ 165 w 201"/>
              <a:gd name="T43" fmla="*/ 11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99">
                <a:moveTo>
                  <a:pt x="165" y="119"/>
                </a:moveTo>
                <a:cubicBezTo>
                  <a:pt x="150" y="80"/>
                  <a:pt x="125" y="46"/>
                  <a:pt x="88" y="27"/>
                </a:cubicBezTo>
                <a:cubicBezTo>
                  <a:pt x="102" y="23"/>
                  <a:pt x="115" y="18"/>
                  <a:pt x="128" y="11"/>
                </a:cubicBezTo>
                <a:cubicBezTo>
                  <a:pt x="132" y="9"/>
                  <a:pt x="130" y="3"/>
                  <a:pt x="126" y="2"/>
                </a:cubicBezTo>
                <a:cubicBezTo>
                  <a:pt x="84" y="0"/>
                  <a:pt x="43" y="6"/>
                  <a:pt x="5" y="22"/>
                </a:cubicBezTo>
                <a:cubicBezTo>
                  <a:pt x="2" y="24"/>
                  <a:pt x="0" y="29"/>
                  <a:pt x="4" y="31"/>
                </a:cubicBezTo>
                <a:cubicBezTo>
                  <a:pt x="35" y="48"/>
                  <a:pt x="62" y="70"/>
                  <a:pt x="84" y="99"/>
                </a:cubicBezTo>
                <a:cubicBezTo>
                  <a:pt x="87" y="103"/>
                  <a:pt x="93" y="100"/>
                  <a:pt x="92" y="95"/>
                </a:cubicBezTo>
                <a:cubicBezTo>
                  <a:pt x="89" y="81"/>
                  <a:pt x="85" y="68"/>
                  <a:pt x="81" y="54"/>
                </a:cubicBezTo>
                <a:cubicBezTo>
                  <a:pt x="143" y="118"/>
                  <a:pt x="175" y="206"/>
                  <a:pt x="168" y="296"/>
                </a:cubicBezTo>
                <a:cubicBezTo>
                  <a:pt x="167" y="299"/>
                  <a:pt x="173" y="299"/>
                  <a:pt x="173" y="296"/>
                </a:cubicBezTo>
                <a:cubicBezTo>
                  <a:pt x="184" y="199"/>
                  <a:pt x="146" y="101"/>
                  <a:pt x="73" y="35"/>
                </a:cubicBezTo>
                <a:cubicBezTo>
                  <a:pt x="70" y="32"/>
                  <a:pt x="64" y="35"/>
                  <a:pt x="66" y="39"/>
                </a:cubicBezTo>
                <a:cubicBezTo>
                  <a:pt x="71" y="52"/>
                  <a:pt x="75" y="66"/>
                  <a:pt x="79" y="79"/>
                </a:cubicBezTo>
                <a:cubicBezTo>
                  <a:pt x="61" y="59"/>
                  <a:pt x="40" y="41"/>
                  <a:pt x="16" y="28"/>
                </a:cubicBezTo>
                <a:cubicBezTo>
                  <a:pt x="46" y="16"/>
                  <a:pt x="76" y="11"/>
                  <a:pt x="107" y="11"/>
                </a:cubicBezTo>
                <a:cubicBezTo>
                  <a:pt x="96" y="16"/>
                  <a:pt x="84" y="19"/>
                  <a:pt x="72" y="21"/>
                </a:cubicBezTo>
                <a:cubicBezTo>
                  <a:pt x="67" y="22"/>
                  <a:pt x="68" y="28"/>
                  <a:pt x="72" y="30"/>
                </a:cubicBezTo>
                <a:cubicBezTo>
                  <a:pt x="120" y="48"/>
                  <a:pt x="148" y="94"/>
                  <a:pt x="163" y="141"/>
                </a:cubicBezTo>
                <a:cubicBezTo>
                  <a:pt x="178" y="190"/>
                  <a:pt x="186" y="242"/>
                  <a:pt x="191" y="293"/>
                </a:cubicBezTo>
                <a:cubicBezTo>
                  <a:pt x="191" y="299"/>
                  <a:pt x="201" y="299"/>
                  <a:pt x="200" y="293"/>
                </a:cubicBezTo>
                <a:cubicBezTo>
                  <a:pt x="196" y="235"/>
                  <a:pt x="186" y="174"/>
                  <a:pt x="165" y="1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4583038" y="3069754"/>
            <a:ext cx="1796870" cy="954107"/>
          </a:xfrm>
          <a:prstGeom prst="rect">
            <a:avLst/>
          </a:prstGeom>
          <a:solidFill>
            <a:schemeClr val="bg1"/>
          </a:solidFill>
        </p:spPr>
        <p:txBody>
          <a:bodyPr wrap="square" rtlCol="0">
            <a:spAutoFit/>
          </a:bodyPr>
          <a:lstStyle/>
          <a:p>
            <a:r>
              <a:rPr lang="es-ES" sz="1200" dirty="0" smtClean="0">
                <a:solidFill>
                  <a:schemeClr val="tx1">
                    <a:lumMod val="65000"/>
                    <a:lumOff val="35000"/>
                  </a:schemeClr>
                </a:solidFill>
                <a:latin typeface="Segoe UI" pitchFamily="34" charset="0"/>
                <a:cs typeface="Segoe UI" pitchFamily="34" charset="0"/>
              </a:rPr>
              <a:t>Han sido atendidos en el último año</a:t>
            </a:r>
          </a:p>
          <a:p>
            <a:r>
              <a:rPr lang="es-ES" sz="1600" b="1" dirty="0" smtClean="0">
                <a:solidFill>
                  <a:srgbClr val="17375E"/>
                </a:solidFill>
                <a:latin typeface="Segoe UI" pitchFamily="34" charset="0"/>
                <a:cs typeface="Segoe UI" pitchFamily="34" charset="0"/>
              </a:rPr>
              <a:t>70,6% </a:t>
            </a:r>
            <a:br>
              <a:rPr lang="es-ES" sz="1600" b="1" dirty="0" smtClean="0">
                <a:solidFill>
                  <a:srgbClr val="17375E"/>
                </a:solidFill>
                <a:latin typeface="Segoe UI" pitchFamily="34" charset="0"/>
                <a:cs typeface="Segoe UI" pitchFamily="34" charset="0"/>
              </a:rPr>
            </a:br>
            <a:r>
              <a:rPr lang="es-ES" sz="1600" b="1" dirty="0" smtClean="0">
                <a:solidFill>
                  <a:schemeClr val="tx2">
                    <a:lumMod val="60000"/>
                    <a:lumOff val="40000"/>
                  </a:schemeClr>
                </a:solidFill>
                <a:latin typeface="Segoe UI" pitchFamily="34" charset="0"/>
                <a:cs typeface="Segoe UI" pitchFamily="34" charset="0"/>
              </a:rPr>
              <a:t>75,0%</a:t>
            </a:r>
            <a:endParaRPr lang="es-ES" sz="1200" dirty="0">
              <a:solidFill>
                <a:schemeClr val="tx2">
                  <a:lumMod val="60000"/>
                  <a:lumOff val="40000"/>
                </a:schemeClr>
              </a:solidFill>
              <a:latin typeface="Segoe UI" pitchFamily="34" charset="0"/>
              <a:cs typeface="Segoe UI" pitchFamily="34" charset="0"/>
            </a:endParaRPr>
          </a:p>
        </p:txBody>
      </p:sp>
      <p:grpSp>
        <p:nvGrpSpPr>
          <p:cNvPr id="21" name="20 Grupo"/>
          <p:cNvGrpSpPr/>
          <p:nvPr/>
        </p:nvGrpSpPr>
        <p:grpSpPr>
          <a:xfrm>
            <a:off x="10055646" y="5500840"/>
            <a:ext cx="1774727" cy="584777"/>
            <a:chOff x="10415686" y="5013970"/>
            <a:chExt cx="1774727" cy="584777"/>
          </a:xfrm>
        </p:grpSpPr>
        <p:sp>
          <p:nvSpPr>
            <p:cNvPr id="8" name="7 Rectángulo"/>
            <p:cNvSpPr/>
            <p:nvPr/>
          </p:nvSpPr>
          <p:spPr>
            <a:xfrm>
              <a:off x="10415686" y="5145516"/>
              <a:ext cx="130924" cy="11902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10415686" y="5378956"/>
              <a:ext cx="130924" cy="11902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0580452" y="5013970"/>
              <a:ext cx="1183135" cy="58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10545965" y="5068563"/>
              <a:ext cx="1644448" cy="276999"/>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TOTAL MUESTRA</a:t>
              </a:r>
              <a:endParaRPr lang="es-ES" sz="1200" dirty="0">
                <a:solidFill>
                  <a:schemeClr val="tx1">
                    <a:lumMod val="65000"/>
                    <a:lumOff val="35000"/>
                  </a:schemeClr>
                </a:solidFill>
                <a:latin typeface="Segoe UI" pitchFamily="34" charset="0"/>
                <a:cs typeface="Segoe UI" pitchFamily="34" charset="0"/>
              </a:endParaRPr>
            </a:p>
          </p:txBody>
        </p:sp>
        <p:sp>
          <p:nvSpPr>
            <p:cNvPr id="22" name="21 Rectángulo"/>
            <p:cNvSpPr/>
            <p:nvPr/>
          </p:nvSpPr>
          <p:spPr>
            <a:xfrm>
              <a:off x="10545965" y="5321749"/>
              <a:ext cx="1217622" cy="276998"/>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ASTURIAS</a:t>
              </a:r>
              <a:endParaRPr lang="es-ES" sz="1200" dirty="0">
                <a:solidFill>
                  <a:schemeClr val="tx1">
                    <a:lumMod val="65000"/>
                    <a:lumOff val="35000"/>
                  </a:schemeClr>
                </a:solidFill>
                <a:latin typeface="Segoe UI" pitchFamily="34" charset="0"/>
                <a:cs typeface="Segoe UI" pitchFamily="34" charset="0"/>
              </a:endParaRPr>
            </a:p>
          </p:txBody>
        </p:sp>
      </p:grpSp>
      <p:grpSp>
        <p:nvGrpSpPr>
          <p:cNvPr id="13" name="12 Grupo"/>
          <p:cNvGrpSpPr/>
          <p:nvPr/>
        </p:nvGrpSpPr>
        <p:grpSpPr>
          <a:xfrm>
            <a:off x="4605181" y="5351604"/>
            <a:ext cx="1774727" cy="584777"/>
            <a:chOff x="4826399" y="5509313"/>
            <a:chExt cx="1774727" cy="584777"/>
          </a:xfrm>
        </p:grpSpPr>
        <p:sp>
          <p:nvSpPr>
            <p:cNvPr id="26" name="25 Rectángulo"/>
            <p:cNvSpPr/>
            <p:nvPr/>
          </p:nvSpPr>
          <p:spPr>
            <a:xfrm>
              <a:off x="4826399" y="5640859"/>
              <a:ext cx="130924" cy="119022"/>
            </a:xfrm>
            <a:prstGeom prst="rect">
              <a:avLst/>
            </a:prstGeom>
            <a:solidFill>
              <a:srgbClr val="17375E"/>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4826399" y="5874299"/>
              <a:ext cx="130924" cy="11902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4991165" y="5509313"/>
              <a:ext cx="1183135" cy="58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4956678" y="5563906"/>
              <a:ext cx="1644448" cy="276999"/>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TOTAL MUESTRA</a:t>
              </a:r>
              <a:endParaRPr lang="es-ES" sz="1200" dirty="0">
                <a:solidFill>
                  <a:schemeClr val="tx1">
                    <a:lumMod val="65000"/>
                    <a:lumOff val="35000"/>
                  </a:schemeClr>
                </a:solidFill>
                <a:latin typeface="Segoe UI" pitchFamily="34" charset="0"/>
                <a:cs typeface="Segoe UI" pitchFamily="34" charset="0"/>
              </a:endParaRPr>
            </a:p>
          </p:txBody>
        </p:sp>
        <p:sp>
          <p:nvSpPr>
            <p:cNvPr id="34" name="33 Rectángulo"/>
            <p:cNvSpPr/>
            <p:nvPr/>
          </p:nvSpPr>
          <p:spPr>
            <a:xfrm>
              <a:off x="4956678" y="5817092"/>
              <a:ext cx="1217622" cy="276998"/>
            </a:xfrm>
            <a:prstGeom prst="rect">
              <a:avLst/>
            </a:prstGeom>
          </p:spPr>
          <p:txBody>
            <a:bodyPr wrap="square">
              <a:spAutoFit/>
            </a:bodyPr>
            <a:lstStyle/>
            <a:p>
              <a:r>
                <a:rPr lang="es-ES" sz="1200" dirty="0" smtClean="0">
                  <a:solidFill>
                    <a:schemeClr val="tx1">
                      <a:lumMod val="65000"/>
                      <a:lumOff val="35000"/>
                    </a:schemeClr>
                  </a:solidFill>
                  <a:latin typeface="Segoe UI" pitchFamily="34" charset="0"/>
                  <a:cs typeface="Segoe UI" pitchFamily="34" charset="0"/>
                </a:rPr>
                <a:t>ASTURIAS</a:t>
              </a:r>
              <a:endParaRPr lang="es-ES" sz="1200" dirty="0">
                <a:solidFill>
                  <a:schemeClr val="tx1">
                    <a:lumMod val="65000"/>
                    <a:lumOff val="35000"/>
                  </a:schemeClr>
                </a:solidFill>
                <a:latin typeface="Segoe UI" pitchFamily="34" charset="0"/>
                <a:cs typeface="Segoe UI" pitchFamily="34" charset="0"/>
              </a:endParaRPr>
            </a:p>
          </p:txBody>
        </p:sp>
      </p:grpSp>
      <p:sp>
        <p:nvSpPr>
          <p:cNvPr id="35" name="15 CuadroTexto"/>
          <p:cNvSpPr txBox="1"/>
          <p:nvPr/>
        </p:nvSpPr>
        <p:spPr>
          <a:xfrm>
            <a:off x="957202" y="1007254"/>
            <a:ext cx="10061483" cy="1198404"/>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La mayoría de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los ciudadanos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que conocen la existencia de la enfermera de referencia ha sido atendidos por ella en el último año (70,6% en el total y 75,0% en Asturias)</a:t>
            </a:r>
            <a:endPar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endParaRPr>
          </a:p>
          <a:p>
            <a:pPr algn="ctr">
              <a:spcAft>
                <a:spcPts val="600"/>
              </a:spcAft>
            </a:pP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La valoración de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su atención es </a:t>
            </a: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“excelente”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
            </a:r>
            <a:b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b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en </a:t>
            </a: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profesionalidad, atención personal y facilidad para ser atendido </a:t>
            </a:r>
          </a:p>
        </p:txBody>
      </p:sp>
    </p:spTree>
    <p:extLst>
      <p:ext uri="{BB962C8B-B14F-4D97-AF65-F5344CB8AC3E}">
        <p14:creationId xmlns:p14="http://schemas.microsoft.com/office/powerpoint/2010/main" val="256529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1752" b="1752"/>
          <a:stretch/>
        </p:blipFill>
        <p:spPr>
          <a:xfrm>
            <a:off x="406" y="0"/>
            <a:ext cx="12189600" cy="6859588"/>
          </a:xfrm>
          <a:prstGeom prst="rect">
            <a:avLst/>
          </a:prstGeom>
        </p:spPr>
      </p:pic>
      <p:sp>
        <p:nvSpPr>
          <p:cNvPr id="4" name="3 CuadroTexto"/>
          <p:cNvSpPr txBox="1"/>
          <p:nvPr/>
        </p:nvSpPr>
        <p:spPr>
          <a:xfrm>
            <a:off x="3574926" y="2152520"/>
            <a:ext cx="8208912" cy="2554545"/>
          </a:xfrm>
          <a:prstGeom prst="rect">
            <a:avLst/>
          </a:prstGeom>
          <a:noFill/>
        </p:spPr>
        <p:txBody>
          <a:bodyPr wrap="square" rtlCol="0" anchor="ctr">
            <a:spAutoFit/>
          </a:bodyPr>
          <a:lstStyle/>
          <a:p>
            <a:pPr marL="361950" indent="-361950">
              <a:spcAft>
                <a:spcPts val="1800"/>
              </a:spcAft>
            </a:pPr>
            <a:r>
              <a:rPr lang="es-ES_tradnl" b="1" dirty="0" smtClean="0">
                <a:solidFill>
                  <a:schemeClr val="bg1"/>
                </a:solidFill>
                <a:latin typeface="Segoe UI Light" panose="020B0502040204020203" pitchFamily="34" charset="0"/>
                <a:cs typeface="Segoe UI Light" panose="020B0502040204020203" pitchFamily="34" charset="0"/>
              </a:rPr>
              <a:t>01</a:t>
            </a:r>
            <a:r>
              <a:rPr lang="es-ES_tradnl" dirty="0" smtClean="0">
                <a:solidFill>
                  <a:schemeClr val="bg1"/>
                </a:solidFill>
                <a:latin typeface="Segoe UI Light" panose="020B0502040204020203" pitchFamily="34" charset="0"/>
                <a:cs typeface="Segoe UI Light" panose="020B0502040204020203" pitchFamily="34" charset="0"/>
              </a:rPr>
              <a:t> Metodología y ficha técnica</a:t>
            </a:r>
          </a:p>
          <a:p>
            <a:pPr marL="361950" indent="-361950">
              <a:spcAft>
                <a:spcPts val="1800"/>
              </a:spcAft>
            </a:pPr>
            <a:r>
              <a:rPr lang="es-ES" b="1" dirty="0" smtClean="0">
                <a:solidFill>
                  <a:schemeClr val="bg1"/>
                </a:solidFill>
                <a:latin typeface="Segoe UI Light" panose="020B0502040204020203" pitchFamily="34" charset="0"/>
                <a:cs typeface="Segoe UI Light" panose="020B0502040204020203" pitchFamily="34" charset="0"/>
              </a:rPr>
              <a:t>02</a:t>
            </a:r>
            <a:r>
              <a:rPr lang="es-ES" dirty="0" smtClean="0">
                <a:solidFill>
                  <a:schemeClr val="bg1"/>
                </a:solidFill>
                <a:latin typeface="Segoe UI Light" panose="020B0502040204020203" pitchFamily="34" charset="0"/>
                <a:cs typeface="Segoe UI Light" panose="020B0502040204020203" pitchFamily="34" charset="0"/>
              </a:rPr>
              <a:t> </a:t>
            </a:r>
            <a:r>
              <a:rPr lang="es-ES" dirty="0">
                <a:solidFill>
                  <a:schemeClr val="bg1"/>
                </a:solidFill>
                <a:latin typeface="Segoe UI Light" panose="020B0502040204020203" pitchFamily="34" charset="0"/>
                <a:cs typeface="Segoe UI Light" panose="020B0502040204020203" pitchFamily="34" charset="0"/>
              </a:rPr>
              <a:t>Experiencia en los Centros de Atención Primaria</a:t>
            </a:r>
            <a:endParaRPr lang="es-ES" dirty="0" smtClean="0">
              <a:solidFill>
                <a:schemeClr val="bg1"/>
              </a:solidFill>
              <a:latin typeface="Segoe UI Light" panose="020B0502040204020203" pitchFamily="34" charset="0"/>
              <a:cs typeface="Segoe UI Light" panose="020B0502040204020203" pitchFamily="34" charset="0"/>
            </a:endParaRPr>
          </a:p>
          <a:p>
            <a:pPr marL="361950" indent="-361950">
              <a:spcAft>
                <a:spcPts val="1800"/>
              </a:spcAft>
            </a:pPr>
            <a:r>
              <a:rPr lang="es-ES" b="1" dirty="0" smtClean="0">
                <a:solidFill>
                  <a:schemeClr val="bg1"/>
                </a:solidFill>
                <a:latin typeface="Segoe UI Light" panose="020B0502040204020203" pitchFamily="34" charset="0"/>
                <a:cs typeface="Segoe UI Light" panose="020B0502040204020203" pitchFamily="34" charset="0"/>
              </a:rPr>
              <a:t>03</a:t>
            </a:r>
            <a:r>
              <a:rPr lang="es-ES" dirty="0" smtClean="0">
                <a:solidFill>
                  <a:schemeClr val="bg1"/>
                </a:solidFill>
                <a:latin typeface="Segoe UI Light" panose="020B0502040204020203" pitchFamily="34" charset="0"/>
                <a:cs typeface="Segoe UI Light" panose="020B0502040204020203" pitchFamily="34" charset="0"/>
              </a:rPr>
              <a:t> Valoración de los Centros de Atención Primaria</a:t>
            </a:r>
          </a:p>
          <a:p>
            <a:pPr marL="361950" indent="-361950">
              <a:spcAft>
                <a:spcPts val="1800"/>
              </a:spcAft>
            </a:pPr>
            <a:r>
              <a:rPr lang="es-ES" b="1" dirty="0" smtClean="0">
                <a:solidFill>
                  <a:schemeClr val="bg1"/>
                </a:solidFill>
                <a:latin typeface="Segoe UI Light" panose="020B0502040204020203" pitchFamily="34" charset="0"/>
                <a:cs typeface="Segoe UI Light" panose="020B0502040204020203" pitchFamily="34" charset="0"/>
              </a:rPr>
              <a:t>04 </a:t>
            </a:r>
            <a:r>
              <a:rPr lang="es-ES" dirty="0">
                <a:solidFill>
                  <a:schemeClr val="bg1"/>
                </a:solidFill>
                <a:latin typeface="Segoe UI Light" panose="020B0502040204020203" pitchFamily="34" charset="0"/>
                <a:cs typeface="Segoe UI Light" panose="020B0502040204020203" pitchFamily="34" charset="0"/>
              </a:rPr>
              <a:t>Conocimiento y valoración de la enfermera de </a:t>
            </a:r>
            <a:r>
              <a:rPr lang="es-ES" dirty="0" smtClean="0">
                <a:solidFill>
                  <a:schemeClr val="bg1"/>
                </a:solidFill>
                <a:latin typeface="Segoe UI Light" panose="020B0502040204020203" pitchFamily="34" charset="0"/>
                <a:cs typeface="Segoe UI Light" panose="020B0502040204020203" pitchFamily="34" charset="0"/>
              </a:rPr>
              <a:t>referencia</a:t>
            </a:r>
          </a:p>
          <a:p>
            <a:pPr marL="361950" indent="-361950">
              <a:spcAft>
                <a:spcPts val="1800"/>
              </a:spcAft>
            </a:pPr>
            <a:r>
              <a:rPr lang="es-ES" b="1" dirty="0" smtClean="0">
                <a:solidFill>
                  <a:schemeClr val="bg1"/>
                </a:solidFill>
                <a:latin typeface="Segoe UI Light" panose="020B0502040204020203" pitchFamily="34" charset="0"/>
                <a:cs typeface="Segoe UI Light" panose="020B0502040204020203" pitchFamily="34" charset="0"/>
              </a:rPr>
              <a:t>05 </a:t>
            </a:r>
            <a:r>
              <a:rPr lang="es-ES" dirty="0" smtClean="0">
                <a:solidFill>
                  <a:schemeClr val="bg1"/>
                </a:solidFill>
                <a:latin typeface="Segoe UI Light" panose="020B0502040204020203" pitchFamily="34" charset="0"/>
                <a:cs typeface="Segoe UI Light" panose="020B0502040204020203" pitchFamily="34" charset="0"/>
              </a:rPr>
              <a:t>Conocimiento y opinión social de </a:t>
            </a:r>
            <a:r>
              <a:rPr lang="es-ES" dirty="0">
                <a:solidFill>
                  <a:schemeClr val="bg1"/>
                </a:solidFill>
                <a:latin typeface="Segoe UI Light" panose="020B0502040204020203" pitchFamily="34" charset="0"/>
                <a:cs typeface="Segoe UI Light" panose="020B0502040204020203" pitchFamily="34" charset="0"/>
              </a:rPr>
              <a:t>la profesión </a:t>
            </a:r>
            <a:r>
              <a:rPr lang="es-ES" dirty="0" smtClean="0">
                <a:solidFill>
                  <a:schemeClr val="bg1"/>
                </a:solidFill>
                <a:latin typeface="Segoe UI Light" panose="020B0502040204020203" pitchFamily="34" charset="0"/>
                <a:cs typeface="Segoe UI Light" panose="020B0502040204020203" pitchFamily="34" charset="0"/>
              </a:rPr>
              <a:t>enfermera</a:t>
            </a:r>
            <a:endParaRPr lang="es-ES" dirty="0">
              <a:solidFill>
                <a:schemeClr val="bg1"/>
              </a:solidFill>
              <a:latin typeface="Segoe UI Light" panose="020B0502040204020203" pitchFamily="34" charset="0"/>
              <a:cs typeface="Segoe UI Light" panose="020B0502040204020203" pitchFamily="34" charset="0"/>
            </a:endParaRPr>
          </a:p>
        </p:txBody>
      </p:sp>
      <p:sp>
        <p:nvSpPr>
          <p:cNvPr id="6" name="1 Título"/>
          <p:cNvSpPr txBox="1">
            <a:spLocks/>
          </p:cNvSpPr>
          <p:nvPr/>
        </p:nvSpPr>
        <p:spPr>
          <a:xfrm rot="16200000">
            <a:off x="-1457593" y="2037122"/>
            <a:ext cx="5700531" cy="2785344"/>
          </a:xfrm>
          <a:prstGeom prst="rect">
            <a:avLst/>
          </a:prstGeom>
        </p:spPr>
        <p:txBody>
          <a:bodyPr vert="horz" wrap="none" lIns="91406" tIns="45703" rIns="91406" bIns="45703" rtlCol="0" anchor="ctr">
            <a:spAutoFit/>
          </a:bodyPr>
          <a:lstStyle>
            <a:lvl1pPr algn="l" defTabSz="914282" rtl="0" eaLnBrk="1" latinLnBrk="0" hangingPunct="1">
              <a:spcBef>
                <a:spcPct val="0"/>
              </a:spcBef>
              <a:buNone/>
              <a:defRPr lang="es-ES" sz="6000" kern="1200" dirty="0">
                <a:ln>
                  <a:solidFill>
                    <a:srgbClr val="0072BA"/>
                  </a:solidFill>
                </a:ln>
                <a:solidFill>
                  <a:srgbClr val="0072BA"/>
                </a:solidFill>
                <a:latin typeface="Arial Narrow" pitchFamily="34" charset="0"/>
                <a:ea typeface="+mj-ea"/>
                <a:cs typeface="+mj-cs"/>
              </a:defRPr>
            </a:lvl1pPr>
          </a:lstStyle>
          <a:p>
            <a:pPr algn="ctr">
              <a:defRPr/>
            </a:pPr>
            <a:r>
              <a:rPr lang="es-ES" sz="17500" b="1" dirty="0" smtClean="0">
                <a:ln>
                  <a:solidFill>
                    <a:srgbClr val="00478F"/>
                  </a:solidFill>
                </a:ln>
                <a:solidFill>
                  <a:schemeClr val="bg1"/>
                </a:solidFill>
                <a:latin typeface="Segoe UI Light" panose="020B0502040204020203" pitchFamily="34" charset="0"/>
                <a:cs typeface="Segoe UI Light" panose="020B0502040204020203" pitchFamily="34" charset="0"/>
              </a:rPr>
              <a:t>índice</a:t>
            </a:r>
            <a:endParaRPr lang="es-ES" sz="17500" b="1" dirty="0">
              <a:ln>
                <a:solidFill>
                  <a:srgbClr val="00478F"/>
                </a:solidFill>
              </a:ln>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86848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20770" y="153907"/>
            <a:ext cx="10444819" cy="769425"/>
          </a:xfrm>
        </p:spPr>
        <p:txBody>
          <a:bodyPr/>
          <a:lstStyle/>
          <a:p>
            <a:r>
              <a:rPr lang="es-ES" sz="2400" b="0" dirty="0">
                <a:latin typeface="Arial Narrow" pitchFamily="34" charset="0"/>
                <a:cs typeface="+mj-cs"/>
              </a:rPr>
              <a:t>Frecuencia de visita de </a:t>
            </a:r>
            <a:r>
              <a:rPr lang="es-ES" sz="2400" b="0" dirty="0" smtClean="0">
                <a:latin typeface="Arial Narrow" pitchFamily="34" charset="0"/>
                <a:cs typeface="+mj-cs"/>
              </a:rPr>
              <a:t>la </a:t>
            </a:r>
            <a:r>
              <a:rPr lang="es-ES" sz="2400" b="0" dirty="0">
                <a:latin typeface="Arial Narrow" pitchFamily="34" charset="0"/>
                <a:cs typeface="+mj-cs"/>
              </a:rPr>
              <a:t>enfermera de referencia</a:t>
            </a:r>
            <a:r>
              <a:rPr lang="es-ES" dirty="0" smtClean="0"/>
              <a:t/>
            </a:r>
            <a:br>
              <a:rPr lang="es-ES" dirty="0" smtClean="0"/>
            </a:br>
            <a:r>
              <a:rPr lang="es-ES" sz="2000" b="0" i="1" dirty="0">
                <a:latin typeface="Arial Narrow" pitchFamily="34" charset="0"/>
                <a:cs typeface="+mj-cs"/>
              </a:rPr>
              <a:t>Según </a:t>
            </a:r>
            <a:r>
              <a:rPr lang="es-ES" sz="2000" b="0" i="1" dirty="0" smtClean="0">
                <a:latin typeface="Arial Narrow" pitchFamily="34" charset="0"/>
                <a:cs typeface="+mj-cs"/>
              </a:rPr>
              <a:t>edad (TOTAL MUESTRA)</a:t>
            </a:r>
            <a:endParaRPr lang="es-ES" sz="2000" b="0" i="1" dirty="0">
              <a:latin typeface="Arial Narrow" pitchFamily="34" charset="0"/>
              <a:cs typeface="+mj-cs"/>
            </a:endParaRPr>
          </a:p>
        </p:txBody>
      </p:sp>
      <p:sp>
        <p:nvSpPr>
          <p:cNvPr id="4" name="3 CuadroTexto"/>
          <p:cNvSpPr txBox="1"/>
          <p:nvPr/>
        </p:nvSpPr>
        <p:spPr>
          <a:xfrm>
            <a:off x="0" y="6596235"/>
            <a:ext cx="10055646" cy="263353"/>
          </a:xfrm>
          <a:prstGeom prst="rect">
            <a:avLst/>
          </a:prstGeom>
          <a:noFill/>
        </p:spPr>
        <p:txBody>
          <a:bodyPr wrap="square" lIns="77925" tIns="38963" rIns="77925" bIns="38963" rtlCol="0" anchor="b">
            <a:spAutoFit/>
          </a:bodyPr>
          <a:lstStyle/>
          <a:p>
            <a:pPr defTabSz="914400"/>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P.7. </a:t>
            </a:r>
            <a:r>
              <a:rPr lang="es-ES" sz="1200" b="1" dirty="0">
                <a:solidFill>
                  <a:prstClr val="black">
                    <a:lumMod val="50000"/>
                    <a:lumOff val="50000"/>
                  </a:prstClr>
                </a:solidFill>
                <a:latin typeface="Segoe UI Light" panose="020B0502040204020203" pitchFamily="34" charset="0"/>
                <a:cs typeface="Arial" panose="020B0604020202020204" pitchFamily="34" charset="0"/>
              </a:rPr>
              <a:t>¿Con qué frecuencia suele ir a su enfermera de referencia?</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823141620"/>
              </p:ext>
            </p:extLst>
          </p:nvPr>
        </p:nvGraphicFramePr>
        <p:xfrm>
          <a:off x="122734" y="2925739"/>
          <a:ext cx="11664000" cy="2838684"/>
        </p:xfrm>
        <a:graphic>
          <a:graphicData uri="http://schemas.openxmlformats.org/drawingml/2006/table">
            <a:tbl>
              <a:tblPr/>
              <a:tblGrid>
                <a:gridCol w="2052000">
                  <a:extLst>
                    <a:ext uri="{9D8B030D-6E8A-4147-A177-3AD203B41FA5}">
                      <a16:colId xmlns="" xmlns:a16="http://schemas.microsoft.com/office/drawing/2014/main" val="20000"/>
                    </a:ext>
                  </a:extLst>
                </a:gridCol>
                <a:gridCol w="1836000"/>
                <a:gridCol w="1944000"/>
                <a:gridCol w="1944000"/>
                <a:gridCol w="1944000"/>
                <a:gridCol w="1944000"/>
              </a:tblGrid>
              <a:tr h="347880">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600" b="1"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Total Muestra</a:t>
                      </a:r>
                      <a:endParaRPr lang="es-ES" sz="1600" b="1"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ES" sz="1400" b="0"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65 años o más</a:t>
                      </a:r>
                      <a:endParaRPr lang="es-ES"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5134">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Una vez o más al mes</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15134">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Dos o tres veces al año</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5134">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Una vez al</a:t>
                      </a:r>
                      <a:r>
                        <a:rPr lang="es-ES" sz="1200" kern="1200" baseline="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año</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5134">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Según necesidad</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5134">
                <a:tc>
                  <a:txBody>
                    <a:bodyPr/>
                    <a:lstStyle/>
                    <a:p>
                      <a:pPr algn="r" fontAlgn="b"/>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No la he visitado </a:t>
                      </a: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el último año</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15134">
                <a:tc>
                  <a:txBody>
                    <a:bodyPr/>
                    <a:lstStyle/>
                    <a:p>
                      <a:pPr algn="r" fontAlgn="b"/>
                      <a:r>
                        <a:rPr lang="es-ES" sz="1200" kern="1200" dirty="0" err="1"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Ns</a:t>
                      </a:r>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
                      </a:r>
                      <a:r>
                        <a:rPr lang="es-ES" sz="1200" kern="1200" dirty="0" err="1"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Nc</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26"/>
          <p:cNvSpPr txBox="1">
            <a:spLocks noChangeArrowheads="1"/>
          </p:cNvSpPr>
          <p:nvPr/>
        </p:nvSpPr>
        <p:spPr bwMode="auto">
          <a:xfrm>
            <a:off x="295682" y="2277666"/>
            <a:ext cx="6447596" cy="307777"/>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¿Con qué frecuencia suele ir a su enfermera de referencia?</a:t>
            </a:r>
          </a:p>
        </p:txBody>
      </p:sp>
      <p:sp>
        <p:nvSpPr>
          <p:cNvPr id="9" name="8 Rectángulo"/>
          <p:cNvSpPr/>
          <p:nvPr/>
        </p:nvSpPr>
        <p:spPr>
          <a:xfrm>
            <a:off x="334566" y="3307551"/>
            <a:ext cx="3384376" cy="1586018"/>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0" name="19 Rectángulo"/>
          <p:cNvSpPr/>
          <p:nvPr/>
        </p:nvSpPr>
        <p:spPr>
          <a:xfrm>
            <a:off x="4186994" y="3320778"/>
            <a:ext cx="1692188" cy="1586018"/>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2" name="21 Rectángulo"/>
          <p:cNvSpPr/>
          <p:nvPr/>
        </p:nvSpPr>
        <p:spPr>
          <a:xfrm>
            <a:off x="6203218" y="3334846"/>
            <a:ext cx="1692188" cy="1586018"/>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4" name="23 Rectángulo"/>
          <p:cNvSpPr/>
          <p:nvPr/>
        </p:nvSpPr>
        <p:spPr>
          <a:xfrm>
            <a:off x="8183438" y="3334846"/>
            <a:ext cx="1692188" cy="1586018"/>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6" name="25 Rectángulo"/>
          <p:cNvSpPr/>
          <p:nvPr/>
        </p:nvSpPr>
        <p:spPr>
          <a:xfrm>
            <a:off x="10127654" y="3334846"/>
            <a:ext cx="1692188" cy="1586018"/>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9" name="28 Rectángulo"/>
          <p:cNvSpPr/>
          <p:nvPr/>
        </p:nvSpPr>
        <p:spPr>
          <a:xfrm>
            <a:off x="36636" y="6342319"/>
            <a:ext cx="6672019"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a:solidFill>
                  <a:prstClr val="black">
                    <a:lumMod val="50000"/>
                    <a:lumOff val="50000"/>
                  </a:prstClr>
                </a:solidFill>
                <a:latin typeface="Segoe UI Light" panose="020B0502040204020203" pitchFamily="34" charset="0"/>
                <a:cs typeface="Arial" panose="020B0604020202020204" pitchFamily="34" charset="0"/>
              </a:rPr>
              <a:t>Sí han visitado centro de salud en los últimos 6-8 meses y conocen la existencia de la enfermera de referencia</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30" name="29 Rectángulo"/>
          <p:cNvSpPr/>
          <p:nvPr/>
        </p:nvSpPr>
        <p:spPr>
          <a:xfrm>
            <a:off x="9047534" y="5823116"/>
            <a:ext cx="3049233" cy="253916"/>
          </a:xfrm>
          <a:prstGeom prst="rect">
            <a:avLst/>
          </a:prstGeom>
        </p:spPr>
        <p:txBody>
          <a:bodyPr wrap="none">
            <a:spAutoFit/>
          </a:bodyPr>
          <a:lstStyle/>
          <a:p>
            <a:pPr defTabSz="914400"/>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*Bases </a:t>
            </a:r>
            <a:r>
              <a:rPr lang="es-ES" sz="1050" dirty="0" err="1" smtClean="0">
                <a:solidFill>
                  <a:prstClr val="black">
                    <a:lumMod val="50000"/>
                    <a:lumOff val="50000"/>
                  </a:prstClr>
                </a:solidFill>
                <a:latin typeface="Segoe UI Light" panose="020B0502040204020203" pitchFamily="34" charset="0"/>
                <a:cs typeface="Arial" panose="020B0604020202020204" pitchFamily="34" charset="0"/>
              </a:rPr>
              <a:t>muestrales</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 reducidas en la lectura por edad</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31" name="30 CuadroTexto"/>
          <p:cNvSpPr txBox="1"/>
          <p:nvPr/>
        </p:nvSpPr>
        <p:spPr>
          <a:xfrm>
            <a:off x="2134766" y="1150108"/>
            <a:ext cx="8242468" cy="839526"/>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Las visitas y la frecuencia de visitas a la enfermera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de referencia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aumenta a medida que aumenta la edad del ciudadano</a:t>
            </a:r>
            <a:endPar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endParaRPr>
          </a:p>
        </p:txBody>
      </p:sp>
      <p:graphicFrame>
        <p:nvGraphicFramePr>
          <p:cNvPr id="34" name="33 Gráfico"/>
          <p:cNvGraphicFramePr/>
          <p:nvPr>
            <p:extLst>
              <p:ext uri="{D42A27DB-BD31-4B8C-83A1-F6EECF244321}">
                <p14:modId xmlns:p14="http://schemas.microsoft.com/office/powerpoint/2010/main" val="1120762160"/>
              </p:ext>
            </p:extLst>
          </p:nvPr>
        </p:nvGraphicFramePr>
        <p:xfrm>
          <a:off x="2246124" y="3288607"/>
          <a:ext cx="2952328" cy="240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35 Gráfico"/>
          <p:cNvGraphicFramePr/>
          <p:nvPr>
            <p:extLst>
              <p:ext uri="{D42A27DB-BD31-4B8C-83A1-F6EECF244321}">
                <p14:modId xmlns:p14="http://schemas.microsoft.com/office/powerpoint/2010/main" val="3692043950"/>
              </p:ext>
            </p:extLst>
          </p:nvPr>
        </p:nvGraphicFramePr>
        <p:xfrm>
          <a:off x="4295006" y="3298115"/>
          <a:ext cx="2952328" cy="2401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36 Gráfico"/>
          <p:cNvGraphicFramePr/>
          <p:nvPr>
            <p:extLst>
              <p:ext uri="{D42A27DB-BD31-4B8C-83A1-F6EECF244321}">
                <p14:modId xmlns:p14="http://schemas.microsoft.com/office/powerpoint/2010/main" val="2858634540"/>
              </p:ext>
            </p:extLst>
          </p:nvPr>
        </p:nvGraphicFramePr>
        <p:xfrm>
          <a:off x="6311230" y="3298115"/>
          <a:ext cx="2952328" cy="2401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38 Gráfico"/>
          <p:cNvGraphicFramePr/>
          <p:nvPr>
            <p:extLst>
              <p:ext uri="{D42A27DB-BD31-4B8C-83A1-F6EECF244321}">
                <p14:modId xmlns:p14="http://schemas.microsoft.com/office/powerpoint/2010/main" val="1671195113"/>
              </p:ext>
            </p:extLst>
          </p:nvPr>
        </p:nvGraphicFramePr>
        <p:xfrm>
          <a:off x="8327454" y="3298115"/>
          <a:ext cx="2952328" cy="24017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40 Gráfico"/>
          <p:cNvGraphicFramePr/>
          <p:nvPr>
            <p:extLst>
              <p:ext uri="{D42A27DB-BD31-4B8C-83A1-F6EECF244321}">
                <p14:modId xmlns:p14="http://schemas.microsoft.com/office/powerpoint/2010/main" val="2229865994"/>
              </p:ext>
            </p:extLst>
          </p:nvPr>
        </p:nvGraphicFramePr>
        <p:xfrm>
          <a:off x="10247396" y="3309545"/>
          <a:ext cx="2952328" cy="2401752"/>
        </p:xfrm>
        <a:graphic>
          <a:graphicData uri="http://schemas.openxmlformats.org/drawingml/2006/chart">
            <c:chart xmlns:c="http://schemas.openxmlformats.org/drawingml/2006/chart" xmlns:r="http://schemas.openxmlformats.org/officeDocument/2006/relationships" r:id="rId6"/>
          </a:graphicData>
        </a:graphic>
      </p:graphicFrame>
      <p:sp>
        <p:nvSpPr>
          <p:cNvPr id="10" name="9 CuadroTexto"/>
          <p:cNvSpPr txBox="1"/>
          <p:nvPr/>
        </p:nvSpPr>
        <p:spPr>
          <a:xfrm>
            <a:off x="3325267" y="4061603"/>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70,6%</a:t>
            </a:r>
            <a:endParaRPr lang="es-ES" sz="1200" b="1" dirty="0">
              <a:solidFill>
                <a:schemeClr val="accent6"/>
              </a:solidFill>
              <a:latin typeface="Segoe UI Light" panose="020B0502040204020203" pitchFamily="34" charset="0"/>
            </a:endParaRPr>
          </a:p>
        </p:txBody>
      </p:sp>
      <p:sp>
        <p:nvSpPr>
          <p:cNvPr id="21" name="20 CuadroTexto"/>
          <p:cNvSpPr txBox="1"/>
          <p:nvPr/>
        </p:nvSpPr>
        <p:spPr>
          <a:xfrm>
            <a:off x="5485507" y="4074830"/>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64,4%</a:t>
            </a:r>
            <a:endParaRPr lang="es-ES" sz="1200" b="1" dirty="0">
              <a:solidFill>
                <a:schemeClr val="accent6"/>
              </a:solidFill>
              <a:latin typeface="Segoe UI Light" panose="020B0502040204020203" pitchFamily="34" charset="0"/>
            </a:endParaRPr>
          </a:p>
        </p:txBody>
      </p:sp>
      <p:sp>
        <p:nvSpPr>
          <p:cNvPr id="23" name="22 CuadroTexto"/>
          <p:cNvSpPr txBox="1"/>
          <p:nvPr/>
        </p:nvSpPr>
        <p:spPr>
          <a:xfrm>
            <a:off x="7501731" y="4088898"/>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60,9%</a:t>
            </a:r>
            <a:endParaRPr lang="es-ES" sz="1200" b="1" dirty="0">
              <a:solidFill>
                <a:schemeClr val="accent6"/>
              </a:solidFill>
              <a:latin typeface="Segoe UI Light" panose="020B0502040204020203" pitchFamily="34" charset="0"/>
            </a:endParaRPr>
          </a:p>
        </p:txBody>
      </p:sp>
      <p:sp>
        <p:nvSpPr>
          <p:cNvPr id="25" name="24 CuadroTexto"/>
          <p:cNvSpPr txBox="1"/>
          <p:nvPr/>
        </p:nvSpPr>
        <p:spPr>
          <a:xfrm>
            <a:off x="9481951" y="4088898"/>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70,4%</a:t>
            </a:r>
            <a:endParaRPr lang="es-ES" sz="1200" b="1" dirty="0">
              <a:solidFill>
                <a:schemeClr val="accent6"/>
              </a:solidFill>
              <a:latin typeface="Segoe UI Light" panose="020B0502040204020203" pitchFamily="34" charset="0"/>
            </a:endParaRPr>
          </a:p>
        </p:txBody>
      </p:sp>
      <p:sp>
        <p:nvSpPr>
          <p:cNvPr id="27" name="26 CuadroTexto"/>
          <p:cNvSpPr txBox="1"/>
          <p:nvPr/>
        </p:nvSpPr>
        <p:spPr>
          <a:xfrm>
            <a:off x="11426167" y="4088898"/>
            <a:ext cx="609699" cy="276999"/>
          </a:xfrm>
          <a:prstGeom prst="rect">
            <a:avLst/>
          </a:prstGeom>
          <a:solidFill>
            <a:schemeClr val="bg1"/>
          </a:solidFill>
        </p:spPr>
        <p:txBody>
          <a:bodyPr wrap="square" rtlCol="0">
            <a:spAutoFit/>
          </a:bodyPr>
          <a:lstStyle/>
          <a:p>
            <a:pPr algn="ctr"/>
            <a:r>
              <a:rPr lang="es-ES" sz="1200" b="1" dirty="0" smtClean="0">
                <a:solidFill>
                  <a:schemeClr val="accent6"/>
                </a:solidFill>
                <a:latin typeface="Segoe UI Light" panose="020B0502040204020203" pitchFamily="34" charset="0"/>
              </a:rPr>
              <a:t>83,0%</a:t>
            </a:r>
            <a:endParaRPr lang="es-ES" sz="1200" b="1" dirty="0">
              <a:solidFill>
                <a:schemeClr val="accent6"/>
              </a:solidFill>
              <a:latin typeface="Segoe UI Light" panose="020B0502040204020203" pitchFamily="34" charset="0"/>
            </a:endParaRPr>
          </a:p>
        </p:txBody>
      </p:sp>
      <p:sp>
        <p:nvSpPr>
          <p:cNvPr id="32" name="Freeform 9"/>
          <p:cNvSpPr>
            <a:spLocks/>
          </p:cNvSpPr>
          <p:nvPr/>
        </p:nvSpPr>
        <p:spPr bwMode="auto">
          <a:xfrm>
            <a:off x="9425623" y="4021678"/>
            <a:ext cx="730495" cy="389666"/>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33" name="2Freeform 9"/>
          <p:cNvSpPr>
            <a:spLocks/>
          </p:cNvSpPr>
          <p:nvPr/>
        </p:nvSpPr>
        <p:spPr bwMode="auto">
          <a:xfrm>
            <a:off x="11399387" y="4013107"/>
            <a:ext cx="730495" cy="389666"/>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Tree>
    <p:extLst>
      <p:ext uri="{BB962C8B-B14F-4D97-AF65-F5344CB8AC3E}">
        <p14:creationId xmlns:p14="http://schemas.microsoft.com/office/powerpoint/2010/main" val="125186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Tabla"/>
          <p:cNvGraphicFramePr>
            <a:graphicFrameLocks noGrp="1"/>
          </p:cNvGraphicFramePr>
          <p:nvPr>
            <p:extLst>
              <p:ext uri="{D42A27DB-BD31-4B8C-83A1-F6EECF244321}">
                <p14:modId xmlns:p14="http://schemas.microsoft.com/office/powerpoint/2010/main" val="3464721966"/>
              </p:ext>
            </p:extLst>
          </p:nvPr>
        </p:nvGraphicFramePr>
        <p:xfrm>
          <a:off x="122734" y="3357786"/>
          <a:ext cx="11664000" cy="2096354"/>
        </p:xfrm>
        <a:graphic>
          <a:graphicData uri="http://schemas.openxmlformats.org/drawingml/2006/table">
            <a:tbl>
              <a:tblPr/>
              <a:tblGrid>
                <a:gridCol w="2052000">
                  <a:extLst>
                    <a:ext uri="{9D8B030D-6E8A-4147-A177-3AD203B41FA5}">
                      <a16:colId xmlns="" xmlns:a16="http://schemas.microsoft.com/office/drawing/2014/main" val="20000"/>
                    </a:ext>
                  </a:extLst>
                </a:gridCol>
                <a:gridCol w="1836000"/>
                <a:gridCol w="1944000"/>
                <a:gridCol w="1944000"/>
                <a:gridCol w="1944000"/>
                <a:gridCol w="1944000"/>
              </a:tblGrid>
              <a:tr h="368354">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600" b="1"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Total Muestra</a:t>
                      </a:r>
                      <a:endParaRPr lang="es-ES" sz="1600" b="1"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ES" sz="1400" b="0" i="0" kern="1200" dirty="0" smtClean="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rPr>
                        <a:t>65 años o más</a:t>
                      </a:r>
                      <a:endParaRPr lang="es-ES" sz="1400" b="0" i="0" kern="1200" dirty="0">
                        <a:solidFill>
                          <a:prstClr val="black">
                            <a:lumMod val="50000"/>
                            <a:lumOff val="50000"/>
                          </a:prst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76000">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La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profesionalidad</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8,88</a:t>
                      </a:r>
                    </a:p>
                  </a:txBody>
                  <a:tcPr marL="108000" marR="10800" marT="1080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8,88</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a:solidFill>
                            <a:schemeClr val="accent6"/>
                          </a:solidFill>
                          <a:effectLst/>
                          <a:latin typeface="Segoe UI" pitchFamily="34" charset="0"/>
                          <a:ea typeface="+mn-ea"/>
                          <a:cs typeface="Segoe UI" pitchFamily="34" charset="0"/>
                        </a:rPr>
                        <a:t>8,94</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a:solidFill>
                            <a:schemeClr val="accent6"/>
                          </a:solidFill>
                          <a:effectLst/>
                          <a:latin typeface="Segoe UI" pitchFamily="34" charset="0"/>
                          <a:ea typeface="+mn-ea"/>
                          <a:cs typeface="Segoe UI" pitchFamily="34" charset="0"/>
                        </a:rPr>
                        <a:t>9,06</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76000">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La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atención personal</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8,80</a:t>
                      </a:r>
                    </a:p>
                  </a:txBody>
                  <a:tcPr marL="108000" marR="10800" marT="1080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8,80</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8,91</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a:solidFill>
                            <a:schemeClr val="accent6"/>
                          </a:solidFill>
                          <a:effectLst/>
                          <a:latin typeface="Segoe UI" pitchFamily="34" charset="0"/>
                          <a:ea typeface="+mn-ea"/>
                          <a:cs typeface="Segoe UI" pitchFamily="34" charset="0"/>
                        </a:rPr>
                        <a:t>9,03</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76000">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La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facilidad de ser atendido</a:t>
                      </a:r>
                    </a:p>
                  </a:txBody>
                  <a:tcPr marL="10800" marR="54000" marT="10800"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ES" sz="1400" b="0" i="0" u="none" strike="noStrike" dirty="0">
                        <a:solidFill>
                          <a:srgbClr val="000000"/>
                        </a:solidFill>
                        <a:effectLst/>
                        <a:latin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8,15</a:t>
                      </a:r>
                    </a:p>
                  </a:txBody>
                  <a:tcPr marL="108000" marR="10800" marT="1080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a:solidFill>
                            <a:schemeClr val="accent6"/>
                          </a:solidFill>
                          <a:effectLst/>
                          <a:latin typeface="Segoe UI" pitchFamily="34" charset="0"/>
                          <a:ea typeface="+mn-ea"/>
                          <a:cs typeface="Segoe UI" pitchFamily="34" charset="0"/>
                        </a:rPr>
                        <a:t>8,39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8,50</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400" b="1" i="0" u="none" strike="noStrike" kern="1200" dirty="0">
                          <a:solidFill>
                            <a:schemeClr val="accent6"/>
                          </a:solidFill>
                          <a:effectLst/>
                          <a:latin typeface="Segoe UI" pitchFamily="34" charset="0"/>
                          <a:ea typeface="+mn-ea"/>
                          <a:cs typeface="Segoe UI" pitchFamily="34" charset="0"/>
                        </a:rPr>
                        <a:t>8,79</a:t>
                      </a:r>
                    </a:p>
                  </a:txBody>
                  <a:tcPr marL="108000" marR="10800" marT="108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77731703"/>
              </p:ext>
            </p:extLst>
          </p:nvPr>
        </p:nvGraphicFramePr>
        <p:xfrm>
          <a:off x="4215373" y="3613796"/>
          <a:ext cx="2072958" cy="1968236"/>
        </p:xfrm>
        <a:graphic>
          <a:graphicData uri="http://schemas.openxmlformats.org/drawingml/2006/chart">
            <c:chart xmlns:c="http://schemas.openxmlformats.org/drawingml/2006/chart" xmlns:r="http://schemas.openxmlformats.org/officeDocument/2006/relationships" r:id="rId2"/>
          </a:graphicData>
        </a:graphic>
      </p:graphicFrame>
      <p:sp>
        <p:nvSpPr>
          <p:cNvPr id="3" name="1 Título"/>
          <p:cNvSpPr>
            <a:spLocks noGrp="1"/>
          </p:cNvSpPr>
          <p:nvPr>
            <p:ph type="title"/>
          </p:nvPr>
        </p:nvSpPr>
        <p:spPr>
          <a:xfrm>
            <a:off x="120770" y="153907"/>
            <a:ext cx="10444819" cy="769425"/>
          </a:xfrm>
        </p:spPr>
        <p:txBody>
          <a:bodyPr/>
          <a:lstStyle/>
          <a:p>
            <a:r>
              <a:rPr lang="es-ES" sz="2400" b="0" dirty="0">
                <a:latin typeface="Arial Narrow" pitchFamily="34" charset="0"/>
                <a:cs typeface="+mj-cs"/>
              </a:rPr>
              <a:t>Valoración de la </a:t>
            </a:r>
            <a:r>
              <a:rPr lang="es-ES" sz="2400" b="0" dirty="0" smtClean="0">
                <a:latin typeface="Arial Narrow" pitchFamily="34" charset="0"/>
                <a:cs typeface="+mj-cs"/>
              </a:rPr>
              <a:t>enfermera </a:t>
            </a:r>
            <a:r>
              <a:rPr lang="es-ES" sz="2400" b="0" dirty="0">
                <a:latin typeface="Arial Narrow" pitchFamily="34" charset="0"/>
                <a:cs typeface="+mj-cs"/>
              </a:rPr>
              <a:t>de referencia</a:t>
            </a:r>
            <a:br>
              <a:rPr lang="es-ES" sz="2400" b="0" dirty="0">
                <a:latin typeface="Arial Narrow" pitchFamily="34" charset="0"/>
                <a:cs typeface="+mj-cs"/>
              </a:rPr>
            </a:br>
            <a:r>
              <a:rPr lang="es-ES" sz="2000" b="0" i="1" dirty="0">
                <a:latin typeface="Arial Narrow" pitchFamily="34" charset="0"/>
                <a:cs typeface="+mj-cs"/>
              </a:rPr>
              <a:t>Según </a:t>
            </a:r>
            <a:r>
              <a:rPr lang="es-ES" sz="2000" b="0" i="1" dirty="0" smtClean="0">
                <a:latin typeface="Arial Narrow" pitchFamily="34" charset="0"/>
                <a:cs typeface="+mj-cs"/>
              </a:rPr>
              <a:t>edad (TOTAL MUESTRA)</a:t>
            </a:r>
            <a:endParaRPr lang="es-ES" sz="2000" b="0" i="1" dirty="0">
              <a:latin typeface="Arial Narrow" pitchFamily="34" charset="0"/>
              <a:cs typeface="+mj-cs"/>
            </a:endParaRPr>
          </a:p>
        </p:txBody>
      </p:sp>
      <p:sp>
        <p:nvSpPr>
          <p:cNvPr id="4" name="3 CuadroTexto"/>
          <p:cNvSpPr txBox="1"/>
          <p:nvPr/>
        </p:nvSpPr>
        <p:spPr>
          <a:xfrm>
            <a:off x="0" y="6596235"/>
            <a:ext cx="10055646" cy="263353"/>
          </a:xfrm>
          <a:prstGeom prst="rect">
            <a:avLst/>
          </a:prstGeom>
          <a:noFill/>
        </p:spPr>
        <p:txBody>
          <a:bodyPr wrap="square" lIns="77925" tIns="38963" rIns="77925" bIns="38963" rtlCol="0" anchor="b">
            <a:spAutoFit/>
          </a:bodyPr>
          <a:lstStyle/>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P.8. Valore por favor en su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enfermera (de 0 a 10): </a:t>
            </a:r>
            <a:endParaRPr lang="es-ES" sz="120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39" name="38 Rectángulo"/>
          <p:cNvSpPr/>
          <p:nvPr/>
        </p:nvSpPr>
        <p:spPr>
          <a:xfrm>
            <a:off x="11008" y="6402795"/>
            <a:ext cx="3542958" cy="253916"/>
          </a:xfrm>
          <a:prstGeom prst="rect">
            <a:avLst/>
          </a:prstGeom>
        </p:spPr>
        <p:txBody>
          <a:bodyPr wrap="none">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a:t>
            </a:r>
            <a:r>
              <a:rPr lang="es-ES" sz="1050" dirty="0">
                <a:solidFill>
                  <a:prstClr val="black">
                    <a:lumMod val="50000"/>
                    <a:lumOff val="50000"/>
                  </a:prstClr>
                </a:solidFill>
                <a:latin typeface="Segoe UI Light" panose="020B0502040204020203" pitchFamily="34" charset="0"/>
                <a:cs typeface="Arial" panose="020B0604020202020204" pitchFamily="34" charset="0"/>
              </a:rPr>
              <a:t>Han visitado enfermera de referencia en el último año</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4" name="13 Rectángulo"/>
          <p:cNvSpPr/>
          <p:nvPr/>
        </p:nvSpPr>
        <p:spPr>
          <a:xfrm>
            <a:off x="8812236" y="6350922"/>
            <a:ext cx="3049233" cy="253916"/>
          </a:xfrm>
          <a:prstGeom prst="rect">
            <a:avLst/>
          </a:prstGeom>
        </p:spPr>
        <p:txBody>
          <a:bodyPr wrap="none">
            <a:spAutoFit/>
          </a:bodyPr>
          <a:lstStyle/>
          <a:p>
            <a:pPr defTabSz="914400"/>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*Bases </a:t>
            </a:r>
            <a:r>
              <a:rPr lang="es-ES" sz="1050" dirty="0" err="1" smtClean="0">
                <a:solidFill>
                  <a:prstClr val="black">
                    <a:lumMod val="50000"/>
                    <a:lumOff val="50000"/>
                  </a:prstClr>
                </a:solidFill>
                <a:latin typeface="Segoe UI Light" panose="020B0502040204020203" pitchFamily="34" charset="0"/>
                <a:cs typeface="Arial" panose="020B0604020202020204" pitchFamily="34" charset="0"/>
              </a:rPr>
              <a:t>muestrales</a:t>
            </a:r>
            <a:r>
              <a:rPr lang="es-ES" sz="1050" dirty="0" smtClean="0">
                <a:solidFill>
                  <a:prstClr val="black">
                    <a:lumMod val="50000"/>
                    <a:lumOff val="50000"/>
                  </a:prstClr>
                </a:solidFill>
                <a:latin typeface="Segoe UI Light" panose="020B0502040204020203" pitchFamily="34" charset="0"/>
                <a:cs typeface="Arial" panose="020B0604020202020204" pitchFamily="34" charset="0"/>
              </a:rPr>
              <a:t> reducidas en la lectura por edad</a:t>
            </a:r>
            <a:endParaRPr lang="es-ES" sz="105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5" name="14 CuadroTexto"/>
          <p:cNvSpPr txBox="1"/>
          <p:nvPr/>
        </p:nvSpPr>
        <p:spPr>
          <a:xfrm>
            <a:off x="1722643" y="1209639"/>
            <a:ext cx="9066715" cy="1101717"/>
          </a:xfrm>
          <a:prstGeom prst="rect">
            <a:avLst/>
          </a:prstGeom>
          <a:no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Todos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los ciudadanos que han visitado a su enfermera de referencia en el último año valoran su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profesionalidad, atención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personal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y facilidad</a:t>
            </a:r>
          </a:p>
        </p:txBody>
      </p:sp>
      <p:sp>
        <p:nvSpPr>
          <p:cNvPr id="24" name="Rectangle 26">
            <a:extLst>
              <a:ext uri="{FF2B5EF4-FFF2-40B4-BE49-F238E27FC236}">
                <a16:creationId xmlns:lc="http://schemas.openxmlformats.org/drawingml/2006/lockedCanvas" xmlns:a16="http://schemas.microsoft.com/office/drawing/2014/main" xmlns="" id="{E7BE5DF0-66DC-42FA-AA76-DFBA871D50A0}"/>
              </a:ext>
            </a:extLst>
          </p:cNvPr>
          <p:cNvSpPr txBox="1">
            <a:spLocks noChangeArrowheads="1"/>
          </p:cNvSpPr>
          <p:nvPr/>
        </p:nvSpPr>
        <p:spPr bwMode="auto">
          <a:xfrm>
            <a:off x="2482579" y="2854891"/>
            <a:ext cx="1308371" cy="430887"/>
          </a:xfrm>
          <a:prstGeom prst="rect">
            <a:avLst/>
          </a:prstGeom>
          <a:solidFill>
            <a:srgbClr val="FFFFFF"/>
          </a:solidFill>
          <a:ln>
            <a:noFill/>
          </a:ln>
        </p:spPr>
        <p:txBody>
          <a:bodyPr wrap="none">
            <a:spAutoFit/>
          </a:bodyPr>
          <a:lstStyle>
            <a:defPPr>
              <a:defRPr lang="es-E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a:lstStyle>
          <a:p>
            <a:pPr marL="0" marR="0" lvl="0" indent="0" defTabSz="914400" eaLnBrk="0" fontAlgn="auto" latinLnBrk="0" hangingPunct="0">
              <a:lnSpc>
                <a:spcPct val="100000"/>
              </a:lnSpc>
              <a:spcBef>
                <a:spcPts val="0"/>
              </a:spcBef>
              <a:spcAft>
                <a:spcPts val="600"/>
              </a:spcAft>
              <a:buClr>
                <a:srgbClr val="003366"/>
              </a:buClr>
              <a:buSzTx/>
              <a:buFont typeface="Monotype Sorts" pitchFamily="2" charset="2"/>
              <a:buNone/>
              <a:tabLst/>
              <a:defRPr/>
            </a:pPr>
            <a:r>
              <a:rPr lang="es-ES" sz="1200" b="1" kern="0" dirty="0">
                <a:solidFill>
                  <a:schemeClr val="tx1">
                    <a:lumMod val="65000"/>
                    <a:lumOff val="35000"/>
                  </a:schemeClr>
                </a:solidFill>
                <a:latin typeface="Segoe UI Light" panose="020B0502040204020203" pitchFamily="34" charset="0"/>
                <a:cs typeface="Segoe UI Light" panose="020B0502040204020203" pitchFamily="34" charset="0"/>
              </a:rPr>
              <a:t>Valoración media</a:t>
            </a:r>
            <a: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t/>
            </a:r>
            <a:br>
              <a:rPr lang="es-ES" sz="1200" kern="0" dirty="0">
                <a:solidFill>
                  <a:schemeClr val="tx1">
                    <a:lumMod val="65000"/>
                    <a:lumOff val="35000"/>
                  </a:schemeClr>
                </a:solidFill>
                <a:latin typeface="Segoe UI Light" panose="020B0502040204020203" pitchFamily="34" charset="0"/>
                <a:cs typeface="Segoe UI Light" panose="020B0502040204020203" pitchFamily="34" charset="0"/>
              </a:rPr>
            </a:br>
            <a:r>
              <a:rPr lang="es-ES" sz="1000" i="1" kern="0" dirty="0">
                <a:solidFill>
                  <a:schemeClr val="tx1">
                    <a:lumMod val="65000"/>
                    <a:lumOff val="35000"/>
                  </a:schemeClr>
                </a:solidFill>
                <a:latin typeface="Segoe UI Light" panose="020B0502040204020203" pitchFamily="34" charset="0"/>
                <a:cs typeface="Segoe UI Light" panose="020B0502040204020203" pitchFamily="34" charset="0"/>
              </a:rPr>
              <a:t>(Escala de 0 a 10)</a:t>
            </a:r>
            <a:endParaRPr kumimoji="0" lang="es-ES" sz="1000" i="1" u="none" strike="noStrike" kern="0" cap="none" spc="0" normalizeH="0" baseline="0" noProof="0" dirty="0">
              <a:solidFill>
                <a:schemeClr val="tx1">
                  <a:lumMod val="65000"/>
                  <a:lumOff val="35000"/>
                </a:schemeClr>
              </a:solidFill>
              <a:effectLst/>
              <a:uLnTx/>
              <a:uFillTx/>
              <a:latin typeface="Segoe UI Light" panose="020B0502040204020203" pitchFamily="34" charset="0"/>
              <a:cs typeface="Segoe UI Light" panose="020B0502040204020203" pitchFamily="34" charset="0"/>
            </a:endParaRPr>
          </a:p>
        </p:txBody>
      </p:sp>
      <p:sp>
        <p:nvSpPr>
          <p:cNvPr id="26" name="25 Rectángulo"/>
          <p:cNvSpPr/>
          <p:nvPr/>
        </p:nvSpPr>
        <p:spPr>
          <a:xfrm>
            <a:off x="5327010" y="5854209"/>
            <a:ext cx="87130" cy="86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7539800" y="5865971"/>
            <a:ext cx="83530" cy="86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5390575" y="5784401"/>
            <a:ext cx="2119491" cy="230832"/>
          </a:xfrm>
          <a:prstGeom prst="rect">
            <a:avLst/>
          </a:prstGeom>
        </p:spPr>
        <p:txBody>
          <a:bodyPr wrap="none">
            <a:spAutoFit/>
          </a:bodyPr>
          <a:lstStyle/>
          <a:p>
            <a:pPr defTabSz="914400"/>
            <a:r>
              <a:rPr lang="es-ES" sz="900" dirty="0" smtClean="0">
                <a:solidFill>
                  <a:prstClr val="black">
                    <a:lumMod val="50000"/>
                    <a:lumOff val="50000"/>
                  </a:prstClr>
                </a:solidFill>
                <a:latin typeface="Segoe UI Light" panose="020B0502040204020203" pitchFamily="34" charset="0"/>
                <a:cs typeface="Arial" panose="020B0604020202020204" pitchFamily="34" charset="0"/>
              </a:rPr>
              <a:t>Valoración por encima de la media total</a:t>
            </a:r>
            <a:endParaRPr lang="es-ES" sz="90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29" name="28 Rectángulo"/>
          <p:cNvSpPr/>
          <p:nvPr/>
        </p:nvSpPr>
        <p:spPr>
          <a:xfrm>
            <a:off x="7592145" y="5791250"/>
            <a:ext cx="2103461" cy="230832"/>
          </a:xfrm>
          <a:prstGeom prst="rect">
            <a:avLst/>
          </a:prstGeom>
        </p:spPr>
        <p:txBody>
          <a:bodyPr wrap="none">
            <a:spAutoFit/>
          </a:bodyPr>
          <a:lstStyle/>
          <a:p>
            <a:pPr defTabSz="914400"/>
            <a:r>
              <a:rPr lang="es-ES" sz="900" dirty="0" smtClean="0">
                <a:solidFill>
                  <a:prstClr val="black">
                    <a:lumMod val="50000"/>
                    <a:lumOff val="50000"/>
                  </a:prstClr>
                </a:solidFill>
                <a:latin typeface="Segoe UI Light" panose="020B0502040204020203" pitchFamily="34" charset="0"/>
                <a:cs typeface="Arial" panose="020B0604020202020204" pitchFamily="34" charset="0"/>
              </a:rPr>
              <a:t>Valoración por debajo de la media total</a:t>
            </a:r>
            <a:endParaRPr lang="es-ES" sz="900" b="1" dirty="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34" name="33 Rectángulo"/>
          <p:cNvSpPr/>
          <p:nvPr/>
        </p:nvSpPr>
        <p:spPr>
          <a:xfrm>
            <a:off x="286276" y="2978001"/>
            <a:ext cx="2992422" cy="307777"/>
          </a:xfrm>
          <a:prstGeom prst="rect">
            <a:avLst/>
          </a:prstGeom>
          <a:noFill/>
          <a:ln>
            <a:noFill/>
          </a:ln>
        </p:spPr>
        <p:txBody>
          <a:bodyPr wrap="square">
            <a:spAutoFit/>
          </a:bodyPr>
          <a:lstStyle/>
          <a:p>
            <a:pPr defTabSz="914400" eaLnBrk="0" hangingPunct="0">
              <a:spcAft>
                <a:spcPts val="600"/>
              </a:spcAft>
              <a:buClr>
                <a:srgbClr val="003366"/>
              </a:buClr>
              <a:buFont typeface="Monotype Sorts" pitchFamily="2" charset="2"/>
              <a:buNone/>
            </a:pP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Valore </a:t>
            </a:r>
            <a:r>
              <a:rPr lang="es-ES" sz="14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a:t>
            </a: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su enfermera:</a:t>
            </a:r>
          </a:p>
        </p:txBody>
      </p:sp>
      <p:graphicFrame>
        <p:nvGraphicFramePr>
          <p:cNvPr id="36" name="35 Gráfico">
            <a:extLst>
              <a:ext uri="{FF2B5EF4-FFF2-40B4-BE49-F238E27FC236}">
                <a16:creationId xmlns:lc="http://schemas.openxmlformats.org/drawingml/2006/lockedCanvas" xmlns:a16="http://schemas.microsoft.com/office/drawing/2014/main" xmlns="" id="{F495D082-0357-4186-BA61-0DBF82B52EA9}"/>
              </a:ext>
            </a:extLst>
          </p:cNvPr>
          <p:cNvGraphicFramePr/>
          <p:nvPr>
            <p:extLst>
              <p:ext uri="{D42A27DB-BD31-4B8C-83A1-F6EECF244321}">
                <p14:modId xmlns:p14="http://schemas.microsoft.com/office/powerpoint/2010/main" val="3715389640"/>
              </p:ext>
            </p:extLst>
          </p:nvPr>
        </p:nvGraphicFramePr>
        <p:xfrm>
          <a:off x="2278782" y="3520964"/>
          <a:ext cx="2304255" cy="19970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2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754167434"/>
              </p:ext>
            </p:extLst>
          </p:nvPr>
        </p:nvGraphicFramePr>
        <p:xfrm>
          <a:off x="6182488" y="3611528"/>
          <a:ext cx="2072958" cy="1968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3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2773071973"/>
              </p:ext>
            </p:extLst>
          </p:nvPr>
        </p:nvGraphicFramePr>
        <p:xfrm>
          <a:off x="8183438" y="3611528"/>
          <a:ext cx="2072958" cy="19682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49 Gráfico">
            <a:extLst>
              <a:ext uri="{FF2B5EF4-FFF2-40B4-BE49-F238E27FC236}">
                <a16:creationId xmlns:a16="http://schemas.microsoft.com/office/drawing/2014/main" xmlns="" id="{49CC8F80-9A01-4A57-A769-04188EFF487C}"/>
              </a:ext>
            </a:extLst>
          </p:cNvPr>
          <p:cNvGraphicFramePr/>
          <p:nvPr>
            <p:extLst>
              <p:ext uri="{D42A27DB-BD31-4B8C-83A1-F6EECF244321}">
                <p14:modId xmlns:p14="http://schemas.microsoft.com/office/powerpoint/2010/main" val="1324055370"/>
              </p:ext>
            </p:extLst>
          </p:nvPr>
        </p:nvGraphicFramePr>
        <p:xfrm>
          <a:off x="10127654" y="3611528"/>
          <a:ext cx="2072958" cy="19682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7490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32840" y="2061325"/>
            <a:ext cx="9570279" cy="658917"/>
          </a:xfrm>
          <a:prstGeom prst="rect">
            <a:avLst/>
          </a:prstGeom>
          <a:noFill/>
        </p:spPr>
        <p:txBody>
          <a:bodyPr wrap="square" lIns="103903" tIns="51952" rIns="103903" bIns="51952" rtlCol="0">
            <a:spAutoFit/>
          </a:bodyPr>
          <a:lstStyle/>
          <a:p>
            <a:pPr algn="ctr"/>
            <a:endParaRPr lang="es-ES" sz="3600" dirty="0">
              <a:ln>
                <a:solidFill>
                  <a:prstClr val="white"/>
                </a:solidFill>
              </a:ln>
              <a:solidFill>
                <a:prstClr val="white"/>
              </a:solidFill>
              <a:latin typeface="Segoe UI Light" panose="020B0502040204020203" pitchFamily="34" charset="0"/>
            </a:endParaRPr>
          </a:p>
        </p:txBody>
      </p:sp>
      <p:sp>
        <p:nvSpPr>
          <p:cNvPr id="4" name="3 Título"/>
          <p:cNvSpPr>
            <a:spLocks noGrp="1"/>
          </p:cNvSpPr>
          <p:nvPr>
            <p:ph type="title"/>
          </p:nvPr>
        </p:nvSpPr>
        <p:spPr>
          <a:xfrm>
            <a:off x="4655047" y="1906310"/>
            <a:ext cx="5760640" cy="3046972"/>
          </a:xfrm>
        </p:spPr>
        <p:txBody>
          <a:bodyPr/>
          <a:lstStyle/>
          <a:p>
            <a:r>
              <a:rPr lang="es-MX" dirty="0" smtClean="0"/>
              <a:t>Conocimiento y opinión social </a:t>
            </a:r>
            <a:br>
              <a:rPr lang="es-MX" dirty="0" smtClean="0"/>
            </a:br>
            <a:r>
              <a:rPr lang="es-MX" dirty="0" smtClean="0"/>
              <a:t>de la profesión enfermera</a:t>
            </a:r>
            <a:endParaRPr lang="es-MX" dirty="0"/>
          </a:p>
        </p:txBody>
      </p:sp>
      <p:sp>
        <p:nvSpPr>
          <p:cNvPr id="5" name="1 Título"/>
          <p:cNvSpPr txBox="1">
            <a:spLocks/>
          </p:cNvSpPr>
          <p:nvPr/>
        </p:nvSpPr>
        <p:spPr>
          <a:xfrm>
            <a:off x="1241480" y="2037123"/>
            <a:ext cx="2499335" cy="2785344"/>
          </a:xfrm>
          <a:prstGeom prst="rect">
            <a:avLst/>
          </a:prstGeom>
        </p:spPr>
        <p:txBody>
          <a:bodyPr vert="horz" wrap="none" lIns="91406" tIns="45703" rIns="91406" bIns="45703" rtlCol="0" anchor="ctr">
            <a:spAutoFit/>
          </a:bodyPr>
          <a:lstStyle>
            <a:lvl1pPr algn="l" defTabSz="914282" rtl="0" eaLnBrk="1" latinLnBrk="0" hangingPunct="1">
              <a:spcBef>
                <a:spcPct val="0"/>
              </a:spcBef>
              <a:buNone/>
              <a:defRPr lang="es-ES" sz="6000" kern="1200" dirty="0">
                <a:ln>
                  <a:solidFill>
                    <a:srgbClr val="0072BA"/>
                  </a:solidFill>
                </a:ln>
                <a:solidFill>
                  <a:srgbClr val="0072BA"/>
                </a:solidFill>
                <a:latin typeface="Arial Narrow" pitchFamily="34" charset="0"/>
                <a:ea typeface="+mj-ea"/>
                <a:cs typeface="+mj-cs"/>
              </a:defRPr>
            </a:lvl1pPr>
          </a:lstStyle>
          <a:p>
            <a:pPr algn="ctr">
              <a:defRPr/>
            </a:pPr>
            <a:r>
              <a:rPr lang="es-ES" sz="17500" b="1" dirty="0" smtClean="0">
                <a:ln>
                  <a:solidFill>
                    <a:schemeClr val="bg1"/>
                  </a:solidFill>
                </a:ln>
                <a:solidFill>
                  <a:schemeClr val="bg1"/>
                </a:solidFill>
                <a:latin typeface="Segoe UI Light" panose="020B0502040204020203" pitchFamily="34" charset="0"/>
                <a:cs typeface="Segoe UI Light" panose="020B0502040204020203" pitchFamily="34" charset="0"/>
              </a:rPr>
              <a:t>05</a:t>
            </a:r>
            <a:endParaRPr lang="es-ES" sz="17500" b="1" dirty="0">
              <a:ln>
                <a:solidFill>
                  <a:schemeClr val="bg1"/>
                </a:solidFill>
              </a:ln>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22491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6192932" y="2637706"/>
            <a:ext cx="5374882"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2" name="1 Título"/>
          <p:cNvSpPr>
            <a:spLocks noGrp="1"/>
          </p:cNvSpPr>
          <p:nvPr>
            <p:ph type="title"/>
          </p:nvPr>
        </p:nvSpPr>
        <p:spPr>
          <a:xfrm>
            <a:off x="190550" y="189434"/>
            <a:ext cx="10228795" cy="461649"/>
          </a:xfrm>
        </p:spPr>
        <p:txBody>
          <a:bodyPr/>
          <a:lstStyle/>
          <a:p>
            <a:r>
              <a:rPr lang="es-ES" sz="2400" b="0" dirty="0">
                <a:latin typeface="Arial Narrow" pitchFamily="34" charset="0"/>
                <a:cs typeface="+mj-cs"/>
              </a:rPr>
              <a:t>¿Enfermería es una profesión que requiere formación universitaria?</a:t>
            </a:r>
          </a:p>
        </p:txBody>
      </p:sp>
      <p:sp>
        <p:nvSpPr>
          <p:cNvPr id="3" name="2 CuadroTexto"/>
          <p:cNvSpPr txBox="1"/>
          <p:nvPr/>
        </p:nvSpPr>
        <p:spPr>
          <a:xfrm>
            <a:off x="0" y="6434652"/>
            <a:ext cx="10055646" cy="424936"/>
          </a:xfrm>
          <a:prstGeom prst="rect">
            <a:avLst/>
          </a:prstGeom>
          <a:noFill/>
        </p:spPr>
        <p:txBody>
          <a:bodyPr wrap="square" lIns="77925" tIns="38963" rIns="77925" bIns="38963" rtlCol="0" anchor="b">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Total </a:t>
            </a:r>
            <a:r>
              <a:rPr lang="es-ES_tradnl" sz="1050" dirty="0" smtClean="0">
                <a:solidFill>
                  <a:prstClr val="black">
                    <a:lumMod val="50000"/>
                    <a:lumOff val="50000"/>
                  </a:prstClr>
                </a:solidFill>
                <a:latin typeface="Segoe UI Light" panose="020B0502040204020203" pitchFamily="34" charset="0"/>
                <a:cs typeface="Arial" panose="020B0604020202020204" pitchFamily="34" charset="0"/>
              </a:rPr>
              <a:t>muestra</a:t>
            </a:r>
            <a:endParaRPr lang="es-ES" sz="1050" b="1" dirty="0" smtClean="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P.11/P21. Usted diría que enfermería es una profesión que requiere estudios universitarios de grado (4 años):</a:t>
            </a:r>
          </a:p>
        </p:txBody>
      </p:sp>
      <p:sp>
        <p:nvSpPr>
          <p:cNvPr id="12" name="11 Rectángulo"/>
          <p:cNvSpPr/>
          <p:nvPr/>
        </p:nvSpPr>
        <p:spPr>
          <a:xfrm>
            <a:off x="665650" y="2637706"/>
            <a:ext cx="5374882"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3" name="215 CuadroTexto"/>
          <p:cNvSpPr txBox="1"/>
          <p:nvPr/>
        </p:nvSpPr>
        <p:spPr>
          <a:xfrm>
            <a:off x="1983525" y="2421682"/>
            <a:ext cx="2931988"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TOTAL MUESTRA</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16" name="Chart Placeholder 18"/>
          <p:cNvGraphicFramePr>
            <a:graphicFrameLocks/>
          </p:cNvGraphicFramePr>
          <p:nvPr>
            <p:extLst>
              <p:ext uri="{D42A27DB-BD31-4B8C-83A1-F6EECF244321}">
                <p14:modId xmlns:p14="http://schemas.microsoft.com/office/powerpoint/2010/main" val="1080829822"/>
              </p:ext>
            </p:extLst>
          </p:nvPr>
        </p:nvGraphicFramePr>
        <p:xfrm>
          <a:off x="778600" y="2667342"/>
          <a:ext cx="5178063" cy="3898229"/>
        </p:xfrm>
        <a:graphic>
          <a:graphicData uri="http://schemas.openxmlformats.org/drawingml/2006/chart">
            <c:chart xmlns:c="http://schemas.openxmlformats.org/drawingml/2006/chart" xmlns:r="http://schemas.openxmlformats.org/officeDocument/2006/relationships" r:id="rId2"/>
          </a:graphicData>
        </a:graphic>
      </p:graphicFrame>
      <p:sp>
        <p:nvSpPr>
          <p:cNvPr id="15" name="315 CuadroTexto"/>
          <p:cNvSpPr txBox="1"/>
          <p:nvPr/>
        </p:nvSpPr>
        <p:spPr>
          <a:xfrm>
            <a:off x="7668808" y="2421682"/>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19" name="2Chart Placeholder 18"/>
          <p:cNvGraphicFramePr>
            <a:graphicFrameLocks/>
          </p:cNvGraphicFramePr>
          <p:nvPr>
            <p:extLst>
              <p:ext uri="{D42A27DB-BD31-4B8C-83A1-F6EECF244321}">
                <p14:modId xmlns:p14="http://schemas.microsoft.com/office/powerpoint/2010/main" val="4056727117"/>
              </p:ext>
            </p:extLst>
          </p:nvPr>
        </p:nvGraphicFramePr>
        <p:xfrm>
          <a:off x="6383238" y="2667342"/>
          <a:ext cx="5178063" cy="3898229"/>
        </p:xfrm>
        <a:graphic>
          <a:graphicData uri="http://schemas.openxmlformats.org/drawingml/2006/chart">
            <c:chart xmlns:c="http://schemas.openxmlformats.org/drawingml/2006/chart" xmlns:r="http://schemas.openxmlformats.org/officeDocument/2006/relationships" r:id="rId3"/>
          </a:graphicData>
        </a:graphic>
      </p:graphicFrame>
      <p:sp>
        <p:nvSpPr>
          <p:cNvPr id="14" name="15 CuadroTexto"/>
          <p:cNvSpPr txBox="1"/>
          <p:nvPr/>
        </p:nvSpPr>
        <p:spPr>
          <a:xfrm>
            <a:off x="395773" y="1094847"/>
            <a:ext cx="11326858" cy="1143985"/>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En torno a 8 de cada 10 ciudadanos consultados sabe que la enfermería es una profesión que requiere estudios universitarios de grado, aunque el 21,2% (total) y el 18,2% (Asturias) todavía no conoce esta información</a:t>
            </a:r>
          </a:p>
          <a:p>
            <a:pPr algn="ctr">
              <a:spcAft>
                <a:spcPts val="600"/>
              </a:spcAft>
            </a:pP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La enfermería es una profesión muy bien valorada que tiene el reto de dar a conocer más su preparación </a:t>
            </a:r>
            <a:endPar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77942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86892" y="1771789"/>
            <a:ext cx="7424538" cy="3888431"/>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6" name="15 Rectángulo"/>
          <p:cNvSpPr/>
          <p:nvPr/>
        </p:nvSpPr>
        <p:spPr>
          <a:xfrm>
            <a:off x="6455246" y="1557586"/>
            <a:ext cx="193409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763094" y="2122764"/>
            <a:ext cx="7136506" cy="5760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 name="1 Título"/>
          <p:cNvSpPr>
            <a:spLocks noGrp="1"/>
          </p:cNvSpPr>
          <p:nvPr>
            <p:ph type="title"/>
          </p:nvPr>
        </p:nvSpPr>
        <p:spPr>
          <a:xfrm>
            <a:off x="120770" y="153907"/>
            <a:ext cx="10444819" cy="769425"/>
          </a:xfrm>
        </p:spPr>
        <p:txBody>
          <a:bodyPr/>
          <a:lstStyle/>
          <a:p>
            <a:r>
              <a:rPr lang="es-ES" sz="2400" b="0" dirty="0">
                <a:latin typeface="Arial Narrow" pitchFamily="34" charset="0"/>
                <a:cs typeface="+mj-cs"/>
              </a:rPr>
              <a:t>¿Enfermería es una profesión que requiere formación universitaria?</a:t>
            </a:r>
            <a:br>
              <a:rPr lang="es-ES" sz="2400" b="0" dirty="0">
                <a:latin typeface="Arial Narrow" pitchFamily="34" charset="0"/>
                <a:cs typeface="+mj-cs"/>
              </a:rPr>
            </a:br>
            <a:r>
              <a:rPr lang="es-ES" sz="2000" b="0" i="1" dirty="0">
                <a:latin typeface="Arial Narrow" pitchFamily="34" charset="0"/>
                <a:cs typeface="+mj-cs"/>
              </a:rPr>
              <a:t>Según </a:t>
            </a:r>
            <a:r>
              <a:rPr lang="es-ES" sz="2000" b="0" i="1" dirty="0" smtClean="0">
                <a:latin typeface="Arial Narrow" pitchFamily="34" charset="0"/>
                <a:cs typeface="+mj-cs"/>
              </a:rPr>
              <a:t>edad (TOTAL MUESTRA)</a:t>
            </a:r>
            <a:endParaRPr lang="es-ES" sz="2000" b="0" i="1" dirty="0">
              <a:latin typeface="Arial Narrow" pitchFamily="34" charset="0"/>
              <a:cs typeface="+mj-cs"/>
            </a:endParaRPr>
          </a:p>
        </p:txBody>
      </p:sp>
      <p:graphicFrame>
        <p:nvGraphicFramePr>
          <p:cNvPr id="11" name="10 Gráfico"/>
          <p:cNvGraphicFramePr/>
          <p:nvPr>
            <p:extLst>
              <p:ext uri="{D42A27DB-BD31-4B8C-83A1-F6EECF244321}">
                <p14:modId xmlns:p14="http://schemas.microsoft.com/office/powerpoint/2010/main" val="695775957"/>
              </p:ext>
            </p:extLst>
          </p:nvPr>
        </p:nvGraphicFramePr>
        <p:xfrm>
          <a:off x="2134766" y="2131829"/>
          <a:ext cx="4680520" cy="3466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013364875"/>
              </p:ext>
            </p:extLst>
          </p:nvPr>
        </p:nvGraphicFramePr>
        <p:xfrm>
          <a:off x="550590" y="2146124"/>
          <a:ext cx="1544659" cy="2939854"/>
        </p:xfrm>
        <a:graphic>
          <a:graphicData uri="http://schemas.openxmlformats.org/drawingml/2006/table">
            <a:tbl>
              <a:tblPr/>
              <a:tblGrid>
                <a:gridCol w="1544659">
                  <a:extLst>
                    <a:ext uri="{9D8B030D-6E8A-4147-A177-3AD203B41FA5}">
                      <a16:colId xmlns="" xmlns:a16="http://schemas.microsoft.com/office/drawing/2014/main" val="20000"/>
                    </a:ext>
                  </a:extLst>
                </a:gridCol>
              </a:tblGrid>
              <a:tr h="458283">
                <a:tc>
                  <a:txBody>
                    <a:bodyPr/>
                    <a:lstStyle/>
                    <a:p>
                      <a:pPr algn="r" fontAlgn="b"/>
                      <a:r>
                        <a:rPr lang="es-ES" sz="16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Total muestra </a:t>
                      </a:r>
                      <a:endParaRPr lang="es-ES" sz="16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58283">
                <a:tc>
                  <a:txBody>
                    <a:bodyPr/>
                    <a:lstStyle/>
                    <a:p>
                      <a:pPr algn="r" fontAlgn="b"/>
                      <a:endPar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22">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22">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22">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22">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65 años o más</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1296120460"/>
              </p:ext>
            </p:extLst>
          </p:nvPr>
        </p:nvGraphicFramePr>
        <p:xfrm>
          <a:off x="6455246" y="1413570"/>
          <a:ext cx="1639641" cy="3670587"/>
        </p:xfrm>
        <a:graphic>
          <a:graphicData uri="http://schemas.openxmlformats.org/drawingml/2006/table">
            <a:tbl>
              <a:tblPr/>
              <a:tblGrid>
                <a:gridCol w="1639641">
                  <a:extLst>
                    <a:ext uri="{9D8B030D-6E8A-4147-A177-3AD203B41FA5}">
                      <a16:colId xmlns="" xmlns:a16="http://schemas.microsoft.com/office/drawing/2014/main" val="20000"/>
                    </a:ext>
                  </a:extLst>
                </a:gridCol>
              </a:tblGrid>
              <a:tr h="709432">
                <a:tc>
                  <a:txBody>
                    <a:bodyPr/>
                    <a:lstStyle/>
                    <a:p>
                      <a:pPr algn="ctr" fontAlgn="b"/>
                      <a:r>
                        <a:rPr lang="es-MX" sz="1200" b="1" i="1" u="none" strike="noStrike" kern="1200" dirty="0" smtClean="0">
                          <a:solidFill>
                            <a:schemeClr val="accent6">
                              <a:lumMod val="50000"/>
                            </a:schemeClr>
                          </a:solidFill>
                          <a:effectLst/>
                          <a:latin typeface="Segoe UI Light" panose="020B0502040204020203" pitchFamily="34" charset="0"/>
                          <a:ea typeface="+mn-ea"/>
                          <a:cs typeface="+mn-cs"/>
                        </a:rPr>
                        <a:t>(%) No requiere + </a:t>
                      </a:r>
                      <a:br>
                        <a:rPr lang="es-MX" sz="1200" b="1" i="1" u="none" strike="noStrike" kern="1200" dirty="0" smtClean="0">
                          <a:solidFill>
                            <a:schemeClr val="accent6">
                              <a:lumMod val="50000"/>
                            </a:schemeClr>
                          </a:solidFill>
                          <a:effectLst/>
                          <a:latin typeface="Segoe UI Light" panose="020B0502040204020203" pitchFamily="34" charset="0"/>
                          <a:ea typeface="+mn-ea"/>
                          <a:cs typeface="+mn-cs"/>
                        </a:rPr>
                      </a:br>
                      <a:r>
                        <a:rPr lang="es-MX" sz="1200" b="1" i="1" u="none" strike="noStrike" kern="1200" dirty="0" smtClean="0">
                          <a:solidFill>
                            <a:schemeClr val="accent6">
                              <a:lumMod val="50000"/>
                            </a:schemeClr>
                          </a:solidFill>
                          <a:effectLst/>
                          <a:latin typeface="Segoe UI Light" panose="020B0502040204020203" pitchFamily="34" charset="0"/>
                          <a:ea typeface="+mn-ea"/>
                          <a:cs typeface="+mn-cs"/>
                        </a:rPr>
                        <a:t>(%)</a:t>
                      </a:r>
                      <a:r>
                        <a:rPr lang="es-MX" sz="1200" b="1" i="1" u="none" strike="noStrike" kern="1200" baseline="0" dirty="0" smtClean="0">
                          <a:solidFill>
                            <a:schemeClr val="accent6">
                              <a:lumMod val="50000"/>
                            </a:schemeClr>
                          </a:solidFill>
                          <a:effectLst/>
                          <a:latin typeface="Segoe UI Light" panose="020B0502040204020203" pitchFamily="34" charset="0"/>
                          <a:ea typeface="+mn-ea"/>
                          <a:cs typeface="+mn-cs"/>
                        </a:rPr>
                        <a:t> No lo tengo claro</a:t>
                      </a:r>
                      <a:endParaRPr lang="es-MX" sz="1200" b="1" i="1" u="none" strike="noStrike" kern="1200" dirty="0">
                        <a:solidFill>
                          <a:schemeClr val="accent6">
                            <a:lumMod val="50000"/>
                          </a:schemeClr>
                        </a:solidFill>
                        <a:effectLst/>
                        <a:latin typeface="Segoe UI Light" panose="020B0502040204020203" pitchFamily="34" charset="0"/>
                        <a:ea typeface="+mn-ea"/>
                        <a:cs typeface="+mn-cs"/>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chemeClr val="accent6">
                              <a:lumMod val="50000"/>
                            </a:schemeClr>
                          </a:solidFill>
                          <a:effectLst/>
                          <a:latin typeface="Segoe UI" pitchFamily="34" charset="0"/>
                          <a:cs typeface="Segoe UI" pitchFamily="34" charset="0"/>
                        </a:rPr>
                        <a:t>21,2%</a:t>
                      </a:r>
                      <a:endParaRPr lang="es-ES" sz="1400" b="0" i="0" u="none" strike="noStrike" dirty="0">
                        <a:solidFill>
                          <a:schemeClr val="accent6">
                            <a:lumMod val="50000"/>
                          </a:schemeClr>
                        </a:solidFill>
                        <a:effectLst/>
                        <a:latin typeface="Segoe UI" pitchFamily="34" charset="0"/>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2000">
                <a:tc>
                  <a:txBody>
                    <a:bodyPr/>
                    <a:lstStyle/>
                    <a:p>
                      <a:pPr algn="ctr" fontAlgn="b"/>
                      <a:endParaRPr lang="es-ES" sz="1400" b="0" i="0" u="none" strike="noStrike" dirty="0">
                        <a:solidFill>
                          <a:schemeClr val="accent6">
                            <a:lumMod val="50000"/>
                          </a:schemeClr>
                        </a:solidFill>
                        <a:effectLst/>
                        <a:latin typeface="Calibri"/>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chemeClr val="accent6">
                              <a:lumMod val="50000"/>
                            </a:schemeClr>
                          </a:solidFill>
                          <a:effectLst/>
                          <a:latin typeface="Calibri"/>
                        </a:rPr>
                        <a:t>18,1%</a:t>
                      </a:r>
                      <a:endParaRPr lang="es-ES" sz="1400" b="0" i="0" u="none" strike="noStrike" dirty="0">
                        <a:solidFill>
                          <a:schemeClr val="accent6">
                            <a:lumMod val="50000"/>
                          </a:schemeClr>
                        </a:solidFill>
                        <a:effectLst/>
                        <a:latin typeface="Calibri"/>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chemeClr val="accent6">
                              <a:lumMod val="50000"/>
                            </a:schemeClr>
                          </a:solidFill>
                          <a:effectLst/>
                          <a:latin typeface="Calibri"/>
                        </a:rPr>
                        <a:t>21,6%</a:t>
                      </a:r>
                      <a:endParaRPr lang="es-ES" sz="1400" b="0" i="0" u="none" strike="noStrike" dirty="0">
                        <a:solidFill>
                          <a:schemeClr val="accent6">
                            <a:lumMod val="50000"/>
                          </a:schemeClr>
                        </a:solidFill>
                        <a:effectLst/>
                        <a:latin typeface="Calibri"/>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chemeClr val="accent6">
                              <a:lumMod val="50000"/>
                            </a:schemeClr>
                          </a:solidFill>
                          <a:effectLst/>
                          <a:latin typeface="Calibri"/>
                        </a:rPr>
                        <a:t>20,7%</a:t>
                      </a:r>
                      <a:endParaRPr lang="es-ES" sz="1400" b="0" i="0" u="none" strike="noStrike" dirty="0">
                        <a:solidFill>
                          <a:schemeClr val="accent6">
                            <a:lumMod val="50000"/>
                          </a:schemeClr>
                        </a:solidFill>
                        <a:effectLst/>
                        <a:latin typeface="Calibri"/>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chemeClr val="accent6">
                              <a:lumMod val="50000"/>
                            </a:schemeClr>
                          </a:solidFill>
                          <a:effectLst/>
                          <a:latin typeface="Calibri"/>
                        </a:rPr>
                        <a:t>24,4%</a:t>
                      </a:r>
                      <a:endParaRPr lang="es-ES" sz="1400" b="0" i="0" u="none" strike="noStrike" dirty="0">
                        <a:solidFill>
                          <a:schemeClr val="accent6">
                            <a:lumMod val="50000"/>
                          </a:schemeClr>
                        </a:solidFill>
                        <a:effectLst/>
                        <a:latin typeface="Calibri"/>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16 CuadroTexto"/>
          <p:cNvSpPr txBox="1"/>
          <p:nvPr/>
        </p:nvSpPr>
        <p:spPr>
          <a:xfrm>
            <a:off x="0" y="6434652"/>
            <a:ext cx="10055646" cy="424936"/>
          </a:xfrm>
          <a:prstGeom prst="rect">
            <a:avLst/>
          </a:prstGeom>
          <a:noFill/>
        </p:spPr>
        <p:txBody>
          <a:bodyPr wrap="square" lIns="77925" tIns="38963" rIns="77925" bIns="38963" rtlCol="0" anchor="b">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Total </a:t>
            </a:r>
            <a:r>
              <a:rPr lang="es-ES_tradnl" sz="1050" dirty="0" smtClean="0">
                <a:solidFill>
                  <a:prstClr val="black">
                    <a:lumMod val="50000"/>
                    <a:lumOff val="50000"/>
                  </a:prstClr>
                </a:solidFill>
                <a:latin typeface="Segoe UI Light" panose="020B0502040204020203" pitchFamily="34" charset="0"/>
                <a:cs typeface="Arial" panose="020B0604020202020204" pitchFamily="34" charset="0"/>
              </a:rPr>
              <a:t>muestra</a:t>
            </a:r>
            <a:endParaRPr lang="es-ES" sz="1050" b="1" dirty="0" smtClean="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P.11/P21. Usted diría que enfermería es una profesión que requiere estudios universitarios de grado (4 años):</a:t>
            </a:r>
          </a:p>
        </p:txBody>
      </p:sp>
      <p:sp>
        <p:nvSpPr>
          <p:cNvPr id="18" name="15 CuadroTexto"/>
          <p:cNvSpPr txBox="1"/>
          <p:nvPr/>
        </p:nvSpPr>
        <p:spPr>
          <a:xfrm>
            <a:off x="8543477" y="2512310"/>
            <a:ext cx="3024337" cy="2407388"/>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Hay un elevado conocimiento del carácter universitario de la profesión en todos los tramos de edad: el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mayor conocimiento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lo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tienen los ciudadanos más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jóvenes y el menor se da a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partir de los 65 años</a:t>
            </a:r>
          </a:p>
        </p:txBody>
      </p:sp>
      <p:sp>
        <p:nvSpPr>
          <p:cNvPr id="19" name="Freeform 9"/>
          <p:cNvSpPr>
            <a:spLocks/>
          </p:cNvSpPr>
          <p:nvPr/>
        </p:nvSpPr>
        <p:spPr bwMode="auto">
          <a:xfrm>
            <a:off x="3691024" y="3186462"/>
            <a:ext cx="664086" cy="322038"/>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20" name="2Freeform 9"/>
          <p:cNvSpPr>
            <a:spLocks/>
          </p:cNvSpPr>
          <p:nvPr/>
        </p:nvSpPr>
        <p:spPr bwMode="auto">
          <a:xfrm>
            <a:off x="6876879" y="4624304"/>
            <a:ext cx="730495" cy="389666"/>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Tree>
    <p:extLst>
      <p:ext uri="{BB962C8B-B14F-4D97-AF65-F5344CB8AC3E}">
        <p14:creationId xmlns:p14="http://schemas.microsoft.com/office/powerpoint/2010/main" val="1938461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0770" y="153907"/>
            <a:ext cx="10444819" cy="461649"/>
          </a:xfrm>
          <a:prstGeom prst="rect">
            <a:avLst/>
          </a:prstGeom>
        </p:spPr>
        <p:txBody>
          <a:bodyPr vert="horz" lIns="91424" tIns="45712" rIns="91424" bIns="45712" rtlCol="0" anchor="t">
            <a:spAutoFit/>
          </a:bodyPr>
          <a:lstStyle>
            <a:lvl1pPr marL="0" algn="l" defTabSz="914349" rtl="0" eaLnBrk="1" latinLnBrk="0" hangingPunct="1">
              <a:spcBef>
                <a:spcPct val="0"/>
              </a:spcBef>
              <a:buNone/>
              <a:defRPr lang="es-ES" sz="2800" kern="1200" dirty="0">
                <a:ln>
                  <a:solidFill>
                    <a:schemeClr val="tx1">
                      <a:lumMod val="65000"/>
                      <a:lumOff val="35000"/>
                    </a:schemeClr>
                  </a:solidFill>
                </a:ln>
                <a:solidFill>
                  <a:schemeClr val="tx1">
                    <a:lumMod val="65000"/>
                    <a:lumOff val="35000"/>
                  </a:schemeClr>
                </a:solidFill>
                <a:latin typeface="Arial Narrow" pitchFamily="34" charset="0"/>
                <a:ea typeface="+mj-ea"/>
                <a:cs typeface="+mj-cs"/>
              </a:defRPr>
            </a:lvl1pPr>
          </a:lstStyle>
          <a:p>
            <a:r>
              <a:rPr lang="es-ES" sz="2400" dirty="0"/>
              <a:t>¿Enfermería es una profesión que puede </a:t>
            </a:r>
            <a:r>
              <a:rPr lang="es-ES" sz="2400" dirty="0" smtClean="0"/>
              <a:t>recetar </a:t>
            </a:r>
            <a:r>
              <a:rPr lang="es-ES" sz="2400" dirty="0"/>
              <a:t>algunos medicamentos?</a:t>
            </a:r>
          </a:p>
        </p:txBody>
      </p:sp>
      <p:sp>
        <p:nvSpPr>
          <p:cNvPr id="6" name="5 CuadroTexto"/>
          <p:cNvSpPr txBox="1"/>
          <p:nvPr/>
        </p:nvSpPr>
        <p:spPr>
          <a:xfrm>
            <a:off x="0" y="6434652"/>
            <a:ext cx="11783838" cy="424936"/>
          </a:xfrm>
          <a:prstGeom prst="rect">
            <a:avLst/>
          </a:prstGeom>
          <a:noFill/>
        </p:spPr>
        <p:txBody>
          <a:bodyPr wrap="square" lIns="77925" tIns="38963" rIns="77925" bIns="38963" rtlCol="0" anchor="b">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Total </a:t>
            </a:r>
            <a:r>
              <a:rPr lang="es-ES_tradnl" sz="1050" dirty="0" smtClean="0">
                <a:solidFill>
                  <a:prstClr val="black">
                    <a:lumMod val="50000"/>
                    <a:lumOff val="50000"/>
                  </a:prstClr>
                </a:solidFill>
                <a:latin typeface="Segoe UI Light" panose="020B0502040204020203" pitchFamily="34" charset="0"/>
                <a:cs typeface="Arial" panose="020B0604020202020204" pitchFamily="34" charset="0"/>
              </a:rPr>
              <a:t>muestra</a:t>
            </a:r>
            <a:endParaRPr lang="es-ES" sz="1050" b="1" dirty="0" smtClean="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P12/P22 Sabía usted que la enfermera puede recetar medicamentos para el dolor y otros problemas como por ejemplo paracetamol, ibuprofeno, </a:t>
            </a:r>
            <a:r>
              <a:rPr lang="es-ES" sz="1200" b="1" dirty="0" err="1">
                <a:solidFill>
                  <a:prstClr val="black">
                    <a:lumMod val="50000"/>
                    <a:lumOff val="50000"/>
                  </a:prstClr>
                </a:solidFill>
                <a:latin typeface="Segoe UI Light" panose="020B0502040204020203" pitchFamily="34" charset="0"/>
                <a:cs typeface="Arial" panose="020B0604020202020204" pitchFamily="34" charset="0"/>
              </a:rPr>
              <a:t>omeprazol</a:t>
            </a:r>
            <a:r>
              <a:rPr lang="es-ES" sz="1200" b="1" dirty="0">
                <a:solidFill>
                  <a:prstClr val="black">
                    <a:lumMod val="50000"/>
                    <a:lumOff val="50000"/>
                  </a:prstClr>
                </a:solidFill>
                <a:latin typeface="Segoe UI Light" panose="020B0502040204020203" pitchFamily="34" charset="0"/>
                <a:cs typeface="Arial" panose="020B0604020202020204" pitchFamily="34" charset="0"/>
              </a:rPr>
              <a:t>, … </a:t>
            </a:r>
          </a:p>
        </p:txBody>
      </p:sp>
      <p:sp>
        <p:nvSpPr>
          <p:cNvPr id="14" name="13 Rectángulo"/>
          <p:cNvSpPr/>
          <p:nvPr/>
        </p:nvSpPr>
        <p:spPr>
          <a:xfrm>
            <a:off x="6192932" y="2637706"/>
            <a:ext cx="5374882"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5" name="14 Rectángulo"/>
          <p:cNvSpPr/>
          <p:nvPr/>
        </p:nvSpPr>
        <p:spPr>
          <a:xfrm>
            <a:off x="665650" y="2637706"/>
            <a:ext cx="5374882"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6" name="15 CuadroTexto"/>
          <p:cNvSpPr txBox="1"/>
          <p:nvPr/>
        </p:nvSpPr>
        <p:spPr>
          <a:xfrm>
            <a:off x="1983525" y="2421682"/>
            <a:ext cx="2931988"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TOTAL MUESTRA</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17" name="Chart Placeholder 18"/>
          <p:cNvGraphicFramePr>
            <a:graphicFrameLocks/>
          </p:cNvGraphicFramePr>
          <p:nvPr>
            <p:extLst>
              <p:ext uri="{D42A27DB-BD31-4B8C-83A1-F6EECF244321}">
                <p14:modId xmlns:p14="http://schemas.microsoft.com/office/powerpoint/2010/main" val="1340328730"/>
              </p:ext>
            </p:extLst>
          </p:nvPr>
        </p:nvGraphicFramePr>
        <p:xfrm>
          <a:off x="778600" y="2667342"/>
          <a:ext cx="5178063" cy="3898229"/>
        </p:xfrm>
        <a:graphic>
          <a:graphicData uri="http://schemas.openxmlformats.org/drawingml/2006/chart">
            <c:chart xmlns:c="http://schemas.openxmlformats.org/drawingml/2006/chart" xmlns:r="http://schemas.openxmlformats.org/officeDocument/2006/relationships" r:id="rId2"/>
          </a:graphicData>
        </a:graphic>
      </p:graphicFrame>
      <p:sp>
        <p:nvSpPr>
          <p:cNvPr id="18" name="215 CuadroTexto"/>
          <p:cNvSpPr txBox="1"/>
          <p:nvPr/>
        </p:nvSpPr>
        <p:spPr>
          <a:xfrm>
            <a:off x="7668808" y="2421682"/>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19" name="2Chart Placeholder 18"/>
          <p:cNvGraphicFramePr>
            <a:graphicFrameLocks/>
          </p:cNvGraphicFramePr>
          <p:nvPr>
            <p:extLst>
              <p:ext uri="{D42A27DB-BD31-4B8C-83A1-F6EECF244321}">
                <p14:modId xmlns:p14="http://schemas.microsoft.com/office/powerpoint/2010/main" val="3276070925"/>
              </p:ext>
            </p:extLst>
          </p:nvPr>
        </p:nvGraphicFramePr>
        <p:xfrm>
          <a:off x="6311230" y="2667342"/>
          <a:ext cx="5178063" cy="3898229"/>
        </p:xfrm>
        <a:graphic>
          <a:graphicData uri="http://schemas.openxmlformats.org/drawingml/2006/chart">
            <c:chart xmlns:c="http://schemas.openxmlformats.org/drawingml/2006/chart" xmlns:r="http://schemas.openxmlformats.org/officeDocument/2006/relationships" r:id="rId3"/>
          </a:graphicData>
        </a:graphic>
      </p:graphicFrame>
      <p:sp>
        <p:nvSpPr>
          <p:cNvPr id="11" name="15 CuadroTexto"/>
          <p:cNvSpPr txBox="1"/>
          <p:nvPr/>
        </p:nvSpPr>
        <p:spPr>
          <a:xfrm>
            <a:off x="1433012" y="1053530"/>
            <a:ext cx="9446141" cy="1089458"/>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Sólo el 46,3% de los encuestados en el total de la muestra y el 38,3% en Asturias creen que las enfermeras </a:t>
            </a:r>
            <a:r>
              <a:rPr lang="es-MX" sz="1600" b="1" dirty="0">
                <a:solidFill>
                  <a:schemeClr val="tx1">
                    <a:lumMod val="65000"/>
                    <a:lumOff val="35000"/>
                  </a:schemeClr>
                </a:solidFill>
                <a:latin typeface="Segoe Print" pitchFamily="2" charset="0"/>
                <a:ea typeface="Segoe UI" pitchFamily="34" charset="0"/>
                <a:cs typeface="Segoe UI Light" panose="020B0502040204020203" pitchFamily="34" charset="0"/>
              </a:rPr>
              <a:t>puede recetar algunos </a:t>
            </a: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medicamentos, lo que evidencia la necesidad de seguir insistiendo en este ámbito</a:t>
            </a:r>
          </a:p>
        </p:txBody>
      </p:sp>
    </p:spTree>
    <p:extLst>
      <p:ext uri="{BB962C8B-B14F-4D97-AF65-F5344CB8AC3E}">
        <p14:creationId xmlns:p14="http://schemas.microsoft.com/office/powerpoint/2010/main" val="404065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686892" y="1771789"/>
            <a:ext cx="7424538" cy="3888431"/>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2" name="1 Rectángulo"/>
          <p:cNvSpPr/>
          <p:nvPr/>
        </p:nvSpPr>
        <p:spPr>
          <a:xfrm>
            <a:off x="6455246" y="1557586"/>
            <a:ext cx="193409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763094" y="2144536"/>
            <a:ext cx="7136506" cy="5760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5" name="1 Título"/>
          <p:cNvSpPr txBox="1">
            <a:spLocks/>
          </p:cNvSpPr>
          <p:nvPr/>
        </p:nvSpPr>
        <p:spPr>
          <a:xfrm>
            <a:off x="120770" y="153907"/>
            <a:ext cx="10444819" cy="769425"/>
          </a:xfrm>
          <a:prstGeom prst="rect">
            <a:avLst/>
          </a:prstGeom>
        </p:spPr>
        <p:txBody>
          <a:bodyPr vert="horz" lIns="91424" tIns="45712" rIns="91424" bIns="45712" rtlCol="0" anchor="t">
            <a:spAutoFit/>
          </a:bodyPr>
          <a:lstStyle>
            <a:lvl1pPr marL="0" algn="l" defTabSz="914349" rtl="0" eaLnBrk="1" latinLnBrk="0" hangingPunct="1">
              <a:spcBef>
                <a:spcPct val="0"/>
              </a:spcBef>
              <a:buNone/>
              <a:defRPr lang="es-ES" sz="2800" kern="1200" dirty="0">
                <a:ln>
                  <a:solidFill>
                    <a:schemeClr val="tx1">
                      <a:lumMod val="65000"/>
                      <a:lumOff val="35000"/>
                    </a:schemeClr>
                  </a:solidFill>
                </a:ln>
                <a:solidFill>
                  <a:schemeClr val="tx1">
                    <a:lumMod val="65000"/>
                    <a:lumOff val="35000"/>
                  </a:schemeClr>
                </a:solidFill>
                <a:latin typeface="Arial Narrow" pitchFamily="34" charset="0"/>
                <a:ea typeface="+mj-ea"/>
                <a:cs typeface="+mj-cs"/>
              </a:defRPr>
            </a:lvl1pPr>
          </a:lstStyle>
          <a:p>
            <a:r>
              <a:rPr lang="es-ES" sz="2400" dirty="0"/>
              <a:t>¿Enfermería es una profesión que puede prescribir algunos medicamentos?</a:t>
            </a:r>
            <a:br>
              <a:rPr lang="es-ES" sz="2400" dirty="0"/>
            </a:br>
            <a:r>
              <a:rPr lang="es-ES" sz="2000" i="1" dirty="0"/>
              <a:t>Según </a:t>
            </a:r>
            <a:r>
              <a:rPr lang="es-ES" sz="2000" i="1" dirty="0" smtClean="0"/>
              <a:t>edad (TOTAL MUESTRA)</a:t>
            </a:r>
            <a:endParaRPr lang="es-ES" sz="2000" i="1" dirty="0"/>
          </a:p>
        </p:txBody>
      </p:sp>
      <p:sp>
        <p:nvSpPr>
          <p:cNvPr id="6" name="5 CuadroTexto"/>
          <p:cNvSpPr txBox="1"/>
          <p:nvPr/>
        </p:nvSpPr>
        <p:spPr>
          <a:xfrm>
            <a:off x="0" y="6434652"/>
            <a:ext cx="10991750" cy="424936"/>
          </a:xfrm>
          <a:prstGeom prst="rect">
            <a:avLst/>
          </a:prstGeom>
          <a:noFill/>
        </p:spPr>
        <p:txBody>
          <a:bodyPr wrap="square" lIns="77925" tIns="38963" rIns="77925" bIns="38963" rtlCol="0" anchor="b">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Total </a:t>
            </a:r>
            <a:r>
              <a:rPr lang="es-ES_tradnl" sz="1050" dirty="0" smtClean="0">
                <a:solidFill>
                  <a:prstClr val="black">
                    <a:lumMod val="50000"/>
                    <a:lumOff val="50000"/>
                  </a:prstClr>
                </a:solidFill>
                <a:latin typeface="Segoe UI Light" panose="020B0502040204020203" pitchFamily="34" charset="0"/>
                <a:cs typeface="Arial" panose="020B0604020202020204" pitchFamily="34" charset="0"/>
              </a:rPr>
              <a:t>muestra</a:t>
            </a:r>
            <a:endParaRPr lang="es-ES" sz="1050" b="1" dirty="0" smtClean="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P12/P22 Sabía usted que la enfermera puede recetar medicamentos para el dolor y otros problemas como por ejemplo paracetamol, ibuprofeno, </a:t>
            </a:r>
            <a:r>
              <a:rPr lang="es-ES" sz="1200" b="1" dirty="0" err="1">
                <a:solidFill>
                  <a:prstClr val="black">
                    <a:lumMod val="50000"/>
                    <a:lumOff val="50000"/>
                  </a:prstClr>
                </a:solidFill>
                <a:latin typeface="Segoe UI Light" panose="020B0502040204020203" pitchFamily="34" charset="0"/>
                <a:cs typeface="Arial" panose="020B0604020202020204" pitchFamily="34" charset="0"/>
              </a:rPr>
              <a:t>omeprazol</a:t>
            </a:r>
            <a:r>
              <a:rPr lang="es-ES" sz="1200" b="1" dirty="0">
                <a:solidFill>
                  <a:prstClr val="black">
                    <a:lumMod val="50000"/>
                    <a:lumOff val="50000"/>
                  </a:prstClr>
                </a:solidFill>
                <a:latin typeface="Segoe UI Light" panose="020B0502040204020203" pitchFamily="34" charset="0"/>
                <a:cs typeface="Arial" panose="020B0604020202020204" pitchFamily="34" charset="0"/>
              </a:rPr>
              <a:t>, … </a:t>
            </a:r>
          </a:p>
        </p:txBody>
      </p:sp>
      <p:graphicFrame>
        <p:nvGraphicFramePr>
          <p:cNvPr id="14" name="13 Gráfico"/>
          <p:cNvGraphicFramePr/>
          <p:nvPr>
            <p:extLst>
              <p:ext uri="{D42A27DB-BD31-4B8C-83A1-F6EECF244321}">
                <p14:modId xmlns:p14="http://schemas.microsoft.com/office/powerpoint/2010/main" val="2712150187"/>
              </p:ext>
            </p:extLst>
          </p:nvPr>
        </p:nvGraphicFramePr>
        <p:xfrm>
          <a:off x="2185568" y="2163501"/>
          <a:ext cx="4917750" cy="3466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403657220"/>
              </p:ext>
            </p:extLst>
          </p:nvPr>
        </p:nvGraphicFramePr>
        <p:xfrm>
          <a:off x="590107" y="2209854"/>
          <a:ext cx="1544659" cy="2876124"/>
        </p:xfrm>
        <a:graphic>
          <a:graphicData uri="http://schemas.openxmlformats.org/drawingml/2006/table">
            <a:tbl>
              <a:tblPr/>
              <a:tblGrid>
                <a:gridCol w="1544659">
                  <a:extLst>
                    <a:ext uri="{9D8B030D-6E8A-4147-A177-3AD203B41FA5}">
                      <a16:colId xmlns="" xmlns:a16="http://schemas.microsoft.com/office/drawing/2014/main" val="20000"/>
                    </a:ext>
                  </a:extLst>
                </a:gridCol>
              </a:tblGrid>
              <a:tr h="448348">
                <a:tc>
                  <a:txBody>
                    <a:bodyPr/>
                    <a:lstStyle/>
                    <a:p>
                      <a:pPr algn="r" fontAlgn="b"/>
                      <a:r>
                        <a:rPr lang="es-ES" sz="16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Total muestra </a:t>
                      </a:r>
                      <a:endParaRPr lang="es-ES" sz="16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48348">
                <a:tc>
                  <a:txBody>
                    <a:bodyPr/>
                    <a:lstStyle/>
                    <a:p>
                      <a:pPr algn="r" fontAlgn="b"/>
                      <a:endPar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65 años o más</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436833036"/>
              </p:ext>
            </p:extLst>
          </p:nvPr>
        </p:nvGraphicFramePr>
        <p:xfrm>
          <a:off x="6815430" y="1377954"/>
          <a:ext cx="1296000" cy="3708022"/>
        </p:xfrm>
        <a:graphic>
          <a:graphicData uri="http://schemas.openxmlformats.org/drawingml/2006/table">
            <a:tbl>
              <a:tblPr/>
              <a:tblGrid>
                <a:gridCol w="1296000">
                  <a:extLst>
                    <a:ext uri="{9D8B030D-6E8A-4147-A177-3AD203B41FA5}">
                      <a16:colId xmlns="" xmlns:a16="http://schemas.microsoft.com/office/drawing/2014/main" val="20000"/>
                    </a:ext>
                  </a:extLst>
                </a:gridCol>
              </a:tblGrid>
              <a:tr h="840994">
                <a:tc>
                  <a:txBody>
                    <a:bodyPr/>
                    <a:lstStyle/>
                    <a:p>
                      <a:pPr marL="0" marR="0" indent="0" algn="ctr" defTabSz="914349" rtl="0" eaLnBrk="1" fontAlgn="b" latinLnBrk="0" hangingPunct="1">
                        <a:lnSpc>
                          <a:spcPct val="100000"/>
                        </a:lnSpc>
                        <a:spcBef>
                          <a:spcPts val="0"/>
                        </a:spcBef>
                        <a:spcAft>
                          <a:spcPts val="0"/>
                        </a:spcAft>
                        <a:buClrTx/>
                        <a:buSzTx/>
                        <a:buFontTx/>
                        <a:buNone/>
                        <a:tabLst/>
                        <a:defRPr/>
                      </a:pPr>
                      <a:r>
                        <a:rPr lang="es-MX" sz="1050" b="1" i="1" dirty="0" smtClean="0">
                          <a:solidFill>
                            <a:schemeClr val="accent6">
                              <a:lumMod val="50000"/>
                            </a:schemeClr>
                          </a:solidFill>
                          <a:latin typeface="Segoe UI Light" panose="020B0502040204020203" pitchFamily="34" charset="0"/>
                        </a:rPr>
                        <a:t>(%) No puede recetar</a:t>
                      </a:r>
                      <a:br>
                        <a:rPr lang="es-MX" sz="1050" b="1" i="1" dirty="0" smtClean="0">
                          <a:solidFill>
                            <a:schemeClr val="accent6">
                              <a:lumMod val="50000"/>
                            </a:schemeClr>
                          </a:solidFill>
                          <a:latin typeface="Segoe UI Light" panose="020B0502040204020203" pitchFamily="34" charset="0"/>
                        </a:rPr>
                      </a:br>
                      <a:r>
                        <a:rPr lang="es-MX" sz="1050" b="1" i="1" dirty="0" smtClean="0">
                          <a:solidFill>
                            <a:schemeClr val="accent6">
                              <a:lumMod val="50000"/>
                            </a:schemeClr>
                          </a:solidFill>
                          <a:latin typeface="Segoe UI Light" panose="020B0502040204020203" pitchFamily="34" charset="0"/>
                        </a:rPr>
                        <a:t>+ (%) No lo tengo claro</a:t>
                      </a:r>
                      <a:endParaRPr lang="es-MX" sz="1050" b="1" i="1" u="none" strike="noStrike" kern="1200" dirty="0">
                        <a:solidFill>
                          <a:srgbClr val="000000"/>
                        </a:solidFill>
                        <a:effectLst/>
                        <a:latin typeface="Segoe UI Light" panose="020B0502040204020203" pitchFamily="34" charset="0"/>
                        <a:ea typeface="+mn-ea"/>
                        <a:cs typeface="+mn-cs"/>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77838">
                <a:tc>
                  <a:txBody>
                    <a:bodyPr/>
                    <a:lstStyle/>
                    <a:p>
                      <a:pPr algn="ctr" fontAlgn="b"/>
                      <a:r>
                        <a:rPr lang="es-ES" sz="1200" b="0" i="0" u="none" strike="noStrike" kern="1200" dirty="0" smtClean="0">
                          <a:solidFill>
                            <a:schemeClr val="accent6">
                              <a:lumMod val="50000"/>
                            </a:schemeClr>
                          </a:solidFill>
                          <a:effectLst/>
                          <a:latin typeface="Segoe UI" pitchFamily="34" charset="0"/>
                          <a:ea typeface="+mn-ea"/>
                          <a:cs typeface="Segoe UI" pitchFamily="34" charset="0"/>
                        </a:rPr>
                        <a:t>53,7%</a:t>
                      </a:r>
                      <a:endParaRPr lang="es-ES" sz="1200" b="0" i="0" u="none" strike="noStrike" kern="1200" dirty="0">
                        <a:solidFill>
                          <a:schemeClr val="accent6">
                            <a:lumMod val="50000"/>
                          </a:schemeClr>
                        </a:solidFill>
                        <a:effectLst/>
                        <a:latin typeface="Segoe UI" pitchFamily="34" charset="0"/>
                        <a:ea typeface="+mn-ea"/>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77838">
                <a:tc>
                  <a:txBody>
                    <a:bodyPr/>
                    <a:lstStyle/>
                    <a:p>
                      <a:pPr algn="ctr" fontAlgn="b"/>
                      <a:endParaRPr lang="es-ES" sz="1200" b="0" i="0" u="none" strike="noStrike" kern="1200" dirty="0">
                        <a:solidFill>
                          <a:schemeClr val="accent6">
                            <a:lumMod val="50000"/>
                          </a:schemeClr>
                        </a:solidFill>
                        <a:effectLst/>
                        <a:latin typeface="Segoe UI" pitchFamily="34" charset="0"/>
                        <a:ea typeface="+mn-ea"/>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77838">
                <a:tc>
                  <a:txBody>
                    <a:bodyPr/>
                    <a:lstStyle/>
                    <a:p>
                      <a:pPr algn="ctr" fontAlgn="b"/>
                      <a:r>
                        <a:rPr lang="es-ES" sz="1200" b="0" i="0" u="none" strike="noStrike" kern="1200" dirty="0" smtClean="0">
                          <a:solidFill>
                            <a:schemeClr val="accent6">
                              <a:lumMod val="50000"/>
                            </a:schemeClr>
                          </a:solidFill>
                          <a:effectLst/>
                          <a:latin typeface="Segoe UI" pitchFamily="34" charset="0"/>
                          <a:ea typeface="+mn-ea"/>
                          <a:cs typeface="Segoe UI" pitchFamily="34" charset="0"/>
                        </a:rPr>
                        <a:t>52,6%</a:t>
                      </a:r>
                      <a:endParaRPr lang="es-ES" sz="1200" b="0" i="0" u="none" strike="noStrike" kern="1200" dirty="0">
                        <a:solidFill>
                          <a:schemeClr val="accent6">
                            <a:lumMod val="50000"/>
                          </a:schemeClr>
                        </a:solidFill>
                        <a:effectLst/>
                        <a:latin typeface="Segoe UI" pitchFamily="34" charset="0"/>
                        <a:ea typeface="+mn-ea"/>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77838">
                <a:tc>
                  <a:txBody>
                    <a:bodyPr/>
                    <a:lstStyle/>
                    <a:p>
                      <a:pPr algn="ctr" fontAlgn="b"/>
                      <a:r>
                        <a:rPr lang="es-ES" sz="1200" b="0" i="0" u="none" strike="noStrike" kern="1200" dirty="0" smtClean="0">
                          <a:solidFill>
                            <a:schemeClr val="accent6">
                              <a:lumMod val="50000"/>
                            </a:schemeClr>
                          </a:solidFill>
                          <a:effectLst/>
                          <a:latin typeface="Segoe UI" pitchFamily="34" charset="0"/>
                          <a:ea typeface="+mn-ea"/>
                          <a:cs typeface="Segoe UI" pitchFamily="34" charset="0"/>
                        </a:rPr>
                        <a:t>58,1%</a:t>
                      </a:r>
                      <a:endParaRPr lang="es-ES" sz="1200" b="0" i="0" u="none" strike="noStrike" kern="1200" dirty="0">
                        <a:solidFill>
                          <a:schemeClr val="accent6">
                            <a:lumMod val="50000"/>
                          </a:schemeClr>
                        </a:solidFill>
                        <a:effectLst/>
                        <a:latin typeface="Segoe UI" pitchFamily="34" charset="0"/>
                        <a:ea typeface="+mn-ea"/>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77838">
                <a:tc>
                  <a:txBody>
                    <a:bodyPr/>
                    <a:lstStyle/>
                    <a:p>
                      <a:pPr algn="ctr" fontAlgn="b"/>
                      <a:r>
                        <a:rPr lang="es-ES" sz="1200" b="0" i="0" u="none" strike="noStrike" kern="1200" dirty="0" smtClean="0">
                          <a:solidFill>
                            <a:schemeClr val="accent6">
                              <a:lumMod val="50000"/>
                            </a:schemeClr>
                          </a:solidFill>
                          <a:effectLst/>
                          <a:latin typeface="Segoe UI" pitchFamily="34" charset="0"/>
                          <a:ea typeface="+mn-ea"/>
                          <a:cs typeface="Segoe UI" pitchFamily="34" charset="0"/>
                        </a:rPr>
                        <a:t>53,3%</a:t>
                      </a:r>
                      <a:endParaRPr lang="es-ES" sz="1200" b="0" i="0" u="none" strike="noStrike" kern="1200" dirty="0">
                        <a:solidFill>
                          <a:schemeClr val="accent6">
                            <a:lumMod val="50000"/>
                          </a:schemeClr>
                        </a:solidFill>
                        <a:effectLst/>
                        <a:latin typeface="Segoe UI" pitchFamily="34" charset="0"/>
                        <a:ea typeface="+mn-ea"/>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77838">
                <a:tc>
                  <a:txBody>
                    <a:bodyPr/>
                    <a:lstStyle/>
                    <a:p>
                      <a:pPr algn="ctr" fontAlgn="b"/>
                      <a:r>
                        <a:rPr lang="es-ES" sz="1200" b="0" i="0" u="none" strike="noStrike" kern="1200" dirty="0" smtClean="0">
                          <a:solidFill>
                            <a:schemeClr val="accent6">
                              <a:lumMod val="50000"/>
                            </a:schemeClr>
                          </a:solidFill>
                          <a:effectLst/>
                          <a:latin typeface="Segoe UI" pitchFamily="34" charset="0"/>
                          <a:ea typeface="+mn-ea"/>
                          <a:cs typeface="Segoe UI" pitchFamily="34" charset="0"/>
                        </a:rPr>
                        <a:t>50,0%</a:t>
                      </a:r>
                      <a:endParaRPr lang="es-ES" sz="1200" b="0" i="0" u="none" strike="noStrike" kern="1200" dirty="0">
                        <a:solidFill>
                          <a:schemeClr val="accent6">
                            <a:lumMod val="50000"/>
                          </a:schemeClr>
                        </a:solidFill>
                        <a:effectLst/>
                        <a:latin typeface="Segoe UI" pitchFamily="34" charset="0"/>
                        <a:ea typeface="+mn-ea"/>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15 CuadroTexto"/>
          <p:cNvSpPr txBox="1"/>
          <p:nvPr/>
        </p:nvSpPr>
        <p:spPr>
          <a:xfrm>
            <a:off x="8389345" y="2853730"/>
            <a:ext cx="3332602" cy="1656184"/>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Los grupos de menor  y mayor edad son los que más conocen que la enfermera puede recetar algunos medicamentos</a:t>
            </a:r>
            <a:endPar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60137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959370" y="3345819"/>
            <a:ext cx="4775795" cy="1872208"/>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5" name="1 Título"/>
          <p:cNvSpPr txBox="1">
            <a:spLocks/>
          </p:cNvSpPr>
          <p:nvPr/>
        </p:nvSpPr>
        <p:spPr>
          <a:xfrm>
            <a:off x="120770" y="153907"/>
            <a:ext cx="10444819" cy="461649"/>
          </a:xfrm>
          <a:prstGeom prst="rect">
            <a:avLst/>
          </a:prstGeom>
        </p:spPr>
        <p:txBody>
          <a:bodyPr vert="horz" lIns="91424" tIns="45712" rIns="91424" bIns="45712" rtlCol="0" anchor="t">
            <a:spAutoFit/>
          </a:bodyPr>
          <a:lstStyle>
            <a:lvl1pPr marL="0" algn="l" defTabSz="914349" rtl="0" eaLnBrk="1" latinLnBrk="0" hangingPunct="1">
              <a:spcBef>
                <a:spcPct val="0"/>
              </a:spcBef>
              <a:buNone/>
              <a:defRPr lang="es-ES" sz="2800" kern="1200" dirty="0">
                <a:ln>
                  <a:solidFill>
                    <a:schemeClr val="tx1">
                      <a:lumMod val="65000"/>
                      <a:lumOff val="35000"/>
                    </a:schemeClr>
                  </a:solidFill>
                </a:ln>
                <a:solidFill>
                  <a:schemeClr val="tx1">
                    <a:lumMod val="65000"/>
                    <a:lumOff val="35000"/>
                  </a:schemeClr>
                </a:solidFill>
                <a:latin typeface="Arial Narrow" pitchFamily="34" charset="0"/>
                <a:ea typeface="+mj-ea"/>
                <a:cs typeface="+mj-cs"/>
              </a:defRPr>
            </a:lvl1pPr>
          </a:lstStyle>
          <a:p>
            <a:r>
              <a:rPr lang="es-ES" sz="2400" dirty="0" smtClean="0"/>
              <a:t>Nuevo papel de la enfermera en Atención Primaria</a:t>
            </a:r>
          </a:p>
        </p:txBody>
      </p:sp>
      <p:sp>
        <p:nvSpPr>
          <p:cNvPr id="6" name="5 CuadroTexto"/>
          <p:cNvSpPr txBox="1"/>
          <p:nvPr/>
        </p:nvSpPr>
        <p:spPr>
          <a:xfrm>
            <a:off x="0" y="6249986"/>
            <a:ext cx="10055646" cy="609602"/>
          </a:xfrm>
          <a:prstGeom prst="rect">
            <a:avLst/>
          </a:prstGeom>
          <a:noFill/>
        </p:spPr>
        <p:txBody>
          <a:bodyPr wrap="square" lIns="77925" tIns="38963" rIns="77925" bIns="38963" rtlCol="0" anchor="b">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Total </a:t>
            </a:r>
            <a:r>
              <a:rPr lang="es-ES_tradnl" sz="1050" dirty="0" smtClean="0">
                <a:solidFill>
                  <a:prstClr val="black">
                    <a:lumMod val="50000"/>
                    <a:lumOff val="50000"/>
                  </a:prstClr>
                </a:solidFill>
                <a:latin typeface="Segoe UI Light" panose="020B0502040204020203" pitchFamily="34" charset="0"/>
                <a:cs typeface="Arial" panose="020B0604020202020204" pitchFamily="34" charset="0"/>
              </a:rPr>
              <a:t>muestra</a:t>
            </a:r>
            <a:endParaRPr lang="es-ES" sz="1050" b="1" dirty="0" smtClean="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P.13/23. Últimamente se habla en los medios de comunicación de que las enfermeras sean, como ya ocurre desde hace años para ciertas urgencias, las que reciban a los pacientes para atender el problema o derivarlo al médico si es necesario. Usted estaría: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a:t>
            </a:r>
            <a:r>
              <a:rPr lang="es-ES" sz="1200" b="1" dirty="0">
                <a:solidFill>
                  <a:prstClr val="black">
                    <a:lumMod val="50000"/>
                    <a:lumOff val="50000"/>
                  </a:prstClr>
                </a:solidFill>
                <a:latin typeface="Segoe UI Light" panose="020B0502040204020203" pitchFamily="34" charset="0"/>
                <a:cs typeface="Arial" panose="020B0604020202020204" pitchFamily="34" charset="0"/>
              </a:rPr>
              <a:t>Entrevistador leer y repuesta única)</a:t>
            </a:r>
          </a:p>
        </p:txBody>
      </p:sp>
      <p:graphicFrame>
        <p:nvGraphicFramePr>
          <p:cNvPr id="7" name="6 Tabla"/>
          <p:cNvGraphicFramePr>
            <a:graphicFrameLocks noGrp="1"/>
          </p:cNvGraphicFramePr>
          <p:nvPr>
            <p:extLst>
              <p:ext uri="{D42A27DB-BD31-4B8C-83A1-F6EECF244321}">
                <p14:modId xmlns:p14="http://schemas.microsoft.com/office/powerpoint/2010/main" val="232208347"/>
              </p:ext>
            </p:extLst>
          </p:nvPr>
        </p:nvGraphicFramePr>
        <p:xfrm>
          <a:off x="334566" y="3310639"/>
          <a:ext cx="2448000" cy="2915499"/>
        </p:xfrm>
        <a:graphic>
          <a:graphicData uri="http://schemas.openxmlformats.org/drawingml/2006/table">
            <a:tbl>
              <a:tblPr/>
              <a:tblGrid>
                <a:gridCol w="2448000">
                  <a:extLst>
                    <a:ext uri="{9D8B030D-6E8A-4147-A177-3AD203B41FA5}">
                      <a16:colId xmlns="" xmlns:a16="http://schemas.microsoft.com/office/drawing/2014/main" val="20000"/>
                    </a:ext>
                  </a:extLst>
                </a:gridCol>
              </a:tblGrid>
              <a:tr h="971833">
                <a:tc>
                  <a:txBody>
                    <a:bodyPr/>
                    <a:lstStyle/>
                    <a:p>
                      <a:pPr algn="r" fontAlgn="b"/>
                      <a:r>
                        <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acuerdo con ese procedimiento</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71833">
                <a:tc>
                  <a:txBody>
                    <a:bodyPr/>
                    <a:lstStyle/>
                    <a:p>
                      <a:pPr algn="r" fontAlgn="b"/>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Según los casos</a:t>
                      </a:r>
                      <a:endPar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971833">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desacuerdo</a:t>
                      </a:r>
                      <a:endPar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7 Gráfico"/>
          <p:cNvGraphicFramePr/>
          <p:nvPr>
            <p:extLst>
              <p:ext uri="{D42A27DB-BD31-4B8C-83A1-F6EECF244321}">
                <p14:modId xmlns:p14="http://schemas.microsoft.com/office/powerpoint/2010/main" val="682113669"/>
              </p:ext>
            </p:extLst>
          </p:nvPr>
        </p:nvGraphicFramePr>
        <p:xfrm>
          <a:off x="2939792" y="3273811"/>
          <a:ext cx="3299430" cy="2906802"/>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766614" y="2769755"/>
            <a:ext cx="5273401" cy="3410858"/>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0" name="Rectangle 26"/>
          <p:cNvSpPr txBox="1">
            <a:spLocks noChangeArrowheads="1"/>
          </p:cNvSpPr>
          <p:nvPr/>
        </p:nvSpPr>
        <p:spPr bwMode="auto">
          <a:xfrm>
            <a:off x="709907" y="2177755"/>
            <a:ext cx="11062844" cy="338554"/>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6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Grado de acuerdo en que las </a:t>
            </a:r>
            <a:r>
              <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enfermeras </a:t>
            </a:r>
            <a:r>
              <a:rPr lang="es-ES" sz="16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reciban </a:t>
            </a:r>
            <a:r>
              <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 los pacientes para atender el problema o derivarlo al médico si es necesario</a:t>
            </a:r>
            <a:endParaRPr lang="es-ES" sz="11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23" name="22 CuadroTexto"/>
          <p:cNvSpPr txBox="1"/>
          <p:nvPr/>
        </p:nvSpPr>
        <p:spPr>
          <a:xfrm>
            <a:off x="5159103" y="4087964"/>
            <a:ext cx="880912" cy="369332"/>
          </a:xfrm>
          <a:prstGeom prst="rect">
            <a:avLst/>
          </a:prstGeom>
          <a:solidFill>
            <a:schemeClr val="bg1"/>
          </a:solidFill>
        </p:spPr>
        <p:txBody>
          <a:bodyPr wrap="square" rtlCol="0">
            <a:spAutoFit/>
          </a:bodyPr>
          <a:lstStyle/>
          <a:p>
            <a:pPr algn="ctr"/>
            <a:r>
              <a:rPr lang="es-ES" sz="1800" b="1" dirty="0" smtClean="0">
                <a:solidFill>
                  <a:srgbClr val="0070C0"/>
                </a:solidFill>
                <a:latin typeface="Segoe UI Light" panose="020B0502040204020203" pitchFamily="34" charset="0"/>
              </a:rPr>
              <a:t>77,8%</a:t>
            </a:r>
            <a:endParaRPr lang="es-ES" sz="1800" b="1" dirty="0">
              <a:solidFill>
                <a:srgbClr val="0070C0"/>
              </a:solidFill>
              <a:latin typeface="Segoe UI Light" panose="020B0502040204020203" pitchFamily="34" charset="0"/>
            </a:endParaRPr>
          </a:p>
        </p:txBody>
      </p:sp>
      <p:sp>
        <p:nvSpPr>
          <p:cNvPr id="12" name="11 CuadroTexto"/>
          <p:cNvSpPr txBox="1"/>
          <p:nvPr/>
        </p:nvSpPr>
        <p:spPr>
          <a:xfrm>
            <a:off x="1937320" y="2580213"/>
            <a:ext cx="2931988"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TOTAL MUESTRA</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sp>
        <p:nvSpPr>
          <p:cNvPr id="14" name="13 Rectángulo"/>
          <p:cNvSpPr/>
          <p:nvPr/>
        </p:nvSpPr>
        <p:spPr>
          <a:xfrm>
            <a:off x="6575994" y="3357787"/>
            <a:ext cx="4775795" cy="1872208"/>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1089188952"/>
              </p:ext>
            </p:extLst>
          </p:nvPr>
        </p:nvGraphicFramePr>
        <p:xfrm>
          <a:off x="5951190" y="3322607"/>
          <a:ext cx="2448000" cy="2915499"/>
        </p:xfrm>
        <a:graphic>
          <a:graphicData uri="http://schemas.openxmlformats.org/drawingml/2006/table">
            <a:tbl>
              <a:tblPr/>
              <a:tblGrid>
                <a:gridCol w="2448000">
                  <a:extLst>
                    <a:ext uri="{9D8B030D-6E8A-4147-A177-3AD203B41FA5}">
                      <a16:colId xmlns="" xmlns:a16="http://schemas.microsoft.com/office/drawing/2014/main" val="20000"/>
                    </a:ext>
                  </a:extLst>
                </a:gridCol>
              </a:tblGrid>
              <a:tr h="971833">
                <a:tc>
                  <a:txBody>
                    <a:bodyPr/>
                    <a:lstStyle/>
                    <a:p>
                      <a:pPr algn="r" fontAlgn="b"/>
                      <a:r>
                        <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acuerdo con ese procedimiento</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71833">
                <a:tc>
                  <a:txBody>
                    <a:bodyPr/>
                    <a:lstStyle/>
                    <a:p>
                      <a:pPr algn="r" fontAlgn="b"/>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Según los casos</a:t>
                      </a:r>
                      <a:endPar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971833">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4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desacuerdo</a:t>
                      </a:r>
                      <a:endParaRPr lang="es-ES" sz="14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15 Gráfico"/>
          <p:cNvGraphicFramePr/>
          <p:nvPr>
            <p:extLst>
              <p:ext uri="{D42A27DB-BD31-4B8C-83A1-F6EECF244321}">
                <p14:modId xmlns:p14="http://schemas.microsoft.com/office/powerpoint/2010/main" val="1416981505"/>
              </p:ext>
            </p:extLst>
          </p:nvPr>
        </p:nvGraphicFramePr>
        <p:xfrm>
          <a:off x="8556416" y="3285779"/>
          <a:ext cx="3299430" cy="2906802"/>
        </p:xfrm>
        <a:graphic>
          <a:graphicData uri="http://schemas.openxmlformats.org/drawingml/2006/chart">
            <c:chart xmlns:c="http://schemas.openxmlformats.org/drawingml/2006/chart" xmlns:r="http://schemas.openxmlformats.org/officeDocument/2006/relationships" r:id="rId3"/>
          </a:graphicData>
        </a:graphic>
      </p:graphicFrame>
      <p:sp>
        <p:nvSpPr>
          <p:cNvPr id="17" name="16 Rectángulo"/>
          <p:cNvSpPr/>
          <p:nvPr/>
        </p:nvSpPr>
        <p:spPr>
          <a:xfrm>
            <a:off x="6383238" y="2781723"/>
            <a:ext cx="5273401" cy="3410858"/>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8" name="17 CuadroTexto"/>
          <p:cNvSpPr txBox="1"/>
          <p:nvPr/>
        </p:nvSpPr>
        <p:spPr>
          <a:xfrm>
            <a:off x="10775727" y="4099932"/>
            <a:ext cx="880912" cy="369332"/>
          </a:xfrm>
          <a:prstGeom prst="rect">
            <a:avLst/>
          </a:prstGeom>
          <a:solidFill>
            <a:schemeClr val="bg1"/>
          </a:solidFill>
        </p:spPr>
        <p:txBody>
          <a:bodyPr wrap="square" rtlCol="0">
            <a:spAutoFit/>
          </a:bodyPr>
          <a:lstStyle/>
          <a:p>
            <a:pPr algn="ctr"/>
            <a:r>
              <a:rPr lang="es-ES" sz="1800" b="1" dirty="0" smtClean="0">
                <a:solidFill>
                  <a:srgbClr val="0070C0"/>
                </a:solidFill>
                <a:latin typeface="Segoe UI Light" panose="020B0502040204020203" pitchFamily="34" charset="0"/>
              </a:rPr>
              <a:t>83,0%</a:t>
            </a:r>
            <a:endParaRPr lang="es-ES" sz="1800" b="1" dirty="0">
              <a:solidFill>
                <a:srgbClr val="0070C0"/>
              </a:solidFill>
              <a:latin typeface="Segoe UI Light" panose="020B0502040204020203" pitchFamily="34" charset="0"/>
            </a:endParaRPr>
          </a:p>
        </p:txBody>
      </p:sp>
      <p:sp>
        <p:nvSpPr>
          <p:cNvPr id="13" name="215 CuadroTexto"/>
          <p:cNvSpPr txBox="1"/>
          <p:nvPr/>
        </p:nvSpPr>
        <p:spPr>
          <a:xfrm>
            <a:off x="7808373" y="2580213"/>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sp>
        <p:nvSpPr>
          <p:cNvPr id="19" name="15 CuadroTexto"/>
          <p:cNvSpPr txBox="1"/>
          <p:nvPr/>
        </p:nvSpPr>
        <p:spPr>
          <a:xfrm>
            <a:off x="1054646" y="922209"/>
            <a:ext cx="10371089" cy="1211441"/>
          </a:xfrm>
          <a:prstGeom prst="rect">
            <a:avLst/>
          </a:prstGeom>
          <a:no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La población acepta que la enfermera sea quien asuma el primer contacto con los pacientes</a:t>
            </a:r>
          </a:p>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En torno a 8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de cada 10 ciudadanos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77,8% en el total y 83,0% en Asturias) </a:t>
            </a:r>
            <a:b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b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considera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adecuado (según los casos) que la enfermera reciba a los pacientes antes que el médico para atenderles o derivarles en el caso de ser necesario</a:t>
            </a:r>
          </a:p>
        </p:txBody>
      </p:sp>
    </p:spTree>
    <p:extLst>
      <p:ext uri="{BB962C8B-B14F-4D97-AF65-F5344CB8AC3E}">
        <p14:creationId xmlns:p14="http://schemas.microsoft.com/office/powerpoint/2010/main" val="3399059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763094" y="2122764"/>
            <a:ext cx="7136506" cy="5760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5" name="1 Título"/>
          <p:cNvSpPr txBox="1">
            <a:spLocks/>
          </p:cNvSpPr>
          <p:nvPr/>
        </p:nvSpPr>
        <p:spPr>
          <a:xfrm>
            <a:off x="120770" y="153907"/>
            <a:ext cx="10444819" cy="769425"/>
          </a:xfrm>
          <a:prstGeom prst="rect">
            <a:avLst/>
          </a:prstGeom>
        </p:spPr>
        <p:txBody>
          <a:bodyPr vert="horz" lIns="91424" tIns="45712" rIns="91424" bIns="45712" rtlCol="0" anchor="t">
            <a:spAutoFit/>
          </a:bodyPr>
          <a:lstStyle>
            <a:lvl1pPr marL="0" algn="l" defTabSz="914349" rtl="0" eaLnBrk="1" latinLnBrk="0" hangingPunct="1">
              <a:spcBef>
                <a:spcPct val="0"/>
              </a:spcBef>
              <a:buNone/>
              <a:defRPr lang="es-ES" sz="2800" kern="1200" dirty="0">
                <a:ln>
                  <a:solidFill>
                    <a:schemeClr val="tx1">
                      <a:lumMod val="65000"/>
                      <a:lumOff val="35000"/>
                    </a:schemeClr>
                  </a:solidFill>
                </a:ln>
                <a:solidFill>
                  <a:schemeClr val="tx1">
                    <a:lumMod val="65000"/>
                    <a:lumOff val="35000"/>
                  </a:schemeClr>
                </a:solidFill>
                <a:latin typeface="Arial Narrow" pitchFamily="34" charset="0"/>
                <a:ea typeface="+mj-ea"/>
                <a:cs typeface="+mj-cs"/>
              </a:defRPr>
            </a:lvl1pPr>
          </a:lstStyle>
          <a:p>
            <a:r>
              <a:rPr lang="es-ES" sz="2400" dirty="0" smtClean="0"/>
              <a:t>Recepción enfermera en Atención Primaria</a:t>
            </a:r>
            <a:br>
              <a:rPr lang="es-ES" sz="2400" dirty="0" smtClean="0"/>
            </a:br>
            <a:r>
              <a:rPr lang="es-ES" sz="2000" i="1" dirty="0"/>
              <a:t>Según edad </a:t>
            </a:r>
            <a:r>
              <a:rPr lang="es-ES" sz="2000" i="1" dirty="0" smtClean="0"/>
              <a:t>(TOTAL MUESTRA)</a:t>
            </a:r>
            <a:endParaRPr lang="es-ES" sz="2000" i="1" dirty="0"/>
          </a:p>
        </p:txBody>
      </p:sp>
      <p:sp>
        <p:nvSpPr>
          <p:cNvPr id="6" name="5 CuadroTexto"/>
          <p:cNvSpPr txBox="1"/>
          <p:nvPr/>
        </p:nvSpPr>
        <p:spPr>
          <a:xfrm>
            <a:off x="0" y="6249986"/>
            <a:ext cx="10055646" cy="609602"/>
          </a:xfrm>
          <a:prstGeom prst="rect">
            <a:avLst/>
          </a:prstGeom>
          <a:noFill/>
        </p:spPr>
        <p:txBody>
          <a:bodyPr wrap="square" lIns="77925" tIns="38963" rIns="77925" bIns="38963" rtlCol="0" anchor="b">
            <a:spAutoFit/>
          </a:bodyPr>
          <a:lstStyle/>
          <a:p>
            <a:pPr defTabSz="914400"/>
            <a:r>
              <a:rPr lang="es-ES_tradnl" sz="1050" dirty="0">
                <a:solidFill>
                  <a:prstClr val="black">
                    <a:lumMod val="50000"/>
                    <a:lumOff val="50000"/>
                  </a:prstClr>
                </a:solidFill>
                <a:latin typeface="Segoe UI Light" panose="020B0502040204020203" pitchFamily="34" charset="0"/>
                <a:cs typeface="Arial" panose="020B0604020202020204" pitchFamily="34" charset="0"/>
              </a:rPr>
              <a:t>Base: Total </a:t>
            </a:r>
            <a:r>
              <a:rPr lang="es-ES_tradnl" sz="1050" dirty="0" smtClean="0">
                <a:solidFill>
                  <a:prstClr val="black">
                    <a:lumMod val="50000"/>
                    <a:lumOff val="50000"/>
                  </a:prstClr>
                </a:solidFill>
                <a:latin typeface="Segoe UI Light" panose="020B0502040204020203" pitchFamily="34" charset="0"/>
                <a:cs typeface="Arial" panose="020B0604020202020204" pitchFamily="34" charset="0"/>
              </a:rPr>
              <a:t>muestra</a:t>
            </a:r>
            <a:endParaRPr lang="es-ES" sz="1050" b="1" dirty="0" smtClean="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P.13/23. Últimamente se habla en los medios de comunicación de que las enfermeras sean, como ya ocurre desde hace años para ciertas urgencias, las que reciban a los pacientes para atender el problema o derivarlo al médico si es necesario. Usted estaría: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a:t>
            </a:r>
            <a:r>
              <a:rPr lang="es-ES" sz="1200" b="1" dirty="0">
                <a:solidFill>
                  <a:prstClr val="black">
                    <a:lumMod val="50000"/>
                    <a:lumOff val="50000"/>
                  </a:prstClr>
                </a:solidFill>
                <a:latin typeface="Segoe UI Light" panose="020B0502040204020203" pitchFamily="34" charset="0"/>
                <a:cs typeface="Arial" panose="020B0604020202020204" pitchFamily="34" charset="0"/>
              </a:rPr>
              <a:t>Entrevistador leer y repuesta única)</a:t>
            </a:r>
          </a:p>
        </p:txBody>
      </p:sp>
      <p:graphicFrame>
        <p:nvGraphicFramePr>
          <p:cNvPr id="11" name="10 Gráfico"/>
          <p:cNvGraphicFramePr/>
          <p:nvPr>
            <p:extLst>
              <p:ext uri="{D42A27DB-BD31-4B8C-83A1-F6EECF244321}">
                <p14:modId xmlns:p14="http://schemas.microsoft.com/office/powerpoint/2010/main" val="555324939"/>
              </p:ext>
            </p:extLst>
          </p:nvPr>
        </p:nvGraphicFramePr>
        <p:xfrm>
          <a:off x="2185568" y="2163501"/>
          <a:ext cx="4680520" cy="3466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505208130"/>
              </p:ext>
            </p:extLst>
          </p:nvPr>
        </p:nvGraphicFramePr>
        <p:xfrm>
          <a:off x="590107" y="2209854"/>
          <a:ext cx="1544659" cy="2876124"/>
        </p:xfrm>
        <a:graphic>
          <a:graphicData uri="http://schemas.openxmlformats.org/drawingml/2006/table">
            <a:tbl>
              <a:tblPr/>
              <a:tblGrid>
                <a:gridCol w="1544659">
                  <a:extLst>
                    <a:ext uri="{9D8B030D-6E8A-4147-A177-3AD203B41FA5}">
                      <a16:colId xmlns="" xmlns:a16="http://schemas.microsoft.com/office/drawing/2014/main" val="20000"/>
                    </a:ext>
                  </a:extLst>
                </a:gridCol>
              </a:tblGrid>
              <a:tr h="448348">
                <a:tc>
                  <a:txBody>
                    <a:bodyPr/>
                    <a:lstStyle/>
                    <a:p>
                      <a:pPr algn="r" fontAlgn="b"/>
                      <a:r>
                        <a:rPr lang="es-ES" sz="16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Total muestra </a:t>
                      </a:r>
                      <a:endParaRPr lang="es-ES" sz="16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48348">
                <a:tc>
                  <a:txBody>
                    <a:bodyPr/>
                    <a:lstStyle/>
                    <a:p>
                      <a:pPr algn="r" fontAlgn="b"/>
                      <a:endPar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94857">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65 años o más</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12 Rectángulo"/>
          <p:cNvSpPr/>
          <p:nvPr/>
        </p:nvSpPr>
        <p:spPr>
          <a:xfrm>
            <a:off x="686892" y="1771789"/>
            <a:ext cx="7424538" cy="3888431"/>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499063968"/>
              </p:ext>
            </p:extLst>
          </p:nvPr>
        </p:nvGraphicFramePr>
        <p:xfrm>
          <a:off x="6455246" y="1413570"/>
          <a:ext cx="1639641" cy="3670587"/>
        </p:xfrm>
        <a:graphic>
          <a:graphicData uri="http://schemas.openxmlformats.org/drawingml/2006/table">
            <a:tbl>
              <a:tblPr/>
              <a:tblGrid>
                <a:gridCol w="1639641">
                  <a:extLst>
                    <a:ext uri="{9D8B030D-6E8A-4147-A177-3AD203B41FA5}">
                      <a16:colId xmlns="" xmlns:a16="http://schemas.microsoft.com/office/drawing/2014/main" val="20000"/>
                    </a:ext>
                  </a:extLst>
                </a:gridCol>
              </a:tblGrid>
              <a:tr h="709432">
                <a:tc>
                  <a:txBody>
                    <a:bodyPr/>
                    <a:lstStyle/>
                    <a:p>
                      <a:pPr algn="ctr" fontAlgn="b"/>
                      <a:r>
                        <a:rPr lang="es-MX" sz="1200" b="1" i="1" u="none" strike="noStrike" kern="1200" dirty="0" smtClean="0">
                          <a:solidFill>
                            <a:srgbClr val="0070C0"/>
                          </a:solidFill>
                          <a:effectLst/>
                          <a:latin typeface="Segoe UI Light" panose="020B0502040204020203" pitchFamily="34" charset="0"/>
                          <a:ea typeface="+mn-ea"/>
                          <a:cs typeface="+mn-cs"/>
                        </a:rPr>
                        <a:t>(%) De acuerdo + </a:t>
                      </a:r>
                      <a:br>
                        <a:rPr lang="es-MX" sz="1200" b="1" i="1" u="none" strike="noStrike" kern="1200" dirty="0" smtClean="0">
                          <a:solidFill>
                            <a:srgbClr val="0070C0"/>
                          </a:solidFill>
                          <a:effectLst/>
                          <a:latin typeface="Segoe UI Light" panose="020B0502040204020203" pitchFamily="34" charset="0"/>
                          <a:ea typeface="+mn-ea"/>
                          <a:cs typeface="+mn-cs"/>
                        </a:rPr>
                      </a:br>
                      <a:r>
                        <a:rPr lang="es-MX" sz="1200" b="1" i="1" u="none" strike="noStrike" kern="1200" dirty="0" smtClean="0">
                          <a:solidFill>
                            <a:srgbClr val="0070C0"/>
                          </a:solidFill>
                          <a:effectLst/>
                          <a:latin typeface="Segoe UI Light" panose="020B0502040204020203" pitchFamily="34" charset="0"/>
                          <a:ea typeface="+mn-ea"/>
                          <a:cs typeface="+mn-cs"/>
                        </a:rPr>
                        <a:t>(%)</a:t>
                      </a:r>
                      <a:r>
                        <a:rPr lang="es-MX" sz="1200" b="1" i="1" u="none" strike="noStrike" kern="1200" baseline="0" dirty="0" smtClean="0">
                          <a:solidFill>
                            <a:srgbClr val="0070C0"/>
                          </a:solidFill>
                          <a:effectLst/>
                          <a:latin typeface="Segoe UI Light" panose="020B0502040204020203" pitchFamily="34" charset="0"/>
                          <a:ea typeface="+mn-ea"/>
                          <a:cs typeface="+mn-cs"/>
                        </a:rPr>
                        <a:t> Según los casos</a:t>
                      </a:r>
                      <a:endParaRPr lang="es-MX" sz="1200" b="1" i="1" u="none" strike="noStrike" kern="1200" dirty="0">
                        <a:solidFill>
                          <a:srgbClr val="0070C0"/>
                        </a:solidFill>
                        <a:effectLst/>
                        <a:latin typeface="Segoe UI Light" panose="020B0502040204020203" pitchFamily="34" charset="0"/>
                        <a:ea typeface="+mn-ea"/>
                        <a:cs typeface="+mn-cs"/>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505831">
                <a:tc>
                  <a:txBody>
                    <a:bodyPr/>
                    <a:lstStyle/>
                    <a:p>
                      <a:pPr algn="ctr" fontAlgn="b"/>
                      <a:r>
                        <a:rPr lang="es-ES" sz="1400" b="0" i="0" u="none" strike="noStrike" dirty="0" smtClean="0">
                          <a:solidFill>
                            <a:srgbClr val="0070C0"/>
                          </a:solidFill>
                          <a:effectLst/>
                          <a:latin typeface="Segoe UI" pitchFamily="34" charset="0"/>
                          <a:cs typeface="Segoe UI" pitchFamily="34" charset="0"/>
                        </a:rPr>
                        <a:t>77,8%</a:t>
                      </a:r>
                      <a:endParaRPr lang="es-ES" sz="1400" b="0" i="0" u="none" strike="noStrike" dirty="0">
                        <a:solidFill>
                          <a:srgbClr val="0070C0"/>
                        </a:solidFill>
                        <a:effectLst/>
                        <a:latin typeface="Segoe UI" pitchFamily="34" charset="0"/>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2000">
                <a:tc>
                  <a:txBody>
                    <a:bodyPr/>
                    <a:lstStyle/>
                    <a:p>
                      <a:pPr algn="ctr" fontAlgn="b"/>
                      <a:endParaRPr lang="es-ES" sz="1400" b="0" i="0" u="none" strike="noStrike" dirty="0">
                        <a:solidFill>
                          <a:srgbClr val="0070C0"/>
                        </a:solidFill>
                        <a:effectLst/>
                        <a:latin typeface="Segoe UI" pitchFamily="34" charset="0"/>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rgbClr val="0070C0"/>
                          </a:solidFill>
                          <a:effectLst/>
                          <a:latin typeface="Segoe UI" pitchFamily="34" charset="0"/>
                          <a:cs typeface="Segoe UI" pitchFamily="34" charset="0"/>
                        </a:rPr>
                        <a:t>86,2%</a:t>
                      </a:r>
                      <a:endParaRPr lang="es-ES" sz="1400" b="0" i="0" u="none" strike="noStrike" dirty="0">
                        <a:solidFill>
                          <a:srgbClr val="0070C0"/>
                        </a:solidFill>
                        <a:effectLst/>
                        <a:latin typeface="Segoe UI" pitchFamily="34" charset="0"/>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rgbClr val="0070C0"/>
                          </a:solidFill>
                          <a:effectLst/>
                          <a:latin typeface="Segoe UI" pitchFamily="34" charset="0"/>
                          <a:cs typeface="Segoe UI" pitchFamily="34" charset="0"/>
                        </a:rPr>
                        <a:t>79,4%</a:t>
                      </a:r>
                      <a:endParaRPr lang="es-ES" sz="1400" b="0" i="0" u="none" strike="noStrike" dirty="0">
                        <a:solidFill>
                          <a:srgbClr val="0070C0"/>
                        </a:solidFill>
                        <a:effectLst/>
                        <a:latin typeface="Segoe UI" pitchFamily="34" charset="0"/>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rgbClr val="0070C0"/>
                          </a:solidFill>
                          <a:effectLst/>
                          <a:latin typeface="Segoe UI" pitchFamily="34" charset="0"/>
                          <a:cs typeface="Segoe UI" pitchFamily="34" charset="0"/>
                        </a:rPr>
                        <a:t>74,3%</a:t>
                      </a:r>
                      <a:endParaRPr lang="es-ES" sz="1400" b="0" i="0" u="none" strike="noStrike" dirty="0">
                        <a:solidFill>
                          <a:srgbClr val="0070C0"/>
                        </a:solidFill>
                        <a:effectLst/>
                        <a:latin typeface="Segoe UI" pitchFamily="34" charset="0"/>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505831">
                <a:tc>
                  <a:txBody>
                    <a:bodyPr/>
                    <a:lstStyle/>
                    <a:p>
                      <a:pPr algn="ctr" fontAlgn="b"/>
                      <a:r>
                        <a:rPr lang="es-ES" sz="1400" b="0" i="0" u="none" strike="noStrike" dirty="0" smtClean="0">
                          <a:solidFill>
                            <a:srgbClr val="0070C0"/>
                          </a:solidFill>
                          <a:effectLst/>
                          <a:latin typeface="Segoe UI" pitchFamily="34" charset="0"/>
                          <a:cs typeface="Segoe UI" pitchFamily="34" charset="0"/>
                        </a:rPr>
                        <a:t>71,7%</a:t>
                      </a:r>
                      <a:endParaRPr lang="es-ES" sz="1400" b="0" i="0" u="none" strike="noStrike" dirty="0">
                        <a:solidFill>
                          <a:srgbClr val="0070C0"/>
                        </a:solidFill>
                        <a:effectLst/>
                        <a:latin typeface="Segoe UI" pitchFamily="34" charset="0"/>
                        <a:cs typeface="Segoe UI"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Rectangle 26"/>
          <p:cNvSpPr txBox="1">
            <a:spLocks noChangeArrowheads="1"/>
          </p:cNvSpPr>
          <p:nvPr/>
        </p:nvSpPr>
        <p:spPr bwMode="auto">
          <a:xfrm>
            <a:off x="766614" y="1485117"/>
            <a:ext cx="5861451" cy="523220"/>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4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Grado de acuerdo en que las </a:t>
            </a: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enfermeras </a:t>
            </a:r>
            <a:r>
              <a:rPr lang="es-ES" sz="14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reciban </a:t>
            </a: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a los pacientes para atender el problema o derivarlo al médico si es necesario</a:t>
            </a:r>
            <a:endParaRPr lang="es-ES" sz="105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18" name="15 CuadroTexto"/>
          <p:cNvSpPr txBox="1"/>
          <p:nvPr/>
        </p:nvSpPr>
        <p:spPr>
          <a:xfrm>
            <a:off x="8471470" y="2779450"/>
            <a:ext cx="3405978" cy="1874480"/>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Los ciudadanos más jóvenes (hasta 34 años) muestran el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mayor acuerdo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en </a:t>
            </a:r>
            <a:r>
              <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rPr>
              <a:t>que la enfermera reciba a los pacientes antes que el </a:t>
            </a: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médico</a:t>
            </a:r>
            <a:endParaRPr lang="es-MX" sz="1600" dirty="0">
              <a:solidFill>
                <a:schemeClr val="tx1">
                  <a:lumMod val="65000"/>
                  <a:lumOff val="35000"/>
                </a:schemeClr>
              </a:solidFill>
              <a:latin typeface="Segoe Print" pitchFamily="2" charset="0"/>
              <a:ea typeface="Segoe UI" pitchFamily="34" charset="0"/>
              <a:cs typeface="Segoe UI Light" panose="020B0502040204020203" pitchFamily="34" charset="0"/>
            </a:endParaRPr>
          </a:p>
        </p:txBody>
      </p:sp>
      <p:sp>
        <p:nvSpPr>
          <p:cNvPr id="20" name="Freeform 9"/>
          <p:cNvSpPr>
            <a:spLocks/>
          </p:cNvSpPr>
          <p:nvPr/>
        </p:nvSpPr>
        <p:spPr bwMode="auto">
          <a:xfrm>
            <a:off x="6883102" y="3115474"/>
            <a:ext cx="730495" cy="389666"/>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Tree>
    <p:extLst>
      <p:ext uri="{BB962C8B-B14F-4D97-AF65-F5344CB8AC3E}">
        <p14:creationId xmlns:p14="http://schemas.microsoft.com/office/powerpoint/2010/main" val="226622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t="1752" b="1752"/>
          <a:stretch/>
        </p:blipFill>
        <p:spPr>
          <a:xfrm flipH="1">
            <a:off x="406" y="0"/>
            <a:ext cx="12189600" cy="6859588"/>
          </a:xfrm>
          <a:prstGeom prst="rect">
            <a:avLst/>
          </a:prstGeom>
        </p:spPr>
      </p:pic>
      <p:sp>
        <p:nvSpPr>
          <p:cNvPr id="8" name="7 Elipse"/>
          <p:cNvSpPr/>
          <p:nvPr/>
        </p:nvSpPr>
        <p:spPr>
          <a:xfrm>
            <a:off x="3782682" y="1117270"/>
            <a:ext cx="4625048" cy="4625048"/>
          </a:xfrm>
          <a:prstGeom prst="ellipse">
            <a:avLst/>
          </a:prstGeom>
          <a:solidFill>
            <a:schemeClr val="tx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9450" y="3043452"/>
            <a:ext cx="3511512" cy="772684"/>
          </a:xfrm>
          <a:prstGeom prst="rect">
            <a:avLst/>
          </a:prstGeom>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552298" y="1724026"/>
            <a:ext cx="3085816" cy="97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17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32840" y="2061325"/>
            <a:ext cx="9570279" cy="658917"/>
          </a:xfrm>
          <a:prstGeom prst="rect">
            <a:avLst/>
          </a:prstGeom>
          <a:noFill/>
        </p:spPr>
        <p:txBody>
          <a:bodyPr wrap="square" lIns="103903" tIns="51952" rIns="103903" bIns="51952" rtlCol="0">
            <a:spAutoFit/>
          </a:bodyPr>
          <a:lstStyle/>
          <a:p>
            <a:pPr algn="ctr"/>
            <a:endParaRPr lang="es-ES" sz="3600" dirty="0">
              <a:ln>
                <a:solidFill>
                  <a:schemeClr val="bg1"/>
                </a:solidFill>
              </a:ln>
              <a:solidFill>
                <a:schemeClr val="bg1"/>
              </a:solidFill>
              <a:latin typeface="Segoe UI Light" panose="020B0502040204020203" pitchFamily="34" charset="0"/>
            </a:endParaRPr>
          </a:p>
        </p:txBody>
      </p:sp>
      <p:sp>
        <p:nvSpPr>
          <p:cNvPr id="4" name="3 Título"/>
          <p:cNvSpPr>
            <a:spLocks noGrp="1"/>
          </p:cNvSpPr>
          <p:nvPr>
            <p:ph type="title"/>
          </p:nvPr>
        </p:nvSpPr>
        <p:spPr>
          <a:xfrm>
            <a:off x="4655047" y="2644974"/>
            <a:ext cx="5760640" cy="1569644"/>
          </a:xfrm>
        </p:spPr>
        <p:txBody>
          <a:bodyPr/>
          <a:lstStyle/>
          <a:p>
            <a:r>
              <a:rPr lang="es-ES_tradnl" dirty="0" smtClean="0"/>
              <a:t>Metodología y</a:t>
            </a:r>
            <a:br>
              <a:rPr lang="es-ES_tradnl" dirty="0" smtClean="0"/>
            </a:br>
            <a:r>
              <a:rPr lang="es-ES_tradnl" dirty="0" smtClean="0"/>
              <a:t> ficha técnica </a:t>
            </a:r>
            <a:endParaRPr lang="es-ES_tradnl" dirty="0"/>
          </a:p>
        </p:txBody>
      </p:sp>
      <p:sp>
        <p:nvSpPr>
          <p:cNvPr id="5" name="1 Título"/>
          <p:cNvSpPr txBox="1">
            <a:spLocks/>
          </p:cNvSpPr>
          <p:nvPr/>
        </p:nvSpPr>
        <p:spPr>
          <a:xfrm>
            <a:off x="1421017" y="2037123"/>
            <a:ext cx="2140261" cy="2785344"/>
          </a:xfrm>
          <a:prstGeom prst="rect">
            <a:avLst/>
          </a:prstGeom>
        </p:spPr>
        <p:txBody>
          <a:bodyPr vert="horz" wrap="none" lIns="91406" tIns="45703" rIns="91406" bIns="45703" rtlCol="0" anchor="ctr">
            <a:spAutoFit/>
          </a:bodyPr>
          <a:lstStyle>
            <a:lvl1pPr algn="l" defTabSz="914282" rtl="0" eaLnBrk="1" latinLnBrk="0" hangingPunct="1">
              <a:spcBef>
                <a:spcPct val="0"/>
              </a:spcBef>
              <a:buNone/>
              <a:defRPr lang="es-ES" sz="6000" kern="1200" dirty="0">
                <a:ln>
                  <a:solidFill>
                    <a:srgbClr val="0072BA"/>
                  </a:solidFill>
                </a:ln>
                <a:solidFill>
                  <a:srgbClr val="0072BA"/>
                </a:solidFill>
                <a:latin typeface="Arial Narrow" pitchFamily="34" charset="0"/>
                <a:ea typeface="+mj-ea"/>
                <a:cs typeface="+mj-cs"/>
              </a:defRPr>
            </a:lvl1pPr>
          </a:lstStyle>
          <a:p>
            <a:pPr algn="ctr">
              <a:defRPr/>
            </a:pPr>
            <a:r>
              <a:rPr lang="es-ES" sz="17500" b="1" dirty="0" smtClean="0">
                <a:ln>
                  <a:solidFill>
                    <a:schemeClr val="bg1"/>
                  </a:solidFill>
                </a:ln>
                <a:solidFill>
                  <a:schemeClr val="bg1"/>
                </a:solidFill>
                <a:latin typeface="Segoe UI Light" panose="020B0502040204020203" pitchFamily="34" charset="0"/>
                <a:cs typeface="Segoe UI Light" panose="020B0502040204020203" pitchFamily="34" charset="0"/>
              </a:rPr>
              <a:t>01</a:t>
            </a:r>
            <a:endParaRPr lang="es-ES" sz="17500" b="1" dirty="0">
              <a:ln>
                <a:solidFill>
                  <a:schemeClr val="bg1"/>
                </a:solidFill>
              </a:ln>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50710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Rectángulo"/>
          <p:cNvSpPr/>
          <p:nvPr/>
        </p:nvSpPr>
        <p:spPr>
          <a:xfrm>
            <a:off x="622598" y="1989634"/>
            <a:ext cx="5328592" cy="404726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buClr>
                <a:schemeClr val="accent1"/>
              </a:buClr>
              <a:buSzPct val="100000"/>
            </a:pPr>
            <a:r>
              <a:rPr lang="es-ES" kern="0" dirty="0" smtClean="0">
                <a:ln>
                  <a:solidFill>
                    <a:srgbClr val="00478F"/>
                  </a:solidFill>
                </a:ln>
                <a:solidFill>
                  <a:srgbClr val="00478F"/>
                </a:solidFill>
                <a:latin typeface="Segoe UI Light" panose="020B0502040204020203" pitchFamily="34" charset="0"/>
              </a:rPr>
              <a:t>UNIVERSO </a:t>
            </a:r>
            <a:br>
              <a:rPr lang="es-ES" kern="0" dirty="0" smtClean="0">
                <a:ln>
                  <a:solidFill>
                    <a:srgbClr val="00478F"/>
                  </a:solidFill>
                </a:ln>
                <a:solidFill>
                  <a:srgbClr val="00478F"/>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Población </a:t>
            </a:r>
            <a:r>
              <a:rPr lang="es-ES" sz="1400" kern="0" dirty="0">
                <a:solidFill>
                  <a:prstClr val="black">
                    <a:lumMod val="75000"/>
                    <a:lumOff val="25000"/>
                  </a:prstClr>
                </a:solidFill>
                <a:latin typeface="Segoe UI Light" panose="020B0502040204020203" pitchFamily="34" charset="0"/>
              </a:rPr>
              <a:t>general a nivel nacional mayor </a:t>
            </a:r>
            <a:r>
              <a:rPr lang="es-ES" sz="1400" kern="0" dirty="0" smtClean="0">
                <a:solidFill>
                  <a:prstClr val="black">
                    <a:lumMod val="75000"/>
                    <a:lumOff val="25000"/>
                  </a:prstClr>
                </a:solidFill>
                <a:latin typeface="Segoe UI Light" panose="020B0502040204020203" pitchFamily="34" charset="0"/>
              </a:rPr>
              <a:t>de </a:t>
            </a:r>
            <a:r>
              <a:rPr lang="es-ES" sz="1400" kern="0" dirty="0">
                <a:solidFill>
                  <a:prstClr val="black">
                    <a:lumMod val="75000"/>
                    <a:lumOff val="25000"/>
                  </a:prstClr>
                </a:solidFill>
                <a:latin typeface="Segoe UI Light" panose="020B0502040204020203" pitchFamily="34" charset="0"/>
              </a:rPr>
              <a:t>18 años</a:t>
            </a:r>
            <a:r>
              <a:rPr lang="es-MX" sz="1400" kern="0" dirty="0" smtClean="0">
                <a:solidFill>
                  <a:prstClr val="black">
                    <a:lumMod val="75000"/>
                    <a:lumOff val="25000"/>
                  </a:prstClr>
                </a:solidFill>
                <a:latin typeface="Segoe UI Light" panose="020B0502040204020203" pitchFamily="34" charset="0"/>
              </a:rPr>
              <a:t>. </a:t>
            </a:r>
            <a:endParaRPr lang="es-MX" sz="1400" kern="0" dirty="0">
              <a:solidFill>
                <a:prstClr val="black">
                  <a:lumMod val="75000"/>
                  <a:lumOff val="25000"/>
                </a:prstClr>
              </a:solidFill>
              <a:latin typeface="Segoe UI Light" panose="020B0502040204020203" pitchFamily="34" charset="0"/>
            </a:endParaRPr>
          </a:p>
          <a:p>
            <a:pPr>
              <a:spcBef>
                <a:spcPts val="600"/>
              </a:spcBef>
              <a:spcAft>
                <a:spcPts val="600"/>
              </a:spcAft>
              <a:buClr>
                <a:schemeClr val="accent1"/>
              </a:buClr>
              <a:buSzPct val="100000"/>
            </a:pPr>
            <a:r>
              <a:rPr lang="es-ES" kern="0" dirty="0" smtClean="0">
                <a:ln>
                  <a:solidFill>
                    <a:srgbClr val="00478F"/>
                  </a:solidFill>
                </a:ln>
                <a:solidFill>
                  <a:srgbClr val="00478F"/>
                </a:solidFill>
                <a:latin typeface="Segoe UI Light" panose="020B0502040204020203" pitchFamily="34" charset="0"/>
              </a:rPr>
              <a:t>MUESTRA </a:t>
            </a:r>
            <a:br>
              <a:rPr lang="es-ES" kern="0" dirty="0" smtClean="0">
                <a:ln>
                  <a:solidFill>
                    <a:srgbClr val="00478F"/>
                  </a:solidFill>
                </a:ln>
                <a:solidFill>
                  <a:srgbClr val="00478F"/>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2.405 encuestas en el total de la muestra</a:t>
            </a:r>
            <a:br>
              <a:rPr lang="es-ES" sz="1400" kern="0" dirty="0" smtClean="0">
                <a:solidFill>
                  <a:prstClr val="black">
                    <a:lumMod val="75000"/>
                    <a:lumOff val="25000"/>
                  </a:prstClr>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100 encuestas en el Principado de Asturias</a:t>
            </a:r>
            <a:endParaRPr lang="es-ES" sz="1400" kern="0" dirty="0">
              <a:solidFill>
                <a:prstClr val="black">
                  <a:lumMod val="75000"/>
                  <a:lumOff val="25000"/>
                </a:prstClr>
              </a:solidFill>
              <a:latin typeface="Segoe UI Light" panose="020B0502040204020203" pitchFamily="34" charset="0"/>
            </a:endParaRPr>
          </a:p>
          <a:p>
            <a:pPr>
              <a:spcBef>
                <a:spcPts val="1200"/>
              </a:spcBef>
              <a:spcAft>
                <a:spcPts val="600"/>
              </a:spcAft>
              <a:buClr>
                <a:schemeClr val="accent1"/>
              </a:buClr>
              <a:buSzPct val="100000"/>
            </a:pPr>
            <a:r>
              <a:rPr lang="es-ES" kern="0" dirty="0">
                <a:ln>
                  <a:solidFill>
                    <a:srgbClr val="00478F"/>
                  </a:solidFill>
                </a:ln>
                <a:solidFill>
                  <a:srgbClr val="00478F"/>
                </a:solidFill>
                <a:latin typeface="Segoe UI Light" panose="020B0502040204020203" pitchFamily="34" charset="0"/>
              </a:rPr>
              <a:t>ERROR </a:t>
            </a:r>
            <a:r>
              <a:rPr lang="es-ES" kern="0" dirty="0" smtClean="0">
                <a:ln>
                  <a:solidFill>
                    <a:srgbClr val="00478F"/>
                  </a:solidFill>
                </a:ln>
                <a:solidFill>
                  <a:srgbClr val="00478F"/>
                </a:solidFill>
                <a:latin typeface="Segoe UI Light" panose="020B0502040204020203" pitchFamily="34" charset="0"/>
              </a:rPr>
              <a:t>MUESTRAL </a:t>
            </a:r>
            <a:br>
              <a:rPr lang="es-ES" kern="0" dirty="0" smtClean="0">
                <a:ln>
                  <a:solidFill>
                    <a:srgbClr val="00478F"/>
                  </a:solidFill>
                </a:ln>
                <a:solidFill>
                  <a:srgbClr val="00478F"/>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 2,04% </a:t>
            </a:r>
            <a:r>
              <a:rPr lang="es-ES" sz="1400" kern="0" dirty="0">
                <a:solidFill>
                  <a:prstClr val="black">
                    <a:lumMod val="75000"/>
                    <a:lumOff val="25000"/>
                  </a:prstClr>
                </a:solidFill>
                <a:latin typeface="Segoe UI Light" panose="020B0502040204020203" pitchFamily="34" charset="0"/>
              </a:rPr>
              <a:t>para </a:t>
            </a:r>
            <a:r>
              <a:rPr lang="es-ES" sz="1400" kern="0" dirty="0" smtClean="0">
                <a:solidFill>
                  <a:prstClr val="black">
                    <a:lumMod val="75000"/>
                    <a:lumOff val="25000"/>
                  </a:prstClr>
                </a:solidFill>
                <a:latin typeface="Segoe UI Light" panose="020B0502040204020203" pitchFamily="34" charset="0"/>
              </a:rPr>
              <a:t>la muestra estatal </a:t>
            </a:r>
            <a:r>
              <a:rPr lang="es-ES" sz="1400" kern="0" dirty="0">
                <a:solidFill>
                  <a:prstClr val="black">
                    <a:lumMod val="75000"/>
                    <a:lumOff val="25000"/>
                  </a:prstClr>
                </a:solidFill>
                <a:latin typeface="Segoe UI Light" panose="020B0502040204020203" pitchFamily="34" charset="0"/>
              </a:rPr>
              <a:t>y ± </a:t>
            </a:r>
            <a:r>
              <a:rPr lang="es-ES" sz="1400" kern="0" dirty="0" smtClean="0">
                <a:solidFill>
                  <a:prstClr val="black">
                    <a:lumMod val="75000"/>
                    <a:lumOff val="25000"/>
                  </a:prstClr>
                </a:solidFill>
                <a:latin typeface="Segoe UI Light" panose="020B0502040204020203" pitchFamily="34" charset="0"/>
              </a:rPr>
              <a:t>10,0% para la muestra de Asturias con </a:t>
            </a:r>
            <a:r>
              <a:rPr lang="es-ES" sz="1400" kern="0" dirty="0">
                <a:solidFill>
                  <a:prstClr val="black">
                    <a:lumMod val="75000"/>
                    <a:lumOff val="25000"/>
                  </a:prstClr>
                </a:solidFill>
                <a:latin typeface="Segoe UI Light" panose="020B0502040204020203" pitchFamily="34" charset="0"/>
              </a:rPr>
              <a:t>un Nivel de Confianza del 95,5% y en el supuesto más desfavorable de P=Q=0,5</a:t>
            </a:r>
            <a:r>
              <a:rPr lang="es-ES" sz="1400" kern="0" dirty="0" smtClean="0">
                <a:solidFill>
                  <a:prstClr val="black">
                    <a:lumMod val="75000"/>
                    <a:lumOff val="25000"/>
                  </a:prstClr>
                </a:solidFill>
                <a:latin typeface="Segoe UI Light" panose="020B0502040204020203" pitchFamily="34" charset="0"/>
              </a:rPr>
              <a:t>.</a:t>
            </a:r>
          </a:p>
          <a:p>
            <a:pPr>
              <a:spcBef>
                <a:spcPts val="1200"/>
              </a:spcBef>
              <a:spcAft>
                <a:spcPts val="600"/>
              </a:spcAft>
              <a:buClr>
                <a:schemeClr val="accent1"/>
              </a:buClr>
              <a:buSzPct val="100000"/>
            </a:pPr>
            <a:r>
              <a:rPr lang="es-ES" kern="0" dirty="0">
                <a:ln>
                  <a:solidFill>
                    <a:srgbClr val="00478F"/>
                  </a:solidFill>
                </a:ln>
                <a:solidFill>
                  <a:srgbClr val="00478F"/>
                </a:solidFill>
                <a:latin typeface="Segoe UI Light" panose="020B0502040204020203" pitchFamily="34" charset="0"/>
              </a:rPr>
              <a:t>TIPO DE </a:t>
            </a:r>
            <a:r>
              <a:rPr lang="es-ES" kern="0" dirty="0" smtClean="0">
                <a:ln>
                  <a:solidFill>
                    <a:srgbClr val="00478F"/>
                  </a:solidFill>
                </a:ln>
                <a:solidFill>
                  <a:srgbClr val="00478F"/>
                </a:solidFill>
                <a:latin typeface="Segoe UI Light" panose="020B0502040204020203" pitchFamily="34" charset="0"/>
              </a:rPr>
              <a:t>ENCUESTACIÓN </a:t>
            </a:r>
            <a:br>
              <a:rPr lang="es-ES" kern="0" dirty="0" smtClean="0">
                <a:ln>
                  <a:solidFill>
                    <a:srgbClr val="00478F"/>
                  </a:solidFill>
                </a:ln>
                <a:solidFill>
                  <a:srgbClr val="00478F"/>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Encuesta  </a:t>
            </a:r>
            <a:r>
              <a:rPr lang="es-ES" sz="1400" kern="0" dirty="0">
                <a:solidFill>
                  <a:prstClr val="black">
                    <a:lumMod val="75000"/>
                    <a:lumOff val="25000"/>
                  </a:prstClr>
                </a:solidFill>
                <a:latin typeface="Segoe UI Light" panose="020B0502040204020203" pitchFamily="34" charset="0"/>
              </a:rPr>
              <a:t>telefónica  CATI (</a:t>
            </a:r>
            <a:r>
              <a:rPr lang="es-ES" sz="1400" kern="0" dirty="0" err="1">
                <a:solidFill>
                  <a:prstClr val="black">
                    <a:lumMod val="75000"/>
                    <a:lumOff val="25000"/>
                  </a:prstClr>
                </a:solidFill>
                <a:latin typeface="Segoe UI Light" panose="020B0502040204020203" pitchFamily="34" charset="0"/>
              </a:rPr>
              <a:t>Computer</a:t>
            </a:r>
            <a:r>
              <a:rPr lang="es-ES" sz="1400" kern="0" dirty="0">
                <a:solidFill>
                  <a:prstClr val="black">
                    <a:lumMod val="75000"/>
                    <a:lumOff val="25000"/>
                  </a:prstClr>
                </a:solidFill>
                <a:latin typeface="Segoe UI Light" panose="020B0502040204020203" pitchFamily="34" charset="0"/>
              </a:rPr>
              <a:t> </a:t>
            </a:r>
            <a:r>
              <a:rPr lang="es-ES" sz="1400" kern="0" dirty="0" err="1">
                <a:solidFill>
                  <a:prstClr val="black">
                    <a:lumMod val="75000"/>
                    <a:lumOff val="25000"/>
                  </a:prstClr>
                </a:solidFill>
                <a:latin typeface="Segoe UI Light" panose="020B0502040204020203" pitchFamily="34" charset="0"/>
              </a:rPr>
              <a:t>Assisted</a:t>
            </a:r>
            <a:r>
              <a:rPr lang="es-ES" sz="1400" kern="0" dirty="0">
                <a:solidFill>
                  <a:prstClr val="black">
                    <a:lumMod val="75000"/>
                    <a:lumOff val="25000"/>
                  </a:prstClr>
                </a:solidFill>
                <a:latin typeface="Segoe UI Light" panose="020B0502040204020203" pitchFamily="34" charset="0"/>
              </a:rPr>
              <a:t> </a:t>
            </a:r>
            <a:r>
              <a:rPr lang="es-ES" sz="1400" kern="0" dirty="0" err="1">
                <a:solidFill>
                  <a:prstClr val="black">
                    <a:lumMod val="75000"/>
                    <a:lumOff val="25000"/>
                  </a:prstClr>
                </a:solidFill>
                <a:latin typeface="Segoe UI Light" panose="020B0502040204020203" pitchFamily="34" charset="0"/>
              </a:rPr>
              <a:t>Telephone</a:t>
            </a:r>
            <a:r>
              <a:rPr lang="es-ES" sz="1400" kern="0" dirty="0">
                <a:solidFill>
                  <a:prstClr val="black">
                    <a:lumMod val="75000"/>
                    <a:lumOff val="25000"/>
                  </a:prstClr>
                </a:solidFill>
                <a:latin typeface="Segoe UI Light" panose="020B0502040204020203" pitchFamily="34" charset="0"/>
              </a:rPr>
              <a:t> Interview</a:t>
            </a:r>
            <a:r>
              <a:rPr lang="es-ES" sz="1400" kern="0" dirty="0" smtClean="0">
                <a:solidFill>
                  <a:prstClr val="black">
                    <a:lumMod val="75000"/>
                    <a:lumOff val="25000"/>
                  </a:prstClr>
                </a:solidFill>
                <a:latin typeface="Segoe UI Light" panose="020B0502040204020203" pitchFamily="34" charset="0"/>
              </a:rPr>
              <a:t>)</a:t>
            </a:r>
          </a:p>
          <a:p>
            <a:pPr>
              <a:spcBef>
                <a:spcPts val="1200"/>
              </a:spcBef>
              <a:spcAft>
                <a:spcPts val="600"/>
              </a:spcAft>
              <a:buClr>
                <a:schemeClr val="accent1"/>
              </a:buClr>
              <a:buSzPct val="100000"/>
            </a:pPr>
            <a:r>
              <a:rPr lang="es-ES" kern="0" dirty="0" smtClean="0">
                <a:ln>
                  <a:solidFill>
                    <a:srgbClr val="00478F"/>
                  </a:solidFill>
                </a:ln>
                <a:solidFill>
                  <a:srgbClr val="00478F"/>
                </a:solidFill>
                <a:latin typeface="Segoe UI Light" panose="020B0502040204020203" pitchFamily="34" charset="0"/>
              </a:rPr>
              <a:t>CUESTIONARIO </a:t>
            </a:r>
            <a:r>
              <a:rPr lang="es-ES" sz="1400" kern="0" dirty="0">
                <a:ln>
                  <a:solidFill>
                    <a:srgbClr val="00478F"/>
                  </a:solidFill>
                </a:ln>
                <a:solidFill>
                  <a:srgbClr val="00478F"/>
                </a:solidFill>
                <a:latin typeface="Segoe UI Light" panose="020B0502040204020203" pitchFamily="34" charset="0"/>
              </a:rPr>
              <a:t/>
            </a:r>
            <a:br>
              <a:rPr lang="es-ES" sz="1400" kern="0" dirty="0">
                <a:ln>
                  <a:solidFill>
                    <a:srgbClr val="00478F"/>
                  </a:solidFill>
                </a:ln>
                <a:solidFill>
                  <a:srgbClr val="00478F"/>
                </a:solidFill>
                <a:latin typeface="Segoe UI Light" panose="020B0502040204020203" pitchFamily="34" charset="0"/>
              </a:rPr>
            </a:br>
            <a:r>
              <a:rPr lang="es-ES" sz="1400" kern="0" dirty="0">
                <a:solidFill>
                  <a:prstClr val="black">
                    <a:lumMod val="75000"/>
                    <a:lumOff val="25000"/>
                  </a:prstClr>
                </a:solidFill>
                <a:latin typeface="Segoe UI Light" panose="020B0502040204020203" pitchFamily="34" charset="0"/>
              </a:rPr>
              <a:t>Estructurado de 5 minutos de </a:t>
            </a:r>
            <a:r>
              <a:rPr lang="es-ES" sz="1400" kern="0" dirty="0" smtClean="0">
                <a:solidFill>
                  <a:prstClr val="black">
                    <a:lumMod val="75000"/>
                    <a:lumOff val="25000"/>
                  </a:prstClr>
                </a:solidFill>
                <a:latin typeface="Segoe UI Light" panose="020B0502040204020203" pitchFamily="34" charset="0"/>
              </a:rPr>
              <a:t>duración</a:t>
            </a:r>
          </a:p>
        </p:txBody>
      </p:sp>
      <p:sp>
        <p:nvSpPr>
          <p:cNvPr id="9" name="3 Rectángulo"/>
          <p:cNvSpPr/>
          <p:nvPr/>
        </p:nvSpPr>
        <p:spPr>
          <a:xfrm>
            <a:off x="6599262" y="1989634"/>
            <a:ext cx="4752528" cy="312393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600"/>
              </a:spcAft>
              <a:buClr>
                <a:schemeClr val="accent1"/>
              </a:buClr>
              <a:buSzPct val="100000"/>
            </a:pPr>
            <a:r>
              <a:rPr lang="es-ES" kern="0" dirty="0" smtClean="0">
                <a:ln>
                  <a:solidFill>
                    <a:srgbClr val="00478F"/>
                  </a:solidFill>
                </a:ln>
                <a:solidFill>
                  <a:srgbClr val="00478F"/>
                </a:solidFill>
                <a:latin typeface="Segoe UI Light" panose="020B0502040204020203" pitchFamily="34" charset="0"/>
              </a:rPr>
              <a:t>FECHA </a:t>
            </a:r>
            <a:r>
              <a:rPr lang="es-ES" kern="0" dirty="0">
                <a:ln>
                  <a:solidFill>
                    <a:srgbClr val="00478F"/>
                  </a:solidFill>
                </a:ln>
                <a:solidFill>
                  <a:srgbClr val="00478F"/>
                </a:solidFill>
                <a:latin typeface="Segoe UI Light" panose="020B0502040204020203" pitchFamily="34" charset="0"/>
              </a:rPr>
              <a:t>DE </a:t>
            </a:r>
            <a:r>
              <a:rPr lang="es-ES" kern="0" dirty="0" smtClean="0">
                <a:ln>
                  <a:solidFill>
                    <a:srgbClr val="00478F"/>
                  </a:solidFill>
                </a:ln>
                <a:solidFill>
                  <a:srgbClr val="00478F"/>
                </a:solidFill>
                <a:latin typeface="Segoe UI Light" panose="020B0502040204020203" pitchFamily="34" charset="0"/>
              </a:rPr>
              <a:t>REALIZACIÓN DE LAS ENCUESTAS</a:t>
            </a:r>
            <a:br>
              <a:rPr lang="es-ES" kern="0" dirty="0" smtClean="0">
                <a:ln>
                  <a:solidFill>
                    <a:srgbClr val="00478F"/>
                  </a:solidFill>
                </a:ln>
                <a:solidFill>
                  <a:srgbClr val="00478F"/>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Del </a:t>
            </a:r>
            <a:r>
              <a:rPr lang="es-ES" sz="1400" kern="0" dirty="0">
                <a:solidFill>
                  <a:prstClr val="black">
                    <a:lumMod val="75000"/>
                    <a:lumOff val="25000"/>
                  </a:prstClr>
                </a:solidFill>
                <a:latin typeface="Segoe UI Light" panose="020B0502040204020203" pitchFamily="34" charset="0"/>
              </a:rPr>
              <a:t>8 al 14 de junio </a:t>
            </a:r>
            <a:r>
              <a:rPr lang="es-ES" sz="1400" kern="0" dirty="0" smtClean="0">
                <a:solidFill>
                  <a:prstClr val="black">
                    <a:lumMod val="75000"/>
                    <a:lumOff val="25000"/>
                  </a:prstClr>
                </a:solidFill>
                <a:latin typeface="Segoe UI Light" panose="020B0502040204020203" pitchFamily="34" charset="0"/>
              </a:rPr>
              <a:t>de 2023</a:t>
            </a:r>
            <a:endParaRPr lang="es-ES" sz="1400" kern="0" dirty="0">
              <a:solidFill>
                <a:prstClr val="black">
                  <a:lumMod val="75000"/>
                  <a:lumOff val="25000"/>
                </a:prstClr>
              </a:solidFill>
              <a:latin typeface="Segoe UI Light" panose="020B0502040204020203" pitchFamily="34" charset="0"/>
            </a:endParaRPr>
          </a:p>
          <a:p>
            <a:pPr>
              <a:spcBef>
                <a:spcPts val="1200"/>
              </a:spcBef>
              <a:spcAft>
                <a:spcPts val="600"/>
              </a:spcAft>
              <a:buClr>
                <a:schemeClr val="accent1"/>
              </a:buClr>
              <a:buSzPct val="100000"/>
            </a:pPr>
            <a:r>
              <a:rPr lang="es-ES" kern="0" dirty="0">
                <a:ln>
                  <a:solidFill>
                    <a:srgbClr val="00478F"/>
                  </a:solidFill>
                </a:ln>
                <a:solidFill>
                  <a:srgbClr val="00478F"/>
                </a:solidFill>
                <a:latin typeface="Segoe UI Light" panose="020B0502040204020203" pitchFamily="34" charset="0"/>
              </a:rPr>
              <a:t>TRATAMIENTO </a:t>
            </a:r>
            <a:r>
              <a:rPr lang="es-ES" kern="0" dirty="0" smtClean="0">
                <a:ln>
                  <a:solidFill>
                    <a:srgbClr val="00478F"/>
                  </a:solidFill>
                </a:ln>
                <a:solidFill>
                  <a:srgbClr val="00478F"/>
                </a:solidFill>
                <a:latin typeface="Segoe UI Light" panose="020B0502040204020203" pitchFamily="34" charset="0"/>
              </a:rPr>
              <a:t>ESTADÍSTICO </a:t>
            </a:r>
            <a:br>
              <a:rPr lang="es-ES" kern="0" dirty="0" smtClean="0">
                <a:ln>
                  <a:solidFill>
                    <a:srgbClr val="00478F"/>
                  </a:solidFill>
                </a:ln>
                <a:solidFill>
                  <a:srgbClr val="00478F"/>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Tabulación </a:t>
            </a:r>
            <a:r>
              <a:rPr lang="es-ES" sz="1400" kern="0" dirty="0">
                <a:solidFill>
                  <a:prstClr val="black">
                    <a:lumMod val="75000"/>
                    <a:lumOff val="25000"/>
                  </a:prstClr>
                </a:solidFill>
                <a:latin typeface="Segoe UI Light" panose="020B0502040204020203" pitchFamily="34" charset="0"/>
              </a:rPr>
              <a:t>simple y cruzada de los </a:t>
            </a:r>
            <a:r>
              <a:rPr lang="es-ES" sz="1400" kern="0" dirty="0" smtClean="0">
                <a:solidFill>
                  <a:prstClr val="black">
                    <a:lumMod val="75000"/>
                    <a:lumOff val="25000"/>
                  </a:prstClr>
                </a:solidFill>
                <a:latin typeface="Segoe UI Light" panose="020B0502040204020203" pitchFamily="34" charset="0"/>
              </a:rPr>
              <a:t>resultados</a:t>
            </a:r>
          </a:p>
          <a:p>
            <a:pPr>
              <a:spcBef>
                <a:spcPts val="1200"/>
              </a:spcBef>
              <a:spcAft>
                <a:spcPts val="600"/>
              </a:spcAft>
              <a:buClr>
                <a:schemeClr val="accent1"/>
              </a:buClr>
              <a:buSzPct val="100000"/>
            </a:pPr>
            <a:r>
              <a:rPr lang="es-ES" sz="1400" kern="0" dirty="0" smtClean="0">
                <a:solidFill>
                  <a:prstClr val="black">
                    <a:lumMod val="75000"/>
                    <a:lumOff val="25000"/>
                  </a:prstClr>
                </a:solidFill>
                <a:latin typeface="Segoe UI Light" panose="020B0502040204020203" pitchFamily="34" charset="0"/>
              </a:rPr>
              <a:t>En la muestra estatal se </a:t>
            </a:r>
            <a:r>
              <a:rPr lang="es-ES" sz="1400" kern="0" dirty="0">
                <a:solidFill>
                  <a:prstClr val="black">
                    <a:lumMod val="75000"/>
                    <a:lumOff val="25000"/>
                  </a:prstClr>
                </a:solidFill>
                <a:latin typeface="Segoe UI Light" panose="020B0502040204020203" pitchFamily="34" charset="0"/>
              </a:rPr>
              <a:t>ha reequilibrado el peso de las CCAA, el género y la edad para responder a la distribución de la población que establece el INE</a:t>
            </a:r>
          </a:p>
          <a:p>
            <a:pPr>
              <a:spcBef>
                <a:spcPts val="1200"/>
              </a:spcBef>
              <a:spcAft>
                <a:spcPts val="600"/>
              </a:spcAft>
              <a:buClr>
                <a:schemeClr val="accent1"/>
              </a:buClr>
              <a:buSzPct val="100000"/>
            </a:pPr>
            <a:r>
              <a:rPr lang="es-ES" kern="0" dirty="0" smtClean="0">
                <a:ln>
                  <a:solidFill>
                    <a:srgbClr val="00478F"/>
                  </a:solidFill>
                </a:ln>
                <a:solidFill>
                  <a:srgbClr val="00478F"/>
                </a:solidFill>
                <a:latin typeface="Segoe UI Light" panose="020B0502040204020203" pitchFamily="34" charset="0"/>
              </a:rPr>
              <a:t>CONTROL </a:t>
            </a:r>
            <a:r>
              <a:rPr lang="es-ES" kern="0" dirty="0">
                <a:ln>
                  <a:solidFill>
                    <a:srgbClr val="00478F"/>
                  </a:solidFill>
                </a:ln>
                <a:solidFill>
                  <a:srgbClr val="00478F"/>
                </a:solidFill>
                <a:latin typeface="Segoe UI Light" panose="020B0502040204020203" pitchFamily="34" charset="0"/>
              </a:rPr>
              <a:t>DE CALIDAD: </a:t>
            </a:r>
            <a:r>
              <a:rPr lang="es-ES" kern="0" dirty="0" smtClean="0">
                <a:ln>
                  <a:solidFill>
                    <a:srgbClr val="00478F"/>
                  </a:solidFill>
                </a:ln>
                <a:solidFill>
                  <a:srgbClr val="00478F"/>
                </a:solidFill>
                <a:latin typeface="Segoe UI Light" panose="020B0502040204020203" pitchFamily="34" charset="0"/>
              </a:rPr>
              <a:t/>
            </a:r>
            <a:br>
              <a:rPr lang="es-ES" kern="0" dirty="0" smtClean="0">
                <a:ln>
                  <a:solidFill>
                    <a:srgbClr val="00478F"/>
                  </a:solidFill>
                </a:ln>
                <a:solidFill>
                  <a:srgbClr val="00478F"/>
                </a:solidFill>
                <a:latin typeface="Segoe UI Light" panose="020B0502040204020203" pitchFamily="34" charset="0"/>
              </a:rPr>
            </a:br>
            <a:r>
              <a:rPr lang="es-ES" sz="1400" kern="0" dirty="0" smtClean="0">
                <a:solidFill>
                  <a:prstClr val="black">
                    <a:lumMod val="75000"/>
                    <a:lumOff val="25000"/>
                  </a:prstClr>
                </a:solidFill>
                <a:latin typeface="Segoe UI Light" panose="020B0502040204020203" pitchFamily="34" charset="0"/>
              </a:rPr>
              <a:t>De </a:t>
            </a:r>
            <a:r>
              <a:rPr lang="es-ES" sz="1400" kern="0" dirty="0">
                <a:solidFill>
                  <a:prstClr val="black">
                    <a:lumMod val="75000"/>
                    <a:lumOff val="25000"/>
                  </a:prstClr>
                </a:solidFill>
                <a:latin typeface="Segoe UI Light" panose="020B0502040204020203" pitchFamily="34" charset="0"/>
              </a:rPr>
              <a:t>acuerdo a la </a:t>
            </a:r>
            <a:r>
              <a:rPr lang="es-ES" sz="1400" kern="0" dirty="0" smtClean="0">
                <a:solidFill>
                  <a:prstClr val="black">
                    <a:lumMod val="75000"/>
                    <a:lumOff val="25000"/>
                  </a:prstClr>
                </a:solidFill>
                <a:latin typeface="Segoe UI Light" panose="020B0502040204020203" pitchFamily="34" charset="0"/>
              </a:rPr>
              <a:t>Norma </a:t>
            </a:r>
            <a:r>
              <a:rPr lang="es-ES" sz="1400" kern="0" dirty="0">
                <a:solidFill>
                  <a:prstClr val="black">
                    <a:lumMod val="75000"/>
                    <a:lumOff val="25000"/>
                  </a:prstClr>
                </a:solidFill>
                <a:latin typeface="Segoe UI Light" panose="020B0502040204020203" pitchFamily="34" charset="0"/>
              </a:rPr>
              <a:t>ISO 20252, certificada por Aenor y el Código de conducta </a:t>
            </a:r>
            <a:r>
              <a:rPr lang="es-ES" sz="1400" kern="0" dirty="0" smtClean="0">
                <a:solidFill>
                  <a:prstClr val="black">
                    <a:lumMod val="75000"/>
                    <a:lumOff val="25000"/>
                  </a:prstClr>
                </a:solidFill>
                <a:latin typeface="Segoe UI Light" panose="020B0502040204020203" pitchFamily="34" charset="0"/>
              </a:rPr>
              <a:t>CCI/</a:t>
            </a:r>
            <a:r>
              <a:rPr lang="es-ES" sz="1400" kern="0" dirty="0" err="1" smtClean="0">
                <a:solidFill>
                  <a:prstClr val="black">
                    <a:lumMod val="75000"/>
                    <a:lumOff val="25000"/>
                  </a:prstClr>
                </a:solidFill>
                <a:latin typeface="Segoe UI Light" panose="020B0502040204020203" pitchFamily="34" charset="0"/>
              </a:rPr>
              <a:t>Esomar</a:t>
            </a:r>
            <a:endParaRPr lang="es-ES" sz="1400" kern="0" dirty="0" smtClean="0">
              <a:solidFill>
                <a:prstClr val="black">
                  <a:lumMod val="75000"/>
                  <a:lumOff val="25000"/>
                </a:prstClr>
              </a:solidFill>
              <a:latin typeface="Segoe UI Light" panose="020B0502040204020203" pitchFamily="34" charset="0"/>
            </a:endParaRPr>
          </a:p>
        </p:txBody>
      </p:sp>
      <p:sp>
        <p:nvSpPr>
          <p:cNvPr id="10" name="1 Título"/>
          <p:cNvSpPr>
            <a:spLocks noGrp="1"/>
          </p:cNvSpPr>
          <p:nvPr>
            <p:ph type="title"/>
          </p:nvPr>
        </p:nvSpPr>
        <p:spPr/>
        <p:txBody>
          <a:bodyPr/>
          <a:lstStyle/>
          <a:p>
            <a:r>
              <a:rPr lang="es-ES_tradnl" dirty="0" smtClean="0"/>
              <a:t>Metodología y ficha técnica</a:t>
            </a:r>
            <a:endParaRPr lang="es-ES_tradnl" dirty="0"/>
          </a:p>
        </p:txBody>
      </p:sp>
    </p:spTree>
    <p:extLst>
      <p:ext uri="{BB962C8B-B14F-4D97-AF65-F5344CB8AC3E}">
        <p14:creationId xmlns:p14="http://schemas.microsoft.com/office/powerpoint/2010/main" val="546775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32840" y="2061325"/>
            <a:ext cx="9570279" cy="658917"/>
          </a:xfrm>
          <a:prstGeom prst="rect">
            <a:avLst/>
          </a:prstGeom>
          <a:noFill/>
        </p:spPr>
        <p:txBody>
          <a:bodyPr wrap="square" lIns="103903" tIns="51952" rIns="103903" bIns="51952" rtlCol="0">
            <a:spAutoFit/>
          </a:bodyPr>
          <a:lstStyle/>
          <a:p>
            <a:pPr algn="ctr"/>
            <a:endParaRPr lang="es-ES" sz="3600" dirty="0">
              <a:ln>
                <a:solidFill>
                  <a:prstClr val="white"/>
                </a:solidFill>
              </a:ln>
              <a:solidFill>
                <a:prstClr val="white"/>
              </a:solidFill>
              <a:latin typeface="Segoe UI Light" panose="020B0502040204020203" pitchFamily="34" charset="0"/>
            </a:endParaRPr>
          </a:p>
        </p:txBody>
      </p:sp>
      <p:sp>
        <p:nvSpPr>
          <p:cNvPr id="4" name="3 Título"/>
          <p:cNvSpPr>
            <a:spLocks noGrp="1"/>
          </p:cNvSpPr>
          <p:nvPr>
            <p:ph type="title"/>
          </p:nvPr>
        </p:nvSpPr>
        <p:spPr/>
        <p:txBody>
          <a:bodyPr/>
          <a:lstStyle/>
          <a:p>
            <a:r>
              <a:rPr lang="es-ES" dirty="0" smtClean="0"/>
              <a:t>Experiencia en los Centros de Atención Primaria</a:t>
            </a:r>
            <a:endParaRPr lang="es-ES" dirty="0"/>
          </a:p>
        </p:txBody>
      </p:sp>
      <p:sp>
        <p:nvSpPr>
          <p:cNvPr id="5" name="1 Título"/>
          <p:cNvSpPr txBox="1">
            <a:spLocks/>
          </p:cNvSpPr>
          <p:nvPr/>
        </p:nvSpPr>
        <p:spPr>
          <a:xfrm>
            <a:off x="1241480" y="2037123"/>
            <a:ext cx="2499335" cy="2785344"/>
          </a:xfrm>
          <a:prstGeom prst="rect">
            <a:avLst/>
          </a:prstGeom>
        </p:spPr>
        <p:txBody>
          <a:bodyPr vert="horz" wrap="none" lIns="91406" tIns="45703" rIns="91406" bIns="45703" rtlCol="0" anchor="ctr">
            <a:spAutoFit/>
          </a:bodyPr>
          <a:lstStyle>
            <a:lvl1pPr algn="l" defTabSz="914282" rtl="0" eaLnBrk="1" latinLnBrk="0" hangingPunct="1">
              <a:spcBef>
                <a:spcPct val="0"/>
              </a:spcBef>
              <a:buNone/>
              <a:defRPr lang="es-ES" sz="6000" kern="1200" dirty="0">
                <a:ln>
                  <a:solidFill>
                    <a:srgbClr val="0072BA"/>
                  </a:solidFill>
                </a:ln>
                <a:solidFill>
                  <a:srgbClr val="0072BA"/>
                </a:solidFill>
                <a:latin typeface="Arial Narrow" pitchFamily="34" charset="0"/>
                <a:ea typeface="+mj-ea"/>
                <a:cs typeface="+mj-cs"/>
              </a:defRPr>
            </a:lvl1pPr>
          </a:lstStyle>
          <a:p>
            <a:pPr algn="ctr">
              <a:defRPr/>
            </a:pPr>
            <a:r>
              <a:rPr lang="es-ES" sz="17500" b="1" dirty="0" smtClean="0">
                <a:ln>
                  <a:solidFill>
                    <a:schemeClr val="bg1"/>
                  </a:solidFill>
                </a:ln>
                <a:solidFill>
                  <a:schemeClr val="bg1"/>
                </a:solidFill>
                <a:latin typeface="Segoe UI Light" panose="020B0502040204020203" pitchFamily="34" charset="0"/>
                <a:cs typeface="Segoe UI Light" panose="020B0502040204020203" pitchFamily="34" charset="0"/>
              </a:rPr>
              <a:t>02</a:t>
            </a:r>
            <a:endParaRPr lang="es-ES" sz="17500" b="1" dirty="0">
              <a:ln>
                <a:solidFill>
                  <a:schemeClr val="bg1"/>
                </a:solidFill>
              </a:ln>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48358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542" y="189434"/>
            <a:ext cx="9724739" cy="830981"/>
          </a:xfrm>
        </p:spPr>
        <p:txBody>
          <a:bodyPr/>
          <a:lstStyle/>
          <a:p>
            <a:r>
              <a:rPr lang="es-ES" sz="2400" b="0" dirty="0">
                <a:latin typeface="Arial Narrow" pitchFamily="34" charset="0"/>
                <a:cs typeface="+mj-cs"/>
              </a:rPr>
              <a:t>Visita </a:t>
            </a:r>
            <a:r>
              <a:rPr lang="es-ES" sz="2400" b="0" dirty="0" smtClean="0">
                <a:latin typeface="Arial Narrow" pitchFamily="34" charset="0"/>
                <a:cs typeface="+mj-cs"/>
              </a:rPr>
              <a:t>a los Centros de </a:t>
            </a:r>
            <a:r>
              <a:rPr lang="es-ES" sz="2400" b="0" dirty="0">
                <a:latin typeface="Arial Narrow" pitchFamily="34" charset="0"/>
                <a:cs typeface="+mj-cs"/>
              </a:rPr>
              <a:t>Atención Primaria en los últimos </a:t>
            </a:r>
            <a:r>
              <a:rPr lang="es-ES" sz="2400" b="0" dirty="0" smtClean="0">
                <a:latin typeface="Arial Narrow" pitchFamily="34" charset="0"/>
                <a:cs typeface="+mj-cs"/>
              </a:rPr>
              <a:t>meses</a:t>
            </a:r>
            <a:br>
              <a:rPr lang="es-ES" sz="2400" b="0" dirty="0" smtClean="0">
                <a:latin typeface="Arial Narrow" pitchFamily="34" charset="0"/>
                <a:cs typeface="+mj-cs"/>
              </a:rPr>
            </a:br>
            <a:endParaRPr lang="es-ES" sz="2400" b="0" dirty="0">
              <a:latin typeface="Arial Narrow" pitchFamily="34" charset="0"/>
              <a:cs typeface="+mj-cs"/>
            </a:endParaRPr>
          </a:p>
        </p:txBody>
      </p:sp>
      <p:sp>
        <p:nvSpPr>
          <p:cNvPr id="4" name="3 CuadroTexto"/>
          <p:cNvSpPr txBox="1"/>
          <p:nvPr/>
        </p:nvSpPr>
        <p:spPr>
          <a:xfrm>
            <a:off x="-1" y="6457736"/>
            <a:ext cx="9435991" cy="401852"/>
          </a:xfrm>
          <a:prstGeom prst="rect">
            <a:avLst/>
          </a:prstGeom>
          <a:noFill/>
        </p:spPr>
        <p:txBody>
          <a:bodyPr wrap="square" lIns="77925" tIns="38963" rIns="77925" bIns="38963" rtlCol="0" anchor="b">
            <a:spAutoFit/>
          </a:bodyPr>
          <a:lstStyle/>
          <a:p>
            <a:pPr defTabSz="914400"/>
            <a:r>
              <a:rPr lang="es-ES_tradnl" sz="900" dirty="0" smtClean="0">
                <a:solidFill>
                  <a:prstClr val="black">
                    <a:lumMod val="50000"/>
                    <a:lumOff val="50000"/>
                  </a:prstClr>
                </a:solidFill>
                <a:latin typeface="Segoe UI Light" panose="020B0502040204020203" pitchFamily="34" charset="0"/>
                <a:cs typeface="Arial" panose="020B0604020202020204" pitchFamily="34" charset="0"/>
              </a:rPr>
              <a:t>Base</a:t>
            </a:r>
            <a:r>
              <a:rPr lang="es-ES_tradnl" sz="900" dirty="0">
                <a:solidFill>
                  <a:prstClr val="black">
                    <a:lumMod val="50000"/>
                    <a:lumOff val="50000"/>
                  </a:prstClr>
                </a:solidFill>
                <a:latin typeface="Segoe UI Light" panose="020B0502040204020203" pitchFamily="34" charset="0"/>
                <a:cs typeface="Arial" panose="020B0604020202020204" pitchFamily="34" charset="0"/>
              </a:rPr>
              <a:t>: Total muestra</a:t>
            </a:r>
            <a:endParaRPr lang="es-ES" sz="900" b="1" dirty="0" smtClean="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P.1. Para comenzar, por favor indique si usted ha estado o ha pedido cita para su centro de salud en los últimos 6/8 meses: (Entrevistador leer)</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16" name="Rectangle 26"/>
          <p:cNvSpPr txBox="1">
            <a:spLocks noChangeArrowheads="1"/>
          </p:cNvSpPr>
          <p:nvPr/>
        </p:nvSpPr>
        <p:spPr bwMode="auto">
          <a:xfrm>
            <a:off x="3741387" y="1905865"/>
            <a:ext cx="4442052" cy="64633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b="1" i="1" dirty="0" smtClean="0">
                <a:solidFill>
                  <a:schemeClr val="accent6"/>
                </a:solidFill>
                <a:latin typeface="Segoe UI Light" panose="020B0502040204020203" pitchFamily="34" charset="0"/>
                <a:ea typeface="Segoe UI" pitchFamily="34" charset="0"/>
                <a:cs typeface="Segoe UI Light" panose="020B0502040204020203" pitchFamily="34" charset="0"/>
              </a:rPr>
              <a:t>Ha </a:t>
            </a:r>
            <a:r>
              <a:rPr lang="es-ES" b="1" i="1" dirty="0">
                <a:solidFill>
                  <a:schemeClr val="accent6"/>
                </a:solidFill>
                <a:latin typeface="Segoe UI Light" panose="020B0502040204020203" pitchFamily="34" charset="0"/>
                <a:ea typeface="Segoe UI" pitchFamily="34" charset="0"/>
                <a:cs typeface="Segoe UI Light" panose="020B0502040204020203" pitchFamily="34" charset="0"/>
              </a:rPr>
              <a:t>estado o ha pedido cita </a:t>
            </a:r>
            <a:r>
              <a:rPr lang="es-ES" sz="1600" b="1" i="1" dirty="0">
                <a:solidFill>
                  <a:schemeClr val="accent6"/>
                </a:solidFill>
                <a:latin typeface="Segoe UI Light" panose="020B0502040204020203" pitchFamily="34" charset="0"/>
                <a:ea typeface="Segoe UI" pitchFamily="34" charset="0"/>
                <a:cs typeface="Segoe UI Light" panose="020B0502040204020203" pitchFamily="34" charset="0"/>
              </a:rPr>
              <a:t>para su centro de salud </a:t>
            </a:r>
            <a:r>
              <a:rPr lang="es-ES" sz="1600" b="1" i="1" dirty="0" smtClean="0">
                <a:solidFill>
                  <a:schemeClr val="accent6"/>
                </a:solidFill>
                <a:latin typeface="Segoe UI Light" panose="020B0502040204020203" pitchFamily="34" charset="0"/>
                <a:ea typeface="Segoe UI" pitchFamily="34" charset="0"/>
                <a:cs typeface="Segoe UI Light" panose="020B0502040204020203" pitchFamily="34" charset="0"/>
              </a:rPr>
              <a:t>en los últimos 6-8 meses</a:t>
            </a:r>
            <a:endParaRPr lang="es-ES" sz="1600" b="1" i="1" u="sng" dirty="0">
              <a:solidFill>
                <a:schemeClr val="accent6"/>
              </a:solidFill>
              <a:latin typeface="Segoe UI Light" panose="020B0502040204020203" pitchFamily="34" charset="0"/>
              <a:ea typeface="Segoe UI" pitchFamily="34" charset="0"/>
              <a:cs typeface="Segoe UI Light" panose="020B0502040204020203" pitchFamily="34" charset="0"/>
            </a:endParaRPr>
          </a:p>
        </p:txBody>
      </p:sp>
      <p:sp>
        <p:nvSpPr>
          <p:cNvPr id="18" name="15 CuadroTexto"/>
          <p:cNvSpPr txBox="1"/>
          <p:nvPr/>
        </p:nvSpPr>
        <p:spPr>
          <a:xfrm>
            <a:off x="2733986" y="969346"/>
            <a:ext cx="6913478" cy="936223"/>
          </a:xfrm>
          <a:prstGeom prst="rect">
            <a:avLst/>
          </a:prstGeom>
          <a:no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8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El 84,6% de la población consultada en el Principado de Asturias ha tenido contacto con su centro de salud </a:t>
            </a:r>
            <a:r>
              <a:rPr lang="es-ES" sz="18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en los últimos 6-8 meses</a:t>
            </a:r>
            <a:endParaRPr lang="es-MX" sz="1800" b="1" dirty="0">
              <a:solidFill>
                <a:schemeClr val="tx1">
                  <a:lumMod val="65000"/>
                  <a:lumOff val="35000"/>
                </a:schemeClr>
              </a:solidFill>
              <a:latin typeface="Segoe Print" pitchFamily="2" charset="0"/>
              <a:ea typeface="Segoe UI" pitchFamily="34" charset="0"/>
              <a:cs typeface="Segoe UI Light" panose="020B0502040204020203" pitchFamily="34" charset="0"/>
            </a:endParaRPr>
          </a:p>
        </p:txBody>
      </p:sp>
      <p:sp>
        <p:nvSpPr>
          <p:cNvPr id="10" name="9 Rectángulo"/>
          <p:cNvSpPr/>
          <p:nvPr/>
        </p:nvSpPr>
        <p:spPr>
          <a:xfrm>
            <a:off x="3741387" y="2781722"/>
            <a:ext cx="4442051"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graphicFrame>
        <p:nvGraphicFramePr>
          <p:cNvPr id="11" name="2Chart Placeholder 18"/>
          <p:cNvGraphicFramePr>
            <a:graphicFrameLocks/>
          </p:cNvGraphicFramePr>
          <p:nvPr>
            <p:extLst>
              <p:ext uri="{D42A27DB-BD31-4B8C-83A1-F6EECF244321}">
                <p14:modId xmlns:p14="http://schemas.microsoft.com/office/powerpoint/2010/main" val="748991344"/>
              </p:ext>
            </p:extLst>
          </p:nvPr>
        </p:nvGraphicFramePr>
        <p:xfrm>
          <a:off x="3946864" y="2794064"/>
          <a:ext cx="4161675" cy="3588058"/>
        </p:xfrm>
        <a:graphic>
          <a:graphicData uri="http://schemas.openxmlformats.org/drawingml/2006/chart">
            <c:chart xmlns:c="http://schemas.openxmlformats.org/drawingml/2006/chart" xmlns:r="http://schemas.openxmlformats.org/officeDocument/2006/relationships" r:id="rId2"/>
          </a:graphicData>
        </a:graphic>
      </p:graphicFrame>
      <p:sp>
        <p:nvSpPr>
          <p:cNvPr id="12" name="315 CuadroTexto"/>
          <p:cNvSpPr txBox="1"/>
          <p:nvPr/>
        </p:nvSpPr>
        <p:spPr>
          <a:xfrm>
            <a:off x="4750847" y="2565698"/>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spTree>
    <p:extLst>
      <p:ext uri="{BB962C8B-B14F-4D97-AF65-F5344CB8AC3E}">
        <p14:creationId xmlns:p14="http://schemas.microsoft.com/office/powerpoint/2010/main" val="31270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558" y="261442"/>
            <a:ext cx="9724739" cy="461649"/>
          </a:xfrm>
        </p:spPr>
        <p:txBody>
          <a:bodyPr/>
          <a:lstStyle/>
          <a:p>
            <a:r>
              <a:rPr lang="es-ES" sz="2400" b="0" dirty="0">
                <a:latin typeface="Arial Narrow" pitchFamily="34" charset="0"/>
                <a:cs typeface="+mj-cs"/>
              </a:rPr>
              <a:t>Canales de uso para la petición de cita en el centro de salud</a:t>
            </a:r>
          </a:p>
        </p:txBody>
      </p:sp>
      <p:sp>
        <p:nvSpPr>
          <p:cNvPr id="3" name="2 CuadroTexto"/>
          <p:cNvSpPr txBox="1"/>
          <p:nvPr/>
        </p:nvSpPr>
        <p:spPr>
          <a:xfrm>
            <a:off x="0" y="6457736"/>
            <a:ext cx="8399462" cy="401852"/>
          </a:xfrm>
          <a:prstGeom prst="rect">
            <a:avLst/>
          </a:prstGeom>
          <a:noFill/>
        </p:spPr>
        <p:txBody>
          <a:bodyPr wrap="square" lIns="77925" tIns="38963" rIns="77925" bIns="38963" rtlCol="0" anchor="b">
            <a:spAutoFit/>
          </a:bodyPr>
          <a:lstStyle/>
          <a:p>
            <a:pPr defTabSz="914400"/>
            <a:r>
              <a:rPr lang="es-ES" sz="900" dirty="0">
                <a:solidFill>
                  <a:prstClr val="black">
                    <a:lumMod val="50000"/>
                    <a:lumOff val="50000"/>
                  </a:prstClr>
                </a:solidFill>
                <a:latin typeface="Segoe UI Light" panose="020B0502040204020203" pitchFamily="34" charset="0"/>
                <a:cs typeface="Arial" panose="020B0604020202020204" pitchFamily="34" charset="0"/>
              </a:rPr>
              <a:t>Base: Sí han visitado </a:t>
            </a:r>
            <a:r>
              <a:rPr lang="es-ES" sz="90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900" dirty="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P.3. La cita con el centro de salud la suele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pedir: </a:t>
            </a:r>
            <a:r>
              <a:rPr lang="es-ES" sz="1200" b="1" dirty="0">
                <a:solidFill>
                  <a:prstClr val="black">
                    <a:lumMod val="50000"/>
                    <a:lumOff val="50000"/>
                  </a:prstClr>
                </a:solidFill>
                <a:latin typeface="Segoe UI Light" panose="020B0502040204020203" pitchFamily="34" charset="0"/>
                <a:cs typeface="Arial" panose="020B0604020202020204" pitchFamily="34" charset="0"/>
              </a:rPr>
              <a:t>(Entrevistador leer y repuesta única)</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graphicFrame>
        <p:nvGraphicFramePr>
          <p:cNvPr id="6" name="Chart Placeholder 18"/>
          <p:cNvGraphicFramePr>
            <a:graphicFrameLocks/>
          </p:cNvGraphicFramePr>
          <p:nvPr>
            <p:extLst>
              <p:ext uri="{D42A27DB-BD31-4B8C-83A1-F6EECF244321}">
                <p14:modId xmlns:p14="http://schemas.microsoft.com/office/powerpoint/2010/main" val="3348050831"/>
              </p:ext>
            </p:extLst>
          </p:nvPr>
        </p:nvGraphicFramePr>
        <p:xfrm>
          <a:off x="1646053" y="2949874"/>
          <a:ext cx="3966802" cy="36482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6"/>
          <p:cNvSpPr txBox="1">
            <a:spLocks noChangeArrowheads="1"/>
          </p:cNvSpPr>
          <p:nvPr/>
        </p:nvSpPr>
        <p:spPr bwMode="auto">
          <a:xfrm>
            <a:off x="1362088" y="2006764"/>
            <a:ext cx="6893358" cy="630942"/>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600" b="1" i="1" dirty="0" smtClean="0">
                <a:solidFill>
                  <a:schemeClr val="tx2">
                    <a:lumMod val="75000"/>
                  </a:schemeClr>
                </a:solidFill>
                <a:latin typeface="Segoe UI Light" panose="020B0502040204020203" pitchFamily="34" charset="0"/>
                <a:ea typeface="Segoe UI" pitchFamily="34" charset="0"/>
                <a:cs typeface="Segoe UI Light" panose="020B0502040204020203" pitchFamily="34" charset="0"/>
              </a:rPr>
              <a:t>Sí ha </a:t>
            </a:r>
            <a:r>
              <a:rPr lang="es-ES" sz="1600" b="1" i="1" dirty="0">
                <a:solidFill>
                  <a:schemeClr val="tx2">
                    <a:lumMod val="75000"/>
                  </a:schemeClr>
                </a:solidFill>
                <a:latin typeface="Segoe UI Light" panose="020B0502040204020203" pitchFamily="34" charset="0"/>
                <a:ea typeface="Segoe UI" pitchFamily="34" charset="0"/>
                <a:cs typeface="Segoe UI Light" panose="020B0502040204020203" pitchFamily="34" charset="0"/>
              </a:rPr>
              <a:t>estado o ha pedido cita </a:t>
            </a:r>
            <a:r>
              <a:rPr lang="es-ES" sz="1200" b="1" i="1" dirty="0" smtClean="0">
                <a:solidFill>
                  <a:schemeClr val="tx2">
                    <a:lumMod val="75000"/>
                  </a:schemeClr>
                </a:solidFill>
                <a:latin typeface="Segoe UI Light" panose="020B0502040204020203" pitchFamily="34" charset="0"/>
                <a:ea typeface="Segoe UI" pitchFamily="34" charset="0"/>
                <a:cs typeface="Segoe UI Light" panose="020B0502040204020203" pitchFamily="34" charset="0"/>
              </a:rPr>
              <a:t>en los últimos 6-8 meses</a:t>
            </a:r>
          </a:p>
          <a:p>
            <a:pPr defTabSz="914400">
              <a:spcAft>
                <a:spcPts val="600"/>
              </a:spcAft>
              <a:buClr>
                <a:srgbClr val="003366"/>
              </a:buClr>
              <a:buFont typeface="Monotype Sorts" pitchFamily="2" charset="2"/>
              <a:buNone/>
              <a:defRPr/>
            </a:pPr>
            <a:r>
              <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Los canales para la petición de </a:t>
            </a:r>
            <a:r>
              <a:rPr lang="es-ES" sz="14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cita habituales son ….</a:t>
            </a:r>
            <a:endParaRPr lang="es-ES" sz="14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9" name="15 CuadroTexto"/>
          <p:cNvSpPr txBox="1"/>
          <p:nvPr/>
        </p:nvSpPr>
        <p:spPr>
          <a:xfrm>
            <a:off x="1366586" y="1007954"/>
            <a:ext cx="9540499" cy="851112"/>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Mientras que en el total de la muestra el canal mayoritario para pedir cita en los centros de salud es la cita online (45,4%), en Asturias el canal de mayor peso es la cita telefónica, utilizada habitualmente por el 63,8% de los consultados </a:t>
            </a:r>
          </a:p>
        </p:txBody>
      </p:sp>
      <p:sp>
        <p:nvSpPr>
          <p:cNvPr id="8" name="7 Rectángulo"/>
          <p:cNvSpPr/>
          <p:nvPr/>
        </p:nvSpPr>
        <p:spPr>
          <a:xfrm>
            <a:off x="1425087" y="3046128"/>
            <a:ext cx="4442051" cy="3335993"/>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0" name="215 CuadroTexto"/>
          <p:cNvSpPr txBox="1"/>
          <p:nvPr/>
        </p:nvSpPr>
        <p:spPr>
          <a:xfrm>
            <a:off x="2434547" y="2805347"/>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TOTAL MUESTRA</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sp>
        <p:nvSpPr>
          <p:cNvPr id="11" name="10 Rectángulo"/>
          <p:cNvSpPr/>
          <p:nvPr/>
        </p:nvSpPr>
        <p:spPr>
          <a:xfrm>
            <a:off x="6405683" y="3046128"/>
            <a:ext cx="4442051" cy="3335993"/>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2" name="315 CuadroTexto"/>
          <p:cNvSpPr txBox="1"/>
          <p:nvPr/>
        </p:nvSpPr>
        <p:spPr>
          <a:xfrm>
            <a:off x="7415143" y="2805347"/>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13" name="2Chart Placeholder 18"/>
          <p:cNvGraphicFramePr>
            <a:graphicFrameLocks/>
          </p:cNvGraphicFramePr>
          <p:nvPr>
            <p:extLst>
              <p:ext uri="{D42A27DB-BD31-4B8C-83A1-F6EECF244321}">
                <p14:modId xmlns:p14="http://schemas.microsoft.com/office/powerpoint/2010/main" val="1389120055"/>
              </p:ext>
            </p:extLst>
          </p:nvPr>
        </p:nvGraphicFramePr>
        <p:xfrm>
          <a:off x="6671270" y="2943668"/>
          <a:ext cx="3966802" cy="36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62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206774" y="3141762"/>
            <a:ext cx="7560840" cy="5760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 name="1 Título"/>
          <p:cNvSpPr>
            <a:spLocks noGrp="1"/>
          </p:cNvSpPr>
          <p:nvPr>
            <p:ph type="title"/>
          </p:nvPr>
        </p:nvSpPr>
        <p:spPr>
          <a:xfrm>
            <a:off x="120770" y="153907"/>
            <a:ext cx="10444819" cy="769425"/>
          </a:xfrm>
        </p:spPr>
        <p:txBody>
          <a:bodyPr/>
          <a:lstStyle/>
          <a:p>
            <a:r>
              <a:rPr lang="es-ES" sz="2400" b="0" dirty="0">
                <a:latin typeface="Arial Narrow" pitchFamily="34" charset="0"/>
                <a:cs typeface="+mj-cs"/>
              </a:rPr>
              <a:t>Canales de uso para la petición de cita en el centro de salud</a:t>
            </a:r>
            <a:br>
              <a:rPr lang="es-ES" sz="2400" b="0" dirty="0">
                <a:latin typeface="Arial Narrow" pitchFamily="34" charset="0"/>
                <a:cs typeface="+mj-cs"/>
              </a:rPr>
            </a:br>
            <a:r>
              <a:rPr lang="es-ES" sz="2000" b="0" i="1" dirty="0">
                <a:latin typeface="Arial Narrow" pitchFamily="34" charset="0"/>
                <a:cs typeface="+mj-cs"/>
              </a:rPr>
              <a:t>Según </a:t>
            </a:r>
            <a:r>
              <a:rPr lang="es-ES" sz="2000" b="0" i="1" dirty="0" smtClean="0">
                <a:latin typeface="Arial Narrow" pitchFamily="34" charset="0"/>
                <a:cs typeface="+mj-cs"/>
              </a:rPr>
              <a:t>edad (TOTAL MUESTRA)</a:t>
            </a:r>
            <a:endParaRPr lang="es-ES" sz="2000" b="0" i="1" dirty="0">
              <a:latin typeface="Arial Narrow" pitchFamily="34" charset="0"/>
              <a:cs typeface="+mj-cs"/>
            </a:endParaRPr>
          </a:p>
        </p:txBody>
      </p:sp>
      <p:sp>
        <p:nvSpPr>
          <p:cNvPr id="3" name="2 CuadroTexto"/>
          <p:cNvSpPr txBox="1"/>
          <p:nvPr/>
        </p:nvSpPr>
        <p:spPr>
          <a:xfrm>
            <a:off x="0" y="6457736"/>
            <a:ext cx="8399462" cy="401852"/>
          </a:xfrm>
          <a:prstGeom prst="rect">
            <a:avLst/>
          </a:prstGeom>
          <a:noFill/>
        </p:spPr>
        <p:txBody>
          <a:bodyPr wrap="square" lIns="77925" tIns="38963" rIns="77925" bIns="38963" rtlCol="0" anchor="b">
            <a:spAutoFit/>
          </a:bodyPr>
          <a:lstStyle/>
          <a:p>
            <a:pPr defTabSz="914400"/>
            <a:r>
              <a:rPr lang="es-ES" sz="900" dirty="0">
                <a:solidFill>
                  <a:prstClr val="black">
                    <a:lumMod val="50000"/>
                    <a:lumOff val="50000"/>
                  </a:prstClr>
                </a:solidFill>
                <a:latin typeface="Segoe UI Light" panose="020B0502040204020203" pitchFamily="34" charset="0"/>
                <a:cs typeface="Arial" panose="020B0604020202020204" pitchFamily="34" charset="0"/>
              </a:rPr>
              <a:t>Base: Sí han visitado </a:t>
            </a:r>
            <a:r>
              <a:rPr lang="es-ES" sz="90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900" dirty="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P.3. La cita con el centro de salud la suele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pedir: </a:t>
            </a:r>
            <a:r>
              <a:rPr lang="es-ES" sz="1200" b="1" dirty="0">
                <a:solidFill>
                  <a:prstClr val="black">
                    <a:lumMod val="50000"/>
                    <a:lumOff val="50000"/>
                  </a:prstClr>
                </a:solidFill>
                <a:latin typeface="Segoe UI Light" panose="020B0502040204020203" pitchFamily="34" charset="0"/>
                <a:cs typeface="Arial" panose="020B0604020202020204" pitchFamily="34" charset="0"/>
              </a:rPr>
              <a:t>(Entrevistador leer y repuesta única)</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graphicFrame>
        <p:nvGraphicFramePr>
          <p:cNvPr id="10" name="9 Gráfico"/>
          <p:cNvGraphicFramePr/>
          <p:nvPr>
            <p:extLst>
              <p:ext uri="{D42A27DB-BD31-4B8C-83A1-F6EECF244321}">
                <p14:modId xmlns:p14="http://schemas.microsoft.com/office/powerpoint/2010/main" val="3176381177"/>
              </p:ext>
            </p:extLst>
          </p:nvPr>
        </p:nvGraphicFramePr>
        <p:xfrm>
          <a:off x="3934966" y="3213770"/>
          <a:ext cx="5408314"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718517626"/>
              </p:ext>
            </p:extLst>
          </p:nvPr>
        </p:nvGraphicFramePr>
        <p:xfrm>
          <a:off x="2206774" y="3213770"/>
          <a:ext cx="1544659" cy="2580972"/>
        </p:xfrm>
        <a:graphic>
          <a:graphicData uri="http://schemas.openxmlformats.org/drawingml/2006/table">
            <a:tbl>
              <a:tblPr/>
              <a:tblGrid>
                <a:gridCol w="1544659">
                  <a:extLst>
                    <a:ext uri="{9D8B030D-6E8A-4147-A177-3AD203B41FA5}">
                      <a16:colId xmlns="" xmlns:a16="http://schemas.microsoft.com/office/drawing/2014/main" val="20000"/>
                    </a:ext>
                  </a:extLst>
                </a:gridCol>
              </a:tblGrid>
              <a:tr h="395937">
                <a:tc>
                  <a:txBody>
                    <a:bodyPr/>
                    <a:lstStyle/>
                    <a:p>
                      <a:pPr algn="r" fontAlgn="b"/>
                      <a:r>
                        <a:rPr lang="es-ES" sz="1600" b="1"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Total muestra </a:t>
                      </a:r>
                      <a:endParaRPr lang="es-ES" sz="1600" b="1"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7007">
                <a:tc>
                  <a:txBody>
                    <a:bodyPr/>
                    <a:lstStyle/>
                    <a:p>
                      <a:pPr algn="r" fontAlgn="b"/>
                      <a:endPar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700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18 a 34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700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35 a 49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7007">
                <a:tc>
                  <a:txBody>
                    <a:bodyPr/>
                    <a:lstStyle/>
                    <a:p>
                      <a:pPr algn="r" fontAlgn="b"/>
                      <a:r>
                        <a:rPr lang="es-MX"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De 50 a 64 años</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437007">
                <a:tc>
                  <a:txBody>
                    <a:bodyPr/>
                    <a:lstStyle/>
                    <a:p>
                      <a:pPr algn="r" fontAlgn="b"/>
                      <a:r>
                        <a:rPr lang="es-ES" sz="12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65 años o más</a:t>
                      </a:r>
                      <a:endPar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11 Rectángulo"/>
          <p:cNvSpPr/>
          <p:nvPr/>
        </p:nvSpPr>
        <p:spPr>
          <a:xfrm>
            <a:off x="1918742" y="2543087"/>
            <a:ext cx="8280920" cy="3911044"/>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3" name="Rectangle 26"/>
          <p:cNvSpPr txBox="1">
            <a:spLocks noChangeArrowheads="1"/>
          </p:cNvSpPr>
          <p:nvPr/>
        </p:nvSpPr>
        <p:spPr bwMode="auto">
          <a:xfrm>
            <a:off x="2015953" y="2205658"/>
            <a:ext cx="5663429" cy="846386"/>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defRPr/>
            </a:pPr>
            <a:r>
              <a:rPr lang="es-ES" sz="1600" b="1" i="1" dirty="0" smtClean="0">
                <a:solidFill>
                  <a:schemeClr val="tx2"/>
                </a:solidFill>
                <a:latin typeface="Segoe UI Light" panose="020B0502040204020203" pitchFamily="34" charset="0"/>
                <a:ea typeface="Segoe UI" pitchFamily="34" charset="0"/>
                <a:cs typeface="Segoe UI Light" panose="020B0502040204020203" pitchFamily="34" charset="0"/>
              </a:rPr>
              <a:t>Sí </a:t>
            </a:r>
            <a:r>
              <a:rPr lang="es-ES" sz="1600" b="1" i="1" dirty="0">
                <a:solidFill>
                  <a:schemeClr val="tx2"/>
                </a:solidFill>
                <a:latin typeface="Segoe UI Light" panose="020B0502040204020203" pitchFamily="34" charset="0"/>
                <a:ea typeface="Segoe UI" pitchFamily="34" charset="0"/>
                <a:cs typeface="Segoe UI Light" panose="020B0502040204020203" pitchFamily="34" charset="0"/>
              </a:rPr>
              <a:t>ha estado o ha pedido cita </a:t>
            </a:r>
            <a:br>
              <a:rPr lang="es-ES" sz="1600" b="1" i="1" dirty="0">
                <a:solidFill>
                  <a:schemeClr val="tx2"/>
                </a:solidFill>
                <a:latin typeface="Segoe UI Light" panose="020B0502040204020203" pitchFamily="34" charset="0"/>
                <a:ea typeface="Segoe UI" pitchFamily="34" charset="0"/>
                <a:cs typeface="Segoe UI Light" panose="020B0502040204020203" pitchFamily="34" charset="0"/>
              </a:rPr>
            </a:br>
            <a:r>
              <a:rPr lang="es-ES" sz="1200" b="1" i="1" dirty="0" smtClean="0">
                <a:solidFill>
                  <a:schemeClr val="tx2"/>
                </a:solidFill>
                <a:latin typeface="Segoe UI Light" panose="020B0502040204020203" pitchFamily="34" charset="0"/>
                <a:ea typeface="Segoe UI" pitchFamily="34" charset="0"/>
                <a:cs typeface="Segoe UI Light" panose="020B0502040204020203" pitchFamily="34" charset="0"/>
              </a:rPr>
              <a:t>en los últimos 6-8 meses</a:t>
            </a:r>
            <a:endParaRPr lang="es-ES" sz="1600" b="1" i="1" dirty="0" smtClean="0">
              <a:solidFill>
                <a:schemeClr val="tx2"/>
              </a:solidFill>
              <a:latin typeface="Segoe UI Light" panose="020B0502040204020203" pitchFamily="34" charset="0"/>
              <a:ea typeface="Segoe UI" pitchFamily="34" charset="0"/>
              <a:cs typeface="Segoe UI Light" panose="020B0502040204020203" pitchFamily="34" charset="0"/>
            </a:endParaRPr>
          </a:p>
          <a:p>
            <a:pPr defTabSz="914400">
              <a:spcAft>
                <a:spcPts val="600"/>
              </a:spcAft>
              <a:buClr>
                <a:srgbClr val="003366"/>
              </a:buClr>
              <a:buFont typeface="Monotype Sorts" pitchFamily="2" charset="2"/>
              <a:buNone/>
              <a:defRPr/>
            </a:pPr>
            <a:r>
              <a:rPr lang="es-ES" sz="16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Los </a:t>
            </a:r>
            <a:r>
              <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canales para la petición de </a:t>
            </a:r>
            <a:r>
              <a:rPr lang="es-ES" sz="16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cita habituales son ….</a:t>
            </a:r>
            <a:endPar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14" name="Freeform 9"/>
          <p:cNvSpPr>
            <a:spLocks/>
          </p:cNvSpPr>
          <p:nvPr/>
        </p:nvSpPr>
        <p:spPr bwMode="auto">
          <a:xfrm>
            <a:off x="5063896" y="4153614"/>
            <a:ext cx="664086" cy="292762"/>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15" name="2Freeform 9"/>
          <p:cNvSpPr>
            <a:spLocks/>
          </p:cNvSpPr>
          <p:nvPr/>
        </p:nvSpPr>
        <p:spPr bwMode="auto">
          <a:xfrm>
            <a:off x="6007184" y="5442640"/>
            <a:ext cx="664086" cy="292762"/>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16" name="15 CuadroTexto"/>
          <p:cNvSpPr txBox="1"/>
          <p:nvPr/>
        </p:nvSpPr>
        <p:spPr>
          <a:xfrm>
            <a:off x="687404" y="1197427"/>
            <a:ext cx="11168442" cy="936223"/>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Por edad, en la muestra total se observa que la cita online es el canal mayoritario hasta los 64 años, aunque su mayor uso lo tienen los consultados hasta los 49 años. </a:t>
            </a:r>
            <a:br>
              <a:rPr lang="es-MX" sz="1600" dirty="0" smtClean="0">
                <a:solidFill>
                  <a:schemeClr val="tx1">
                    <a:lumMod val="65000"/>
                    <a:lumOff val="35000"/>
                  </a:schemeClr>
                </a:solidFill>
                <a:latin typeface="Segoe Print" pitchFamily="2" charset="0"/>
                <a:ea typeface="Segoe UI" pitchFamily="34" charset="0"/>
                <a:cs typeface="Segoe UI Light" panose="020B0502040204020203" pitchFamily="34" charset="0"/>
              </a:rPr>
            </a:br>
            <a:r>
              <a:rPr lang="es-MX" sz="1600" b="1" dirty="0" smtClean="0">
                <a:solidFill>
                  <a:schemeClr val="tx1">
                    <a:lumMod val="65000"/>
                    <a:lumOff val="35000"/>
                  </a:schemeClr>
                </a:solidFill>
                <a:latin typeface="Segoe Print" pitchFamily="2" charset="0"/>
                <a:ea typeface="Segoe UI" pitchFamily="34" charset="0"/>
                <a:cs typeface="Segoe UI Light" panose="020B0502040204020203" pitchFamily="34" charset="0"/>
              </a:rPr>
              <a:t>A partir de los 65 años, toman el mayor peso la cita telefónica y la cita en el propio centro</a:t>
            </a:r>
          </a:p>
        </p:txBody>
      </p:sp>
      <p:sp>
        <p:nvSpPr>
          <p:cNvPr id="17" name="3Freeform 9"/>
          <p:cNvSpPr>
            <a:spLocks/>
          </p:cNvSpPr>
          <p:nvPr/>
        </p:nvSpPr>
        <p:spPr bwMode="auto">
          <a:xfrm>
            <a:off x="5119752" y="4577192"/>
            <a:ext cx="664086" cy="292762"/>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18" name="4Freeform 9"/>
          <p:cNvSpPr>
            <a:spLocks/>
          </p:cNvSpPr>
          <p:nvPr/>
        </p:nvSpPr>
        <p:spPr bwMode="auto">
          <a:xfrm>
            <a:off x="7895406" y="5446018"/>
            <a:ext cx="664086" cy="292762"/>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Tree>
    <p:extLst>
      <p:ext uri="{BB962C8B-B14F-4D97-AF65-F5344CB8AC3E}">
        <p14:creationId xmlns:p14="http://schemas.microsoft.com/office/powerpoint/2010/main" val="44406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770" y="153907"/>
            <a:ext cx="10444819" cy="461649"/>
          </a:xfrm>
        </p:spPr>
        <p:txBody>
          <a:bodyPr/>
          <a:lstStyle/>
          <a:p>
            <a:r>
              <a:rPr lang="es-ES" sz="2400" b="0" dirty="0">
                <a:latin typeface="Arial Narrow" pitchFamily="34" charset="0"/>
                <a:cs typeface="+mj-cs"/>
              </a:rPr>
              <a:t>Profesionales sanitaros que atienden en las visitas </a:t>
            </a:r>
            <a:r>
              <a:rPr lang="es-ES" sz="2400" b="0" dirty="0" smtClean="0">
                <a:latin typeface="Arial Narrow" pitchFamily="34" charset="0"/>
                <a:cs typeface="+mj-cs"/>
              </a:rPr>
              <a:t>a </a:t>
            </a:r>
            <a:r>
              <a:rPr lang="es-ES" sz="2400" b="0" dirty="0">
                <a:latin typeface="Arial Narrow" pitchFamily="34" charset="0"/>
                <a:cs typeface="+mj-cs"/>
              </a:rPr>
              <a:t>los CAP </a:t>
            </a:r>
          </a:p>
        </p:txBody>
      </p:sp>
      <p:sp>
        <p:nvSpPr>
          <p:cNvPr id="3" name="2 CuadroTexto"/>
          <p:cNvSpPr txBox="1"/>
          <p:nvPr/>
        </p:nvSpPr>
        <p:spPr>
          <a:xfrm>
            <a:off x="0" y="6457736"/>
            <a:ext cx="8399462" cy="401852"/>
          </a:xfrm>
          <a:prstGeom prst="rect">
            <a:avLst/>
          </a:prstGeom>
          <a:noFill/>
        </p:spPr>
        <p:txBody>
          <a:bodyPr wrap="square" lIns="77925" tIns="38963" rIns="77925" bIns="38963" rtlCol="0" anchor="b">
            <a:spAutoFit/>
          </a:bodyPr>
          <a:lstStyle/>
          <a:p>
            <a:pPr defTabSz="914400"/>
            <a:r>
              <a:rPr lang="es-ES" sz="900" dirty="0">
                <a:solidFill>
                  <a:prstClr val="black">
                    <a:lumMod val="50000"/>
                    <a:lumOff val="50000"/>
                  </a:prstClr>
                </a:solidFill>
                <a:latin typeface="Segoe UI Light" panose="020B0502040204020203" pitchFamily="34" charset="0"/>
                <a:cs typeface="Arial" panose="020B0604020202020204" pitchFamily="34" charset="0"/>
              </a:rPr>
              <a:t>Base: Sí han visitado </a:t>
            </a:r>
            <a:r>
              <a:rPr lang="es-ES" sz="900" dirty="0" smtClean="0">
                <a:solidFill>
                  <a:prstClr val="black">
                    <a:lumMod val="50000"/>
                    <a:lumOff val="50000"/>
                  </a:prstClr>
                </a:solidFill>
                <a:latin typeface="Segoe UI Light" panose="020B0502040204020203" pitchFamily="34" charset="0"/>
                <a:cs typeface="Arial" panose="020B0604020202020204" pitchFamily="34" charset="0"/>
              </a:rPr>
              <a:t>en los últimos 6-8 meses</a:t>
            </a:r>
            <a:endParaRPr lang="es-ES" sz="900" dirty="0">
              <a:solidFill>
                <a:prstClr val="black">
                  <a:lumMod val="50000"/>
                  <a:lumOff val="50000"/>
                </a:prstClr>
              </a:solidFill>
              <a:latin typeface="Segoe UI Light" panose="020B0502040204020203" pitchFamily="34" charset="0"/>
              <a:cs typeface="Arial" panose="020B0604020202020204" pitchFamily="34" charset="0"/>
            </a:endParaRPr>
          </a:p>
          <a:p>
            <a:pPr defTabSz="914400"/>
            <a:r>
              <a:rPr lang="es-ES" sz="1200" b="1" dirty="0">
                <a:solidFill>
                  <a:prstClr val="black">
                    <a:lumMod val="50000"/>
                    <a:lumOff val="50000"/>
                  </a:prstClr>
                </a:solidFill>
                <a:latin typeface="Segoe UI Light" panose="020B0502040204020203" pitchFamily="34" charset="0"/>
                <a:cs typeface="Arial" panose="020B0604020202020204" pitchFamily="34" charset="0"/>
              </a:rPr>
              <a:t>P.4. ¿En el centro de salud con quién suele estar?  </a:t>
            </a:r>
            <a:r>
              <a:rPr lang="es-ES" sz="1200" b="1" dirty="0" smtClean="0">
                <a:solidFill>
                  <a:prstClr val="black">
                    <a:lumMod val="50000"/>
                    <a:lumOff val="50000"/>
                  </a:prstClr>
                </a:solidFill>
                <a:latin typeface="Segoe UI Light" panose="020B0502040204020203" pitchFamily="34" charset="0"/>
                <a:cs typeface="Arial" panose="020B0604020202020204" pitchFamily="34" charset="0"/>
              </a:rPr>
              <a:t>(</a:t>
            </a:r>
            <a:r>
              <a:rPr lang="es-ES" sz="1200" b="1" dirty="0">
                <a:solidFill>
                  <a:prstClr val="black">
                    <a:lumMod val="50000"/>
                    <a:lumOff val="50000"/>
                  </a:prstClr>
                </a:solidFill>
                <a:latin typeface="Segoe UI Light" panose="020B0502040204020203" pitchFamily="34" charset="0"/>
                <a:cs typeface="Arial" panose="020B0604020202020204" pitchFamily="34" charset="0"/>
              </a:rPr>
              <a:t>Entrevistador leer y repuesta única)</a:t>
            </a:r>
            <a:endParaRPr lang="es-ES" sz="1200" b="1" dirty="0" smtClean="0">
              <a:solidFill>
                <a:prstClr val="black">
                  <a:lumMod val="50000"/>
                  <a:lumOff val="50000"/>
                </a:prstClr>
              </a:solidFill>
              <a:latin typeface="Segoe UI Light" panose="020B0502040204020203" pitchFamily="34" charset="0"/>
              <a:cs typeface="Arial" panose="020B0604020202020204" pitchFamily="34" charset="0"/>
            </a:endParaRPr>
          </a:p>
        </p:txBody>
      </p:sp>
      <p:sp>
        <p:nvSpPr>
          <p:cNvPr id="21" name="Rectangle 26"/>
          <p:cNvSpPr txBox="1">
            <a:spLocks noChangeArrowheads="1"/>
          </p:cNvSpPr>
          <p:nvPr/>
        </p:nvSpPr>
        <p:spPr bwMode="auto">
          <a:xfrm>
            <a:off x="1342678" y="1917626"/>
            <a:ext cx="5328592" cy="661720"/>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Aft>
                <a:spcPts val="600"/>
              </a:spcAft>
              <a:buClr>
                <a:srgbClr val="003366"/>
              </a:buClr>
              <a:buFont typeface="Monotype Sorts" pitchFamily="2" charset="2"/>
              <a:buNone/>
              <a:defRPr/>
            </a:pPr>
            <a:r>
              <a:rPr lang="es-ES" sz="1600" b="1" i="1" dirty="0" smtClean="0">
                <a:solidFill>
                  <a:schemeClr val="tx2"/>
                </a:solidFill>
                <a:latin typeface="Segoe UI Light" panose="020B0502040204020203" pitchFamily="34" charset="0"/>
                <a:ea typeface="Segoe UI" pitchFamily="34" charset="0"/>
                <a:cs typeface="Segoe UI Light" panose="020B0502040204020203" pitchFamily="34" charset="0"/>
              </a:rPr>
              <a:t>Sí ha </a:t>
            </a:r>
            <a:r>
              <a:rPr lang="es-ES" sz="1600" b="1" i="1" dirty="0">
                <a:solidFill>
                  <a:schemeClr val="tx2"/>
                </a:solidFill>
                <a:latin typeface="Segoe UI Light" panose="020B0502040204020203" pitchFamily="34" charset="0"/>
                <a:ea typeface="Segoe UI" pitchFamily="34" charset="0"/>
                <a:cs typeface="Segoe UI Light" panose="020B0502040204020203" pitchFamily="34" charset="0"/>
              </a:rPr>
              <a:t>estado o ha pedido cita </a:t>
            </a:r>
            <a:r>
              <a:rPr lang="es-ES" sz="1600" b="1" i="1" dirty="0" smtClean="0">
                <a:solidFill>
                  <a:schemeClr val="tx2"/>
                </a:solidFill>
                <a:latin typeface="Segoe UI Light" panose="020B0502040204020203" pitchFamily="34" charset="0"/>
                <a:ea typeface="Segoe UI" pitchFamily="34" charset="0"/>
                <a:cs typeface="Segoe UI Light" panose="020B0502040204020203" pitchFamily="34" charset="0"/>
              </a:rPr>
              <a:t> </a:t>
            </a:r>
            <a:r>
              <a:rPr lang="es-ES" sz="1200" b="1" i="1" dirty="0" smtClean="0">
                <a:solidFill>
                  <a:schemeClr val="tx2"/>
                </a:solidFill>
                <a:latin typeface="Segoe UI Light" panose="020B0502040204020203" pitchFamily="34" charset="0"/>
                <a:ea typeface="Segoe UI" pitchFamily="34" charset="0"/>
                <a:cs typeface="Segoe UI Light" panose="020B0502040204020203" pitchFamily="34" charset="0"/>
              </a:rPr>
              <a:t>en los últimos 6-8 meses</a:t>
            </a:r>
          </a:p>
          <a:p>
            <a:pPr defTabSz="914400">
              <a:spcAft>
                <a:spcPts val="600"/>
              </a:spcAft>
              <a:buClr>
                <a:srgbClr val="003366"/>
              </a:buClr>
              <a:buFont typeface="Monotype Sorts" pitchFamily="2" charset="2"/>
              <a:buNone/>
              <a:defRPr/>
            </a:pPr>
            <a:r>
              <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 el centro de salud </a:t>
            </a:r>
            <a:r>
              <a:rPr lang="es-ES" sz="1600" b="1" i="1"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suele estar con…</a:t>
            </a:r>
            <a:endParaRPr lang="es-ES" sz="1600" b="1" i="1"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12" name="11 Rectángulo"/>
          <p:cNvSpPr/>
          <p:nvPr/>
        </p:nvSpPr>
        <p:spPr>
          <a:xfrm>
            <a:off x="1425087" y="2781722"/>
            <a:ext cx="4442051"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3" name="15 CuadroTexto"/>
          <p:cNvSpPr txBox="1"/>
          <p:nvPr/>
        </p:nvSpPr>
        <p:spPr>
          <a:xfrm>
            <a:off x="2434547" y="2565698"/>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TOTAL MUESTRA</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sp>
        <p:nvSpPr>
          <p:cNvPr id="14" name="13 Rectángulo"/>
          <p:cNvSpPr/>
          <p:nvPr/>
        </p:nvSpPr>
        <p:spPr>
          <a:xfrm>
            <a:off x="6405683" y="2781722"/>
            <a:ext cx="4658075" cy="3600400"/>
          </a:xfrm>
          <a:prstGeom prst="rect">
            <a:avLst/>
          </a:prstGeom>
          <a:noFill/>
          <a:ln w="3175" cap="flat" cmpd="sng" algn="ctr">
            <a:solidFill>
              <a:sysClr val="window" lastClr="FFFFFF">
                <a:lumMod val="65000"/>
              </a:sysClr>
            </a:solidFill>
            <a:prstDash val="sysDash"/>
          </a:ln>
          <a:effectLst/>
        </p:spPr>
        <p:txBody>
          <a:bodyPr rtlCol="0" anchor="ctr"/>
          <a:lstStyle/>
          <a:p>
            <a:pPr algn="ctr">
              <a:defRPr/>
            </a:pPr>
            <a:endParaRPr lang="es-ES" kern="0" dirty="0">
              <a:solidFill>
                <a:sysClr val="window" lastClr="FFFFFF"/>
              </a:solidFill>
              <a:latin typeface="Segoe UI Light" panose="020B0502040204020203" pitchFamily="34" charset="0"/>
            </a:endParaRPr>
          </a:p>
        </p:txBody>
      </p:sp>
      <p:sp>
        <p:nvSpPr>
          <p:cNvPr id="15" name="215 CuadroTexto"/>
          <p:cNvSpPr txBox="1"/>
          <p:nvPr/>
        </p:nvSpPr>
        <p:spPr>
          <a:xfrm>
            <a:off x="7415143" y="2565698"/>
            <a:ext cx="2423131" cy="480431"/>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marL="0" algn="l" defTabSz="1219014" rtl="0" eaLnBrk="1" latinLnBrk="0" hangingPunct="1">
              <a:defRPr sz="2400" kern="1200">
                <a:solidFill>
                  <a:schemeClr val="tx1"/>
                </a:solidFill>
                <a:latin typeface="+mn-lt"/>
                <a:ea typeface="+mn-ea"/>
                <a:cs typeface="+mn-cs"/>
              </a:defRPr>
            </a:lvl1pPr>
            <a:lvl2pPr marL="609507" algn="l" defTabSz="1219014" rtl="0" eaLnBrk="1" latinLnBrk="0" hangingPunct="1">
              <a:defRPr sz="2400" kern="1200">
                <a:solidFill>
                  <a:schemeClr val="tx1"/>
                </a:solidFill>
                <a:latin typeface="+mn-lt"/>
                <a:ea typeface="+mn-ea"/>
                <a:cs typeface="+mn-cs"/>
              </a:defRPr>
            </a:lvl2pPr>
            <a:lvl3pPr marL="1219014" algn="l" defTabSz="1219014" rtl="0" eaLnBrk="1" latinLnBrk="0" hangingPunct="1">
              <a:defRPr sz="2400" kern="1200">
                <a:solidFill>
                  <a:schemeClr val="tx1"/>
                </a:solidFill>
                <a:latin typeface="+mn-lt"/>
                <a:ea typeface="+mn-ea"/>
                <a:cs typeface="+mn-cs"/>
              </a:defRPr>
            </a:lvl3pPr>
            <a:lvl4pPr marL="1828520" algn="l" defTabSz="1219014" rtl="0" eaLnBrk="1" latinLnBrk="0" hangingPunct="1">
              <a:defRPr sz="2400" kern="1200">
                <a:solidFill>
                  <a:schemeClr val="tx1"/>
                </a:solidFill>
                <a:latin typeface="+mn-lt"/>
                <a:ea typeface="+mn-ea"/>
                <a:cs typeface="+mn-cs"/>
              </a:defRPr>
            </a:lvl4pPr>
            <a:lvl5pPr marL="2438027" algn="l" defTabSz="1219014" rtl="0" eaLnBrk="1" latinLnBrk="0" hangingPunct="1">
              <a:defRPr sz="2400" kern="1200">
                <a:solidFill>
                  <a:schemeClr val="tx1"/>
                </a:solidFill>
                <a:latin typeface="+mn-lt"/>
                <a:ea typeface="+mn-ea"/>
                <a:cs typeface="+mn-cs"/>
              </a:defRPr>
            </a:lvl5pPr>
            <a:lvl6pPr marL="3047534" algn="l" defTabSz="1219014" rtl="0" eaLnBrk="1" latinLnBrk="0" hangingPunct="1">
              <a:defRPr sz="2400" kern="1200">
                <a:solidFill>
                  <a:schemeClr val="tx1"/>
                </a:solidFill>
                <a:latin typeface="+mn-lt"/>
                <a:ea typeface="+mn-ea"/>
                <a:cs typeface="+mn-cs"/>
              </a:defRPr>
            </a:lvl6pPr>
            <a:lvl7pPr marL="3657041" algn="l" defTabSz="1219014" rtl="0" eaLnBrk="1" latinLnBrk="0" hangingPunct="1">
              <a:defRPr sz="2400" kern="1200">
                <a:solidFill>
                  <a:schemeClr val="tx1"/>
                </a:solidFill>
                <a:latin typeface="+mn-lt"/>
                <a:ea typeface="+mn-ea"/>
                <a:cs typeface="+mn-cs"/>
              </a:defRPr>
            </a:lvl7pPr>
            <a:lvl8pPr marL="4266547" algn="l" defTabSz="1219014" rtl="0" eaLnBrk="1" latinLnBrk="0" hangingPunct="1">
              <a:defRPr sz="2400" kern="1200">
                <a:solidFill>
                  <a:schemeClr val="tx1"/>
                </a:solidFill>
                <a:latin typeface="+mn-lt"/>
                <a:ea typeface="+mn-ea"/>
                <a:cs typeface="+mn-cs"/>
              </a:defRPr>
            </a:lvl8pPr>
            <a:lvl9pPr marL="4876053" algn="l" defTabSz="1219014" rtl="0" eaLnBrk="1" latinLnBrk="0" hangingPunct="1">
              <a:defRPr sz="2400" kern="1200">
                <a:solidFill>
                  <a:schemeClr val="tx1"/>
                </a:solidFill>
                <a:latin typeface="+mn-lt"/>
                <a:ea typeface="+mn-ea"/>
                <a:cs typeface="+mn-cs"/>
              </a:defRPr>
            </a:lvl9pPr>
          </a:lstStyle>
          <a:p>
            <a:pPr algn="ctr">
              <a:spcAft>
                <a:spcPts val="600"/>
              </a:spcAft>
            </a:pPr>
            <a:r>
              <a:rPr lang="es-ES" sz="1800" b="1" dirty="0" smtClean="0">
                <a:solidFill>
                  <a:schemeClr val="tx1">
                    <a:lumMod val="65000"/>
                    <a:lumOff val="35000"/>
                  </a:schemeClr>
                </a:solidFill>
                <a:latin typeface="Segoe UI Black" pitchFamily="34" charset="0"/>
                <a:ea typeface="Segoe UI Black" pitchFamily="34" charset="0"/>
                <a:cs typeface="Segoe UI Light" panose="020B0502040204020203" pitchFamily="34" charset="0"/>
              </a:rPr>
              <a:t>ASTURIAS</a:t>
            </a:r>
            <a:endParaRPr lang="es-MX" sz="1800" b="1" dirty="0">
              <a:solidFill>
                <a:schemeClr val="tx1">
                  <a:lumMod val="65000"/>
                  <a:lumOff val="35000"/>
                </a:schemeClr>
              </a:solidFill>
              <a:latin typeface="Segoe UI Black" pitchFamily="34" charset="0"/>
              <a:ea typeface="Segoe UI Black" pitchFamily="34" charset="0"/>
              <a:cs typeface="Segoe UI Light" panose="020B0502040204020203" pitchFamily="34" charset="0"/>
            </a:endParaRPr>
          </a:p>
        </p:txBody>
      </p:sp>
      <p:graphicFrame>
        <p:nvGraphicFramePr>
          <p:cNvPr id="16" name="15 Tabla"/>
          <p:cNvGraphicFramePr>
            <a:graphicFrameLocks noGrp="1"/>
          </p:cNvGraphicFramePr>
          <p:nvPr>
            <p:extLst>
              <p:ext uri="{D42A27DB-BD31-4B8C-83A1-F6EECF244321}">
                <p14:modId xmlns:p14="http://schemas.microsoft.com/office/powerpoint/2010/main" val="2504844302"/>
              </p:ext>
            </p:extLst>
          </p:nvPr>
        </p:nvGraphicFramePr>
        <p:xfrm>
          <a:off x="1077613" y="3299144"/>
          <a:ext cx="2448000" cy="2915499"/>
        </p:xfrm>
        <a:graphic>
          <a:graphicData uri="http://schemas.openxmlformats.org/drawingml/2006/table">
            <a:tbl>
              <a:tblPr/>
              <a:tblGrid>
                <a:gridCol w="2448000">
                  <a:extLst>
                    <a:ext uri="{9D8B030D-6E8A-4147-A177-3AD203B41FA5}">
                      <a16:colId xmlns="" xmlns:a16="http://schemas.microsoft.com/office/drawing/2014/main" val="20000"/>
                    </a:ext>
                  </a:extLst>
                </a:gridCol>
              </a:tblGrid>
              <a:tr h="971833">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 médico </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71833">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Una enfermera</a:t>
                      </a:r>
                      <a:endParaRPr lang="es-ES" sz="16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971833">
                <a:tc>
                  <a:txBody>
                    <a:bodyPr/>
                    <a:lstStyle/>
                    <a:p>
                      <a:pPr algn="r" fontAlgn="b"/>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Los dos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(enfermera y médico) </a:t>
                      </a:r>
                      <a:endParaRPr lang="es-ES" sz="16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22 Gráfico"/>
          <p:cNvGraphicFramePr/>
          <p:nvPr>
            <p:extLst>
              <p:ext uri="{D42A27DB-BD31-4B8C-83A1-F6EECF244321}">
                <p14:modId xmlns:p14="http://schemas.microsoft.com/office/powerpoint/2010/main" val="3777681228"/>
              </p:ext>
            </p:extLst>
          </p:nvPr>
        </p:nvGraphicFramePr>
        <p:xfrm>
          <a:off x="3682839" y="3284460"/>
          <a:ext cx="3011398" cy="2944866"/>
        </p:xfrm>
        <a:graphic>
          <a:graphicData uri="http://schemas.openxmlformats.org/drawingml/2006/chart">
            <c:chart xmlns:c="http://schemas.openxmlformats.org/drawingml/2006/chart" xmlns:r="http://schemas.openxmlformats.org/officeDocument/2006/relationships" r:id="rId2"/>
          </a:graphicData>
        </a:graphic>
      </p:graphicFrame>
      <p:sp>
        <p:nvSpPr>
          <p:cNvPr id="24" name="23 Rectángulo"/>
          <p:cNvSpPr/>
          <p:nvPr/>
        </p:nvSpPr>
        <p:spPr>
          <a:xfrm>
            <a:off x="1558702" y="4221882"/>
            <a:ext cx="3888432" cy="1914154"/>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26" name="25 CuadroTexto"/>
          <p:cNvSpPr txBox="1"/>
          <p:nvPr/>
        </p:nvSpPr>
        <p:spPr>
          <a:xfrm>
            <a:off x="4871070" y="4994293"/>
            <a:ext cx="892661" cy="369332"/>
          </a:xfrm>
          <a:prstGeom prst="rect">
            <a:avLst/>
          </a:prstGeom>
          <a:solidFill>
            <a:schemeClr val="bg1"/>
          </a:solidFill>
        </p:spPr>
        <p:txBody>
          <a:bodyPr wrap="square" rtlCol="0">
            <a:spAutoFit/>
          </a:bodyPr>
          <a:lstStyle/>
          <a:p>
            <a:pPr algn="ctr"/>
            <a:r>
              <a:rPr lang="es-ES" sz="1800" b="1" dirty="0" smtClean="0">
                <a:solidFill>
                  <a:schemeClr val="accent6"/>
                </a:solidFill>
                <a:latin typeface="Segoe UI Light" panose="020B0502040204020203" pitchFamily="34" charset="0"/>
              </a:rPr>
              <a:t>39,6%</a:t>
            </a:r>
            <a:endParaRPr lang="es-ES" sz="1800" b="1" dirty="0">
              <a:solidFill>
                <a:schemeClr val="accent6"/>
              </a:solidFill>
              <a:latin typeface="Segoe UI Light" panose="020B0502040204020203" pitchFamily="34" charset="0"/>
            </a:endParaRPr>
          </a:p>
        </p:txBody>
      </p:sp>
      <p:sp>
        <p:nvSpPr>
          <p:cNvPr id="25" name="Freeform 9"/>
          <p:cNvSpPr>
            <a:spLocks/>
          </p:cNvSpPr>
          <p:nvPr/>
        </p:nvSpPr>
        <p:spPr bwMode="auto">
          <a:xfrm>
            <a:off x="4848624" y="4941031"/>
            <a:ext cx="972290" cy="471496"/>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graphicFrame>
        <p:nvGraphicFramePr>
          <p:cNvPr id="27" name="26 Tabla"/>
          <p:cNvGraphicFramePr>
            <a:graphicFrameLocks noGrp="1"/>
          </p:cNvGraphicFramePr>
          <p:nvPr>
            <p:extLst>
              <p:ext uri="{D42A27DB-BD31-4B8C-83A1-F6EECF244321}">
                <p14:modId xmlns:p14="http://schemas.microsoft.com/office/powerpoint/2010/main" val="2442879107"/>
              </p:ext>
            </p:extLst>
          </p:nvPr>
        </p:nvGraphicFramePr>
        <p:xfrm>
          <a:off x="6095206" y="3300462"/>
          <a:ext cx="2448000" cy="2915499"/>
        </p:xfrm>
        <a:graphic>
          <a:graphicData uri="http://schemas.openxmlformats.org/drawingml/2006/table">
            <a:tbl>
              <a:tblPr/>
              <a:tblGrid>
                <a:gridCol w="2448000">
                  <a:extLst>
                    <a:ext uri="{9D8B030D-6E8A-4147-A177-3AD203B41FA5}">
                      <a16:colId xmlns="" xmlns:a16="http://schemas.microsoft.com/office/drawing/2014/main" val="20000"/>
                    </a:ext>
                  </a:extLst>
                </a:gridCol>
              </a:tblGrid>
              <a:tr h="971833">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 médico </a:t>
                      </a: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71833">
                <a:tc>
                  <a:txBody>
                    <a:bodyPr/>
                    <a:lstStyle/>
                    <a:p>
                      <a:pPr marL="0" marR="0" indent="0" algn="r" defTabSz="914349" rtl="0" eaLnBrk="1" fontAlgn="b" latinLnBrk="0" hangingPunct="1">
                        <a:lnSpc>
                          <a:spcPct val="100000"/>
                        </a:lnSpc>
                        <a:spcBef>
                          <a:spcPts val="0"/>
                        </a:spcBef>
                        <a:spcAft>
                          <a:spcPts val="0"/>
                        </a:spcAft>
                        <a:buClrTx/>
                        <a:buSzTx/>
                        <a:buFontTx/>
                        <a:buNone/>
                        <a:tabLst/>
                        <a:defRPr/>
                      </a:pPr>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Una enfermera</a:t>
                      </a:r>
                      <a:endParaRPr lang="es-ES" sz="16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r h="971833">
                <a:tc>
                  <a:txBody>
                    <a:bodyPr/>
                    <a:lstStyle/>
                    <a:p>
                      <a:pPr algn="r" fontAlgn="b"/>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Los dos </a:t>
                      </a:r>
                      <a: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
                      </a:r>
                      <a:br>
                        <a:rPr lang="es-ES" sz="12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br>
                      <a:r>
                        <a:rPr lang="es-ES" sz="1600" kern="1200" dirty="0" smtClean="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rPr>
                        <a:t>(enfermera y médico) </a:t>
                      </a:r>
                      <a:endParaRPr lang="es-ES" sz="1600" kern="1200" dirty="0">
                        <a:solidFill>
                          <a:schemeClr val="tx1">
                            <a:lumMod val="50000"/>
                            <a:lumOff val="50000"/>
                          </a:schemeClr>
                        </a:solidFill>
                        <a:latin typeface="Segoe UI Light" panose="020B0502040204020203" pitchFamily="34" charset="0"/>
                        <a:ea typeface="Segoe UI" pitchFamily="34" charset="0"/>
                        <a:cs typeface="Segoe UI Light" panose="020B0502040204020203" pitchFamily="34" charset="0"/>
                      </a:endParaRPr>
                    </a:p>
                  </a:txBody>
                  <a:tcPr marL="9525" marR="9525" marT="9525" marB="0" anchor="ctr">
                    <a:lnL w="6350" cap="flat" cmpd="sng" algn="ctr">
                      <a:noFill/>
                      <a:prstDash val="sysDot"/>
                      <a:round/>
                      <a:headEnd type="none" w="med" len="med"/>
                      <a:tailEnd type="none" w="med" len="med"/>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8" name="27 Gráfico"/>
          <p:cNvGraphicFramePr/>
          <p:nvPr>
            <p:extLst>
              <p:ext uri="{D42A27DB-BD31-4B8C-83A1-F6EECF244321}">
                <p14:modId xmlns:p14="http://schemas.microsoft.com/office/powerpoint/2010/main" val="937075924"/>
              </p:ext>
            </p:extLst>
          </p:nvPr>
        </p:nvGraphicFramePr>
        <p:xfrm>
          <a:off x="8700432" y="3285778"/>
          <a:ext cx="3011398" cy="2944866"/>
        </p:xfrm>
        <a:graphic>
          <a:graphicData uri="http://schemas.openxmlformats.org/drawingml/2006/chart">
            <c:chart xmlns:c="http://schemas.openxmlformats.org/drawingml/2006/chart" xmlns:r="http://schemas.openxmlformats.org/officeDocument/2006/relationships" r:id="rId3"/>
          </a:graphicData>
        </a:graphic>
      </p:graphicFrame>
      <p:sp>
        <p:nvSpPr>
          <p:cNvPr id="29" name="28 Rectángulo"/>
          <p:cNvSpPr/>
          <p:nvPr/>
        </p:nvSpPr>
        <p:spPr>
          <a:xfrm>
            <a:off x="6576295" y="4223200"/>
            <a:ext cx="3888432" cy="1914154"/>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Light" panose="020B0502040204020203" pitchFamily="34" charset="0"/>
            </a:endParaRPr>
          </a:p>
        </p:txBody>
      </p:sp>
      <p:sp>
        <p:nvSpPr>
          <p:cNvPr id="30" name="29 CuadroTexto"/>
          <p:cNvSpPr txBox="1"/>
          <p:nvPr/>
        </p:nvSpPr>
        <p:spPr>
          <a:xfrm>
            <a:off x="9888663" y="4995611"/>
            <a:ext cx="892661" cy="369332"/>
          </a:xfrm>
          <a:prstGeom prst="rect">
            <a:avLst/>
          </a:prstGeom>
          <a:solidFill>
            <a:schemeClr val="bg1"/>
          </a:solidFill>
        </p:spPr>
        <p:txBody>
          <a:bodyPr wrap="square" rtlCol="0">
            <a:spAutoFit/>
          </a:bodyPr>
          <a:lstStyle/>
          <a:p>
            <a:pPr algn="ctr"/>
            <a:r>
              <a:rPr lang="es-ES" sz="1800" b="1" dirty="0" smtClean="0">
                <a:solidFill>
                  <a:schemeClr val="accent6"/>
                </a:solidFill>
                <a:latin typeface="Segoe UI Light" panose="020B0502040204020203" pitchFamily="34" charset="0"/>
              </a:rPr>
              <a:t>29,7%</a:t>
            </a:r>
            <a:endParaRPr lang="es-ES" sz="1800" b="1" dirty="0">
              <a:solidFill>
                <a:schemeClr val="accent6"/>
              </a:solidFill>
              <a:latin typeface="Segoe UI Light" panose="020B0502040204020203" pitchFamily="34" charset="0"/>
            </a:endParaRPr>
          </a:p>
        </p:txBody>
      </p:sp>
      <p:sp>
        <p:nvSpPr>
          <p:cNvPr id="31" name="2Freeform 9"/>
          <p:cNvSpPr>
            <a:spLocks/>
          </p:cNvSpPr>
          <p:nvPr/>
        </p:nvSpPr>
        <p:spPr bwMode="auto">
          <a:xfrm>
            <a:off x="9866217" y="4942349"/>
            <a:ext cx="972290" cy="471496"/>
          </a:xfrm>
          <a:custGeom>
            <a:avLst/>
            <a:gdLst>
              <a:gd name="T0" fmla="*/ 219 w 334"/>
              <a:gd name="T1" fmla="*/ 33 h 287"/>
              <a:gd name="T2" fmla="*/ 84 w 334"/>
              <a:gd name="T3" fmla="*/ 47 h 287"/>
              <a:gd name="T4" fmla="*/ 13 w 334"/>
              <a:gd name="T5" fmla="*/ 156 h 287"/>
              <a:gd name="T6" fmla="*/ 169 w 334"/>
              <a:gd name="T7" fmla="*/ 286 h 287"/>
              <a:gd name="T8" fmla="*/ 325 w 334"/>
              <a:gd name="T9" fmla="*/ 158 h 287"/>
              <a:gd name="T10" fmla="*/ 179 w 334"/>
              <a:gd name="T11" fmla="*/ 1 h 287"/>
              <a:gd name="T12" fmla="*/ 179 w 334"/>
              <a:gd name="T13" fmla="*/ 3 h 287"/>
              <a:gd name="T14" fmla="*/ 320 w 334"/>
              <a:gd name="T15" fmla="*/ 152 h 287"/>
              <a:gd name="T16" fmla="*/ 175 w 334"/>
              <a:gd name="T17" fmla="*/ 280 h 287"/>
              <a:gd name="T18" fmla="*/ 17 w 334"/>
              <a:gd name="T19" fmla="*/ 164 h 287"/>
              <a:gd name="T20" fmla="*/ 74 w 334"/>
              <a:gd name="T21" fmla="*/ 59 h 287"/>
              <a:gd name="T22" fmla="*/ 218 w 334"/>
              <a:gd name="T23" fmla="*/ 35 h 287"/>
              <a:gd name="T24" fmla="*/ 219 w 334"/>
              <a:gd name="T25" fmla="*/ 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87">
                <a:moveTo>
                  <a:pt x="219" y="33"/>
                </a:moveTo>
                <a:cubicBezTo>
                  <a:pt x="172" y="21"/>
                  <a:pt x="126" y="20"/>
                  <a:pt x="84" y="47"/>
                </a:cubicBezTo>
                <a:cubicBezTo>
                  <a:pt x="47" y="71"/>
                  <a:pt x="19" y="112"/>
                  <a:pt x="13" y="156"/>
                </a:cubicBezTo>
                <a:cubicBezTo>
                  <a:pt x="0" y="242"/>
                  <a:pt x="99" y="284"/>
                  <a:pt x="169" y="286"/>
                </a:cubicBezTo>
                <a:cubicBezTo>
                  <a:pt x="242" y="287"/>
                  <a:pt x="317" y="233"/>
                  <a:pt x="325" y="158"/>
                </a:cubicBezTo>
                <a:cubicBezTo>
                  <a:pt x="334" y="74"/>
                  <a:pt x="260" y="5"/>
                  <a:pt x="179" y="1"/>
                </a:cubicBezTo>
                <a:cubicBezTo>
                  <a:pt x="177" y="0"/>
                  <a:pt x="177" y="3"/>
                  <a:pt x="179" y="3"/>
                </a:cubicBezTo>
                <a:cubicBezTo>
                  <a:pt x="255" y="13"/>
                  <a:pt x="325" y="70"/>
                  <a:pt x="320" y="152"/>
                </a:cubicBezTo>
                <a:cubicBezTo>
                  <a:pt x="316" y="227"/>
                  <a:pt x="245" y="276"/>
                  <a:pt x="175" y="280"/>
                </a:cubicBezTo>
                <a:cubicBezTo>
                  <a:pt x="105" y="285"/>
                  <a:pt x="17" y="243"/>
                  <a:pt x="17" y="164"/>
                </a:cubicBezTo>
                <a:cubicBezTo>
                  <a:pt x="16" y="123"/>
                  <a:pt x="45" y="85"/>
                  <a:pt x="74" y="59"/>
                </a:cubicBezTo>
                <a:cubicBezTo>
                  <a:pt x="117" y="22"/>
                  <a:pt x="167" y="25"/>
                  <a:pt x="218" y="35"/>
                </a:cubicBezTo>
                <a:cubicBezTo>
                  <a:pt x="220" y="35"/>
                  <a:pt x="220" y="34"/>
                  <a:pt x="219"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latin typeface="Segoe UI Light" panose="020B0502040204020203" pitchFamily="34" charset="0"/>
            </a:endParaRPr>
          </a:p>
        </p:txBody>
      </p:sp>
      <p:sp>
        <p:nvSpPr>
          <p:cNvPr id="20" name="19 CuadroTexto"/>
          <p:cNvSpPr txBox="1"/>
          <p:nvPr/>
        </p:nvSpPr>
        <p:spPr>
          <a:xfrm>
            <a:off x="1876564" y="981522"/>
            <a:ext cx="8539122" cy="813467"/>
          </a:xfrm>
          <a:prstGeom prst="rect">
            <a:avLst/>
          </a:prstGeom>
          <a:solidFill>
            <a:schemeClr val="bg1"/>
          </a:solidFill>
          <a:ln w="3175">
            <a:noFill/>
            <a:prstDash val="dash"/>
          </a:ln>
        </p:spPr>
        <p:txBody>
          <a:bodyPr wrap="square" lIns="91406" tIns="45703" rIns="91406" bIns="45703" rtlCol="0" anchor="ctr">
            <a:noAutofit/>
          </a:bodyPr>
          <a:lstStyle>
            <a:defPPr>
              <a:defRPr lang="es-ES"/>
            </a:defPPr>
            <a:lvl1pPr algn="ctr" defTabSz="1219014">
              <a:spcAft>
                <a:spcPts val="600"/>
              </a:spcAft>
              <a:defRPr sz="1600">
                <a:solidFill>
                  <a:schemeClr val="tx1">
                    <a:lumMod val="65000"/>
                    <a:lumOff val="35000"/>
                  </a:schemeClr>
                </a:solidFill>
                <a:latin typeface="Segoe UI Light" panose="020B0502040204020203" pitchFamily="34" charset="0"/>
                <a:ea typeface="Segoe UI" pitchFamily="34" charset="0"/>
                <a:cs typeface="Segoe UI Light" panose="020B0502040204020203" pitchFamily="34" charset="0"/>
              </a:defRPr>
            </a:lvl1pPr>
            <a:lvl2pPr marL="609507" defTabSz="1219014">
              <a:defRPr sz="2400"/>
            </a:lvl2pPr>
            <a:lvl3pPr marL="1219014" defTabSz="1219014">
              <a:defRPr sz="2400"/>
            </a:lvl3pPr>
            <a:lvl4pPr marL="1828520" defTabSz="1219014">
              <a:defRPr sz="2400"/>
            </a:lvl4pPr>
            <a:lvl5pPr marL="2438027" defTabSz="1219014">
              <a:defRPr sz="2400"/>
            </a:lvl5pPr>
            <a:lvl6pPr marL="3047534" defTabSz="1219014">
              <a:defRPr sz="2400"/>
            </a:lvl6pPr>
            <a:lvl7pPr marL="3657041" defTabSz="1219014">
              <a:defRPr sz="2400"/>
            </a:lvl7pPr>
            <a:lvl8pPr marL="4266547" defTabSz="1219014">
              <a:defRPr sz="2400"/>
            </a:lvl8pPr>
            <a:lvl9pPr marL="4876053" defTabSz="1219014">
              <a:defRPr sz="2400"/>
            </a:lvl9pPr>
          </a:lstStyle>
          <a:p>
            <a:r>
              <a:rPr lang="es-MX" dirty="0" smtClean="0">
                <a:latin typeface="Segoe Print" panose="02000600000000000000" pitchFamily="2" charset="0"/>
              </a:rPr>
              <a:t>Para el total de la muestra, la </a:t>
            </a:r>
            <a:r>
              <a:rPr lang="es-MX" dirty="0">
                <a:latin typeface="Segoe Print" panose="02000600000000000000" pitchFamily="2" charset="0"/>
              </a:rPr>
              <a:t>enfermera interviene en la atención del 39,6% de las visitas a los centros de Atención </a:t>
            </a:r>
            <a:r>
              <a:rPr lang="es-MX" dirty="0" smtClean="0">
                <a:latin typeface="Segoe Print" panose="02000600000000000000" pitchFamily="2" charset="0"/>
              </a:rPr>
              <a:t>Primaria. </a:t>
            </a:r>
          </a:p>
          <a:p>
            <a:r>
              <a:rPr lang="es-MX" dirty="0" smtClean="0">
                <a:latin typeface="Segoe Print" panose="02000600000000000000" pitchFamily="2" charset="0"/>
              </a:rPr>
              <a:t>En la muestra de Asturias su intervención está en el 29,7% de las visitas   </a:t>
            </a:r>
            <a:endParaRPr lang="es-MX" dirty="0">
              <a:latin typeface="Segoe Print" panose="02000600000000000000" pitchFamily="2" charset="0"/>
            </a:endParaRPr>
          </a:p>
        </p:txBody>
      </p:sp>
    </p:spTree>
    <p:extLst>
      <p:ext uri="{BB962C8B-B14F-4D97-AF65-F5344CB8AC3E}">
        <p14:creationId xmlns:p14="http://schemas.microsoft.com/office/powerpoint/2010/main" val="2401238366"/>
      </p:ext>
    </p:extLst>
  </p:cSld>
  <p:clrMapOvr>
    <a:masterClrMapping/>
  </p:clrMapOvr>
</p:sld>
</file>

<file path=ppt/theme/theme1.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LÉGIO ENFERMERÍA">
    <a:dk1>
      <a:sysClr val="windowText" lastClr="000000"/>
    </a:dk1>
    <a:lt1>
      <a:sysClr val="window" lastClr="FFFFFF"/>
    </a:lt1>
    <a:dk2>
      <a:srgbClr val="0072BA"/>
    </a:dk2>
    <a:lt2>
      <a:srgbClr val="D7E1E1"/>
    </a:lt2>
    <a:accent1>
      <a:srgbClr val="3092A6"/>
    </a:accent1>
    <a:accent2>
      <a:srgbClr val="33CCCC"/>
    </a:accent2>
    <a:accent3>
      <a:srgbClr val="00B082"/>
    </a:accent3>
    <a:accent4>
      <a:srgbClr val="669900"/>
    </a:accent4>
    <a:accent5>
      <a:srgbClr val="FFC95D"/>
    </a:accent5>
    <a:accent6>
      <a:srgbClr val="C25C5C"/>
    </a:accent6>
    <a:hlink>
      <a:srgbClr val="1F57F5"/>
    </a:hlink>
    <a:folHlink>
      <a:srgbClr val="9E3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LÉGIO ENFERMERÍA">
    <a:dk1>
      <a:sysClr val="windowText" lastClr="000000"/>
    </a:dk1>
    <a:lt1>
      <a:sysClr val="window" lastClr="FFFFFF"/>
    </a:lt1>
    <a:dk2>
      <a:srgbClr val="0072BA"/>
    </a:dk2>
    <a:lt2>
      <a:srgbClr val="D7E1E1"/>
    </a:lt2>
    <a:accent1>
      <a:srgbClr val="3092A6"/>
    </a:accent1>
    <a:accent2>
      <a:srgbClr val="33CCCC"/>
    </a:accent2>
    <a:accent3>
      <a:srgbClr val="00B082"/>
    </a:accent3>
    <a:accent4>
      <a:srgbClr val="669900"/>
    </a:accent4>
    <a:accent5>
      <a:srgbClr val="FFC95D"/>
    </a:accent5>
    <a:accent6>
      <a:srgbClr val="C25C5C"/>
    </a:accent6>
    <a:hlink>
      <a:srgbClr val="1F57F5"/>
    </a:hlink>
    <a:folHlink>
      <a:srgbClr val="9E3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LÉGIO ENFERMERÍA">
    <a:dk1>
      <a:sysClr val="windowText" lastClr="000000"/>
    </a:dk1>
    <a:lt1>
      <a:sysClr val="window" lastClr="FFFFFF"/>
    </a:lt1>
    <a:dk2>
      <a:srgbClr val="0072BA"/>
    </a:dk2>
    <a:lt2>
      <a:srgbClr val="D7E1E1"/>
    </a:lt2>
    <a:accent1>
      <a:srgbClr val="3092A6"/>
    </a:accent1>
    <a:accent2>
      <a:srgbClr val="33CCCC"/>
    </a:accent2>
    <a:accent3>
      <a:srgbClr val="00B082"/>
    </a:accent3>
    <a:accent4>
      <a:srgbClr val="669900"/>
    </a:accent4>
    <a:accent5>
      <a:srgbClr val="FFC95D"/>
    </a:accent5>
    <a:accent6>
      <a:srgbClr val="C25C5C"/>
    </a:accent6>
    <a:hlink>
      <a:srgbClr val="1F57F5"/>
    </a:hlink>
    <a:folHlink>
      <a:srgbClr val="9E3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LÉGIO ENFERMERÍA">
    <a:dk1>
      <a:sysClr val="windowText" lastClr="000000"/>
    </a:dk1>
    <a:lt1>
      <a:sysClr val="window" lastClr="FFFFFF"/>
    </a:lt1>
    <a:dk2>
      <a:srgbClr val="0072BA"/>
    </a:dk2>
    <a:lt2>
      <a:srgbClr val="D7E1E1"/>
    </a:lt2>
    <a:accent1>
      <a:srgbClr val="3092A6"/>
    </a:accent1>
    <a:accent2>
      <a:srgbClr val="33CCCC"/>
    </a:accent2>
    <a:accent3>
      <a:srgbClr val="00B082"/>
    </a:accent3>
    <a:accent4>
      <a:srgbClr val="669900"/>
    </a:accent4>
    <a:accent5>
      <a:srgbClr val="FFC95D"/>
    </a:accent5>
    <a:accent6>
      <a:srgbClr val="C25C5C"/>
    </a:accent6>
    <a:hlink>
      <a:srgbClr val="1F57F5"/>
    </a:hlink>
    <a:folHlink>
      <a:srgbClr val="9E3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OLÉGIO ENFERMERÍA">
    <a:dk1>
      <a:sysClr val="windowText" lastClr="000000"/>
    </a:dk1>
    <a:lt1>
      <a:sysClr val="window" lastClr="FFFFFF"/>
    </a:lt1>
    <a:dk2>
      <a:srgbClr val="0072BA"/>
    </a:dk2>
    <a:lt2>
      <a:srgbClr val="D7E1E1"/>
    </a:lt2>
    <a:accent1>
      <a:srgbClr val="3092A6"/>
    </a:accent1>
    <a:accent2>
      <a:srgbClr val="33CCCC"/>
    </a:accent2>
    <a:accent3>
      <a:srgbClr val="00B082"/>
    </a:accent3>
    <a:accent4>
      <a:srgbClr val="669900"/>
    </a:accent4>
    <a:accent5>
      <a:srgbClr val="FFC95D"/>
    </a:accent5>
    <a:accent6>
      <a:srgbClr val="C25C5C"/>
    </a:accent6>
    <a:hlink>
      <a:srgbClr val="1F57F5"/>
    </a:hlink>
    <a:folHlink>
      <a:srgbClr val="9E3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OLÉGIO ENFERMERÍA">
    <a:dk1>
      <a:sysClr val="windowText" lastClr="000000"/>
    </a:dk1>
    <a:lt1>
      <a:sysClr val="window" lastClr="FFFFFF"/>
    </a:lt1>
    <a:dk2>
      <a:srgbClr val="0072BA"/>
    </a:dk2>
    <a:lt2>
      <a:srgbClr val="D7E1E1"/>
    </a:lt2>
    <a:accent1>
      <a:srgbClr val="3092A6"/>
    </a:accent1>
    <a:accent2>
      <a:srgbClr val="33CCCC"/>
    </a:accent2>
    <a:accent3>
      <a:srgbClr val="00B082"/>
    </a:accent3>
    <a:accent4>
      <a:srgbClr val="669900"/>
    </a:accent4>
    <a:accent5>
      <a:srgbClr val="FFC95D"/>
    </a:accent5>
    <a:accent6>
      <a:srgbClr val="C25C5C"/>
    </a:accent6>
    <a:hlink>
      <a:srgbClr val="1F57F5"/>
    </a:hlink>
    <a:folHlink>
      <a:srgbClr val="9E3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30440</TotalTime>
  <Words>2769</Words>
  <Application>Microsoft Office PowerPoint</Application>
  <PresentationFormat>Personalizado</PresentationFormat>
  <Paragraphs>367</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4_Tema de Office</vt:lpstr>
      <vt:lpstr>Presentación de PowerPoint</vt:lpstr>
      <vt:lpstr>Presentación de PowerPoint</vt:lpstr>
      <vt:lpstr>Metodología y  ficha técnica </vt:lpstr>
      <vt:lpstr>Metodología y ficha técnica</vt:lpstr>
      <vt:lpstr>Experiencia en los Centros de Atención Primaria</vt:lpstr>
      <vt:lpstr>Visita a los Centros de Atención Primaria en los últimos meses </vt:lpstr>
      <vt:lpstr>Canales de uso para la petición de cita en el centro de salud</vt:lpstr>
      <vt:lpstr>Canales de uso para la petición de cita en el centro de salud Según edad (TOTAL MUESTRA)</vt:lpstr>
      <vt:lpstr>Profesionales sanitaros que atienden en las visitas a los CAP </vt:lpstr>
      <vt:lpstr>Profesionales sanitaros que atienden en las visitas a los CAP Según edad (TOTAL MUESTRA) </vt:lpstr>
      <vt:lpstr>La atención “exclusiva” de la enfermera y su valoración </vt:lpstr>
      <vt:lpstr>La atención “exclusiva” de la enfermera y su valoración  Según edad (TOTAL MUESTRA)</vt:lpstr>
      <vt:lpstr>Valoración de los Centros de Atención Primaria</vt:lpstr>
      <vt:lpstr>Valoración de los Centros de Atención Primaria</vt:lpstr>
      <vt:lpstr>Valoración de los Centros de Atención Primaria Según edad (TOTAL MUESTRA)</vt:lpstr>
      <vt:lpstr>Conocimiento y valoración de la enfermera de referencia</vt:lpstr>
      <vt:lpstr>Conocimiento de la figura de la enfermera de referencia</vt:lpstr>
      <vt:lpstr>Conocimiento de la figura de la enfermera de referencia Según edad (TOTAL MUESTRA)</vt:lpstr>
      <vt:lpstr>Frecuencia de visita y valoración de la enfermera de referencia</vt:lpstr>
      <vt:lpstr>Frecuencia de visita de la enfermera de referencia Según edad (TOTAL MUESTRA)</vt:lpstr>
      <vt:lpstr>Valoración de la enfermera de referencia Según edad (TOTAL MUESTRA)</vt:lpstr>
      <vt:lpstr>Conocimiento y opinión social  de la profesión enfermera</vt:lpstr>
      <vt:lpstr>¿Enfermería es una profesión que requiere formación universitaria?</vt:lpstr>
      <vt:lpstr>¿Enfermería es una profesión que requiere formación universitaria? Según edad (TOTAL MUESTRA)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MTVF</dc:creator>
  <cp:lastModifiedBy>Yolanda del Val</cp:lastModifiedBy>
  <cp:revision>2142</cp:revision>
  <cp:lastPrinted>2020-02-18T06:25:34Z</cp:lastPrinted>
  <dcterms:created xsi:type="dcterms:W3CDTF">2017-12-25T07:58:46Z</dcterms:created>
  <dcterms:modified xsi:type="dcterms:W3CDTF">2023-12-11T06:31:58Z</dcterms:modified>
</cp:coreProperties>
</file>