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4" autoAdjust="0"/>
    <p:restoredTop sz="94660" autoAdjust="0"/>
  </p:normalViewPr>
  <p:slideViewPr>
    <p:cSldViewPr>
      <p:cViewPr>
        <p:scale>
          <a:sx n="77" d="100"/>
          <a:sy n="77" d="100"/>
        </p:scale>
        <p:origin x="-540" y="-42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84.1</c:v>
                </c:pt>
                <c:pt idx="1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812032"/>
        <c:axId val="200813568"/>
      </c:barChart>
      <c:catAx>
        <c:axId val="2008120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0813568"/>
        <c:crosses val="autoZero"/>
        <c:auto val="1"/>
        <c:lblAlgn val="ctr"/>
        <c:lblOffset val="100"/>
        <c:noMultiLvlLbl val="0"/>
      </c:catAx>
      <c:valAx>
        <c:axId val="2008135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08120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838144"/>
        <c:axId val="200839936"/>
      </c:barChart>
      <c:catAx>
        <c:axId val="2008381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0839936"/>
        <c:crosses val="autoZero"/>
        <c:auto val="1"/>
        <c:lblAlgn val="ctr"/>
        <c:lblOffset val="100"/>
        <c:noMultiLvlLbl val="0"/>
      </c:catAx>
      <c:valAx>
        <c:axId val="2008399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08381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117372910077753"/>
                  <c:y val="-2.5047388696574937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56464148316902"/>
                  <c:y val="2.342003188493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7.587191062947087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25613233983669"/>
                  <c:y val="-3.1244588583338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36.200000000000003</c:v>
                </c:pt>
                <c:pt idx="1">
                  <c:v>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07347072"/>
        <c:axId val="207357056"/>
      </c:barChart>
      <c:catAx>
        <c:axId val="207347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7357056"/>
        <c:crosses val="autoZero"/>
        <c:auto val="1"/>
        <c:lblAlgn val="ctr"/>
        <c:lblOffset val="100"/>
        <c:noMultiLvlLbl val="0"/>
      </c:catAx>
      <c:valAx>
        <c:axId val="20735705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7347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987072"/>
        <c:axId val="207988608"/>
      </c:barChart>
      <c:catAx>
        <c:axId val="2079870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7988608"/>
        <c:crosses val="autoZero"/>
        <c:auto val="1"/>
        <c:lblAlgn val="ctr"/>
        <c:lblOffset val="100"/>
        <c:noMultiLvlLbl val="0"/>
      </c:catAx>
      <c:valAx>
        <c:axId val="207988608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0798707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812992"/>
        <c:axId val="201814784"/>
      </c:barChart>
      <c:catAx>
        <c:axId val="201812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1814784"/>
        <c:crosses val="autoZero"/>
        <c:auto val="1"/>
        <c:lblAlgn val="ctr"/>
        <c:lblOffset val="100"/>
        <c:noMultiLvlLbl val="0"/>
      </c:catAx>
      <c:valAx>
        <c:axId val="20181478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0181299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8.4320000000000004</c:v>
                </c:pt>
                <c:pt idx="1">
                  <c:v>8.3789999999999996</c:v>
                </c:pt>
                <c:pt idx="2">
                  <c:v>7.65</c:v>
                </c:pt>
                <c:pt idx="3">
                  <c:v>7.47</c:v>
                </c:pt>
                <c:pt idx="4">
                  <c:v>8.0850000000000009</c:v>
                </c:pt>
                <c:pt idx="5">
                  <c:v>5.8680000000000003</c:v>
                </c:pt>
                <c:pt idx="6">
                  <c:v>7.28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1886336"/>
        <c:axId val="201908608"/>
      </c:barChart>
      <c:catAx>
        <c:axId val="2018863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1908608"/>
        <c:crosses val="autoZero"/>
        <c:auto val="1"/>
        <c:lblAlgn val="ctr"/>
        <c:lblOffset val="100"/>
        <c:noMultiLvlLbl val="0"/>
      </c:catAx>
      <c:valAx>
        <c:axId val="20190860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0188633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7069056"/>
        <c:axId val="217090304"/>
      </c:barChart>
      <c:catAx>
        <c:axId val="217069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7090304"/>
        <c:crosses val="autoZero"/>
        <c:auto val="1"/>
        <c:lblAlgn val="ctr"/>
        <c:lblOffset val="100"/>
        <c:noMultiLvlLbl val="0"/>
      </c:catAx>
      <c:valAx>
        <c:axId val="21709030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706905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7332736"/>
        <c:axId val="217339776"/>
      </c:barChart>
      <c:catAx>
        <c:axId val="2173327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7339776"/>
        <c:crosses val="autoZero"/>
        <c:auto val="1"/>
        <c:lblAlgn val="ctr"/>
        <c:lblOffset val="100"/>
        <c:noMultiLvlLbl val="0"/>
      </c:catAx>
      <c:valAx>
        <c:axId val="21733977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733273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7352832"/>
        <c:axId val="217368832"/>
      </c:barChart>
      <c:catAx>
        <c:axId val="2173528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7368832"/>
        <c:crosses val="autoZero"/>
        <c:auto val="1"/>
        <c:lblAlgn val="ctr"/>
        <c:lblOffset val="100"/>
        <c:noMultiLvlLbl val="0"/>
      </c:catAx>
      <c:valAx>
        <c:axId val="21736883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735283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8020864"/>
        <c:axId val="218032000"/>
      </c:barChart>
      <c:catAx>
        <c:axId val="2180208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8032000"/>
        <c:crosses val="autoZero"/>
        <c:auto val="1"/>
        <c:lblAlgn val="ctr"/>
        <c:lblOffset val="100"/>
        <c:noMultiLvlLbl val="0"/>
      </c:catAx>
      <c:valAx>
        <c:axId val="21803200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80208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320256"/>
        <c:axId val="218338432"/>
      </c:barChart>
      <c:catAx>
        <c:axId val="2183202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8338432"/>
        <c:crosses val="autoZero"/>
        <c:auto val="1"/>
        <c:lblAlgn val="ctr"/>
        <c:lblOffset val="100"/>
        <c:noMultiLvlLbl val="0"/>
      </c:catAx>
      <c:valAx>
        <c:axId val="21833843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1832025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67.900000000000006</c:v>
                </c:pt>
                <c:pt idx="1">
                  <c:v>32.1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8231168"/>
        <c:axId val="218221184"/>
      </c:barChart>
      <c:valAx>
        <c:axId val="21822118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8231168"/>
        <c:crosses val="autoZero"/>
        <c:crossBetween val="between"/>
      </c:valAx>
      <c:catAx>
        <c:axId val="2182311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18221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47.6</c:v>
                </c:pt>
                <c:pt idx="1">
                  <c:v>52.4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8288896"/>
        <c:axId val="218266624"/>
      </c:barChart>
      <c:valAx>
        <c:axId val="2182666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18288896"/>
        <c:crosses val="autoZero"/>
        <c:crossBetween val="between"/>
      </c:valAx>
      <c:catAx>
        <c:axId val="2182888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2182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28819712"/>
        <c:axId val="228821248"/>
      </c:barChart>
      <c:catAx>
        <c:axId val="2288197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8821248"/>
        <c:crosses val="autoZero"/>
        <c:auto val="1"/>
        <c:lblAlgn val="ctr"/>
        <c:lblOffset val="100"/>
        <c:noMultiLvlLbl val="0"/>
      </c:catAx>
      <c:valAx>
        <c:axId val="2288212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8819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4.2</c:v>
                </c:pt>
                <c:pt idx="1">
                  <c:v>16.7</c:v>
                </c:pt>
                <c:pt idx="2">
                  <c:v>8.1999999999999993</c:v>
                </c:pt>
                <c:pt idx="3">
                  <c:v>36.9</c:v>
                </c:pt>
                <c:pt idx="4">
                  <c:v>32.6</c:v>
                </c:pt>
                <c:pt idx="5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323904"/>
        <c:axId val="229325440"/>
      </c:barChart>
      <c:catAx>
        <c:axId val="2293239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325440"/>
        <c:crosses val="autoZero"/>
        <c:auto val="1"/>
        <c:lblAlgn val="ctr"/>
        <c:lblOffset val="100"/>
        <c:noMultiLvlLbl val="0"/>
      </c:catAx>
      <c:valAx>
        <c:axId val="2293254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93239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8.8810000000000002</c:v>
                </c:pt>
                <c:pt idx="1">
                  <c:v>8.7309999999999999</c:v>
                </c:pt>
                <c:pt idx="2">
                  <c:v>8.5280000000000005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8967936"/>
        <c:axId val="228969472"/>
      </c:barChart>
      <c:catAx>
        <c:axId val="2289679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8969472"/>
        <c:crosses val="autoZero"/>
        <c:auto val="1"/>
        <c:lblAlgn val="ctr"/>
        <c:lblOffset val="100"/>
        <c:noMultiLvlLbl val="0"/>
      </c:catAx>
      <c:valAx>
        <c:axId val="22896947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2896793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589056"/>
        <c:axId val="218590592"/>
      </c:barChart>
      <c:catAx>
        <c:axId val="2185890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8590592"/>
        <c:crosses val="autoZero"/>
        <c:auto val="1"/>
        <c:lblAlgn val="ctr"/>
        <c:lblOffset val="100"/>
        <c:noMultiLvlLbl val="0"/>
      </c:catAx>
      <c:valAx>
        <c:axId val="2185905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858905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660864"/>
        <c:axId val="218662400"/>
      </c:barChart>
      <c:catAx>
        <c:axId val="218660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8662400"/>
        <c:crosses val="autoZero"/>
        <c:auto val="1"/>
        <c:lblAlgn val="ctr"/>
        <c:lblOffset val="100"/>
        <c:noMultiLvlLbl val="0"/>
      </c:catAx>
      <c:valAx>
        <c:axId val="2186624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86608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7451382751143111"/>
                  <c:y val="-3.8837290640610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55.8</c:v>
                </c:pt>
                <c:pt idx="1">
                  <c:v>39.4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119872"/>
        <c:axId val="229121408"/>
      </c:barChart>
      <c:catAx>
        <c:axId val="2291198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121408"/>
        <c:crosses val="autoZero"/>
        <c:auto val="1"/>
        <c:lblAlgn val="ctr"/>
        <c:lblOffset val="100"/>
        <c:noMultiLvlLbl val="0"/>
      </c:catAx>
      <c:valAx>
        <c:axId val="2291214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91198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191680"/>
        <c:axId val="229193216"/>
      </c:barChart>
      <c:catAx>
        <c:axId val="2291916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193216"/>
        <c:crosses val="autoZero"/>
        <c:auto val="1"/>
        <c:lblAlgn val="ctr"/>
        <c:lblOffset val="100"/>
        <c:noMultiLvlLbl val="0"/>
      </c:catAx>
      <c:valAx>
        <c:axId val="2291932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91916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9209984"/>
        <c:axId val="229211520"/>
      </c:barChart>
      <c:catAx>
        <c:axId val="2292099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9211520"/>
        <c:crosses val="autoZero"/>
        <c:auto val="1"/>
        <c:lblAlgn val="ctr"/>
        <c:lblOffset val="100"/>
        <c:noMultiLvlLbl val="0"/>
      </c:catAx>
      <c:valAx>
        <c:axId val="2292115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92099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0113664"/>
        <c:axId val="230116352"/>
      </c:barChart>
      <c:catAx>
        <c:axId val="230113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30116352"/>
        <c:crosses val="autoZero"/>
        <c:auto val="1"/>
        <c:lblAlgn val="ctr"/>
        <c:lblOffset val="100"/>
        <c:noMultiLvlLbl val="0"/>
      </c:catAx>
      <c:valAx>
        <c:axId val="23011635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301136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0044032"/>
        <c:axId val="230045568"/>
      </c:barChart>
      <c:catAx>
        <c:axId val="2300440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0045568"/>
        <c:crosses val="autoZero"/>
        <c:auto val="1"/>
        <c:lblAlgn val="ctr"/>
        <c:lblOffset val="100"/>
        <c:noMultiLvlLbl val="0"/>
      </c:catAx>
      <c:valAx>
        <c:axId val="230045568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300440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9792384"/>
        <c:axId val="229803520"/>
      </c:barChart>
      <c:catAx>
        <c:axId val="2297923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9803520"/>
        <c:crosses val="autoZero"/>
        <c:auto val="1"/>
        <c:lblAlgn val="ctr"/>
        <c:lblOffset val="100"/>
        <c:noMultiLvlLbl val="0"/>
      </c:catAx>
      <c:valAx>
        <c:axId val="22980352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97923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9910784"/>
        <c:axId val="229923072"/>
      </c:barChart>
      <c:catAx>
        <c:axId val="2299107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9923072"/>
        <c:crosses val="autoZero"/>
        <c:auto val="1"/>
        <c:lblAlgn val="ctr"/>
        <c:lblOffset val="100"/>
        <c:noMultiLvlLbl val="0"/>
      </c:catAx>
      <c:valAx>
        <c:axId val="22992307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99107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29850112"/>
        <c:axId val="229857152"/>
      </c:barChart>
      <c:catAx>
        <c:axId val="2298501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29857152"/>
        <c:crosses val="autoZero"/>
        <c:auto val="1"/>
        <c:lblAlgn val="ctr"/>
        <c:lblOffset val="100"/>
        <c:noMultiLvlLbl val="0"/>
      </c:catAx>
      <c:valAx>
        <c:axId val="22985715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298501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989670654837534"/>
                  <c:y val="4.828910769480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439643743229854"/>
                  <c:y val="3.2711264525506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77.400000000000006</c:v>
                </c:pt>
                <c:pt idx="1">
                  <c:v>6.8</c:v>
                </c:pt>
                <c:pt idx="2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66249216"/>
        <c:axId val="166250752"/>
      </c:barChart>
      <c:catAx>
        <c:axId val="1662492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6250752"/>
        <c:crosses val="autoZero"/>
        <c:auto val="1"/>
        <c:lblAlgn val="ctr"/>
        <c:lblOffset val="100"/>
        <c:noMultiLvlLbl val="0"/>
      </c:catAx>
      <c:valAx>
        <c:axId val="1662507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6249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0597376"/>
        <c:axId val="230598912"/>
      </c:barChart>
      <c:catAx>
        <c:axId val="230597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0598912"/>
        <c:crosses val="autoZero"/>
        <c:auto val="1"/>
        <c:lblAlgn val="ctr"/>
        <c:lblOffset val="100"/>
        <c:noMultiLvlLbl val="0"/>
      </c:catAx>
      <c:valAx>
        <c:axId val="2305989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0597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346664959464571"/>
                  <c:y val="3.528730610746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859216467625056"/>
                  <c:y val="-6.233343397732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132702518296899"/>
                  <c:y val="-4.353694972768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151053782080287"/>
                  <c:y val="0.1054199227392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36.200000000000003</c:v>
                </c:pt>
                <c:pt idx="1">
                  <c:v>56.7</c:v>
                </c:pt>
                <c:pt idx="2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30907264"/>
        <c:axId val="230933632"/>
      </c:barChart>
      <c:catAx>
        <c:axId val="230907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0933632"/>
        <c:crosses val="autoZero"/>
        <c:auto val="1"/>
        <c:lblAlgn val="ctr"/>
        <c:lblOffset val="100"/>
        <c:noMultiLvlLbl val="0"/>
      </c:catAx>
      <c:valAx>
        <c:axId val="2309336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0907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0734848"/>
        <c:axId val="230753024"/>
      </c:barChart>
      <c:catAx>
        <c:axId val="2307348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0753024"/>
        <c:crosses val="autoZero"/>
        <c:auto val="1"/>
        <c:lblAlgn val="ctr"/>
        <c:lblOffset val="100"/>
        <c:noMultiLvlLbl val="0"/>
      </c:catAx>
      <c:valAx>
        <c:axId val="2307530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07348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27.5</c:v>
                </c:pt>
                <c:pt idx="1">
                  <c:v>52.5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0811904"/>
        <c:axId val="230813696"/>
      </c:barChart>
      <c:catAx>
        <c:axId val="2308119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0813696"/>
        <c:crosses val="autoZero"/>
        <c:auto val="1"/>
        <c:lblAlgn val="ctr"/>
        <c:lblOffset val="100"/>
        <c:noMultiLvlLbl val="0"/>
      </c:catAx>
      <c:valAx>
        <c:axId val="2308136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308119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29505280"/>
        <c:axId val="229515264"/>
      </c:barChart>
      <c:catAx>
        <c:axId val="229505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9515264"/>
        <c:crosses val="autoZero"/>
        <c:auto val="1"/>
        <c:lblAlgn val="ctr"/>
        <c:lblOffset val="100"/>
        <c:noMultiLvlLbl val="0"/>
      </c:catAx>
      <c:valAx>
        <c:axId val="2295152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9505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935680"/>
        <c:axId val="200953856"/>
      </c:barChart>
      <c:catAx>
        <c:axId val="2009356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0953856"/>
        <c:crosses val="autoZero"/>
        <c:auto val="1"/>
        <c:lblAlgn val="ctr"/>
        <c:lblOffset val="100"/>
        <c:noMultiLvlLbl val="0"/>
      </c:catAx>
      <c:valAx>
        <c:axId val="2009538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09356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71.7</c:v>
                </c:pt>
                <c:pt idx="1">
                  <c:v>0</c:v>
                </c:pt>
                <c:pt idx="2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2970496"/>
        <c:axId val="122972032"/>
      </c:barChart>
      <c:catAx>
        <c:axId val="1229704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22972032"/>
        <c:crosses val="autoZero"/>
        <c:auto val="1"/>
        <c:lblAlgn val="ctr"/>
        <c:lblOffset val="100"/>
        <c:noMultiLvlLbl val="0"/>
      </c:catAx>
      <c:valAx>
        <c:axId val="1229720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29704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849216"/>
        <c:axId val="127850752"/>
      </c:barChart>
      <c:catAx>
        <c:axId val="1278492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27850752"/>
        <c:crosses val="autoZero"/>
        <c:auto val="1"/>
        <c:lblAlgn val="ctr"/>
        <c:lblOffset val="100"/>
        <c:noMultiLvlLbl val="0"/>
      </c:catAx>
      <c:valAx>
        <c:axId val="1278507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78492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696640"/>
        <c:axId val="167698432"/>
      </c:barChart>
      <c:catAx>
        <c:axId val="1676966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7698432"/>
        <c:crosses val="autoZero"/>
        <c:auto val="1"/>
        <c:lblAlgn val="ctr"/>
        <c:lblOffset val="100"/>
        <c:noMultiLvlLbl val="0"/>
      </c:catAx>
      <c:valAx>
        <c:axId val="1676984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769664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0359936"/>
        <c:axId val="200361472"/>
      </c:barChart>
      <c:catAx>
        <c:axId val="2003599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00361472"/>
        <c:crosses val="autoZero"/>
        <c:auto val="1"/>
        <c:lblAlgn val="ctr"/>
        <c:lblOffset val="100"/>
        <c:noMultiLvlLbl val="0"/>
      </c:catAx>
      <c:valAx>
        <c:axId val="2003614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0035993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:a16="http://schemas.microsoft.com/office/drawing/2014/main" xmlns="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ISLAS CANARIAS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048787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9,26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941491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1501096" y="1103438"/>
            <a:ext cx="9346638" cy="131824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la muestra total, algo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más de la mitad de los ciudadanos entrevistados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Canarias este dato se reduce al 36,2%. </a:t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58556" y="2669446"/>
            <a:ext cx="315535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703295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5" y="2431747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96931" y="940720"/>
            <a:ext cx="12035899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</a:t>
            </a:r>
            <a:r>
              <a:rPr lang="es-MX" dirty="0" smtClean="0">
                <a:latin typeface="Segoe Print" panose="02000600000000000000" pitchFamily="2" charset="0"/>
              </a:rPr>
              <a:t>CAP, </a:t>
            </a:r>
            <a:r>
              <a:rPr lang="es-MX" dirty="0">
                <a:latin typeface="Segoe Print" panose="02000600000000000000" pitchFamily="2" charset="0"/>
              </a:rPr>
              <a:t>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r>
              <a:rPr lang="es-MX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</a:t>
            </a:r>
            <a:r>
              <a:rPr lang="es-MX" b="0" dirty="0" smtClean="0">
                <a:latin typeface="Segoe Print" panose="02000600000000000000" pitchFamily="2" charset="0"/>
              </a:rPr>
              <a:t>por </a:t>
            </a:r>
            <a:r>
              <a:rPr lang="es-MX" b="0" dirty="0">
                <a:latin typeface="Segoe Print" panose="02000600000000000000" pitchFamily="2" charset="0"/>
              </a:rPr>
              <a:t>encima </a:t>
            </a:r>
            <a:r>
              <a:rPr lang="es-MX" b="0" dirty="0" smtClean="0">
                <a:latin typeface="Segoe Print" panose="02000600000000000000" pitchFamily="2" charset="0"/>
              </a:rPr>
              <a:t>del médico: </a:t>
            </a:r>
            <a:r>
              <a:rPr lang="es-MX" b="0" dirty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8,43 (Canarias)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el total, 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r>
              <a:rPr lang="es-MX" dirty="0" smtClean="0">
                <a:latin typeface="Segoe Print" panose="02000600000000000000" pitchFamily="2" charset="0"/>
              </a:rPr>
              <a:t>son </a:t>
            </a:r>
            <a:r>
              <a:rPr lang="es-MX" dirty="0">
                <a:latin typeface="Segoe Print" panose="02000600000000000000" pitchFamily="2" charset="0"/>
              </a:rPr>
              <a:t>los puntos más débiles de los </a:t>
            </a:r>
            <a:r>
              <a:rPr lang="es-MX" dirty="0" smtClean="0">
                <a:latin typeface="Segoe Print" panose="02000600000000000000" pitchFamily="2" charset="0"/>
              </a:rPr>
              <a:t>CAP. En Canarias, el único punto débil es el tiempo de espera para la cita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1152783"/>
            <a:ext cx="10978340" cy="78925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003844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2989769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2772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2772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959896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4266836" y="5667247"/>
            <a:ext cx="2220350" cy="530185"/>
            <a:chOff x="4470036" y="5789167"/>
            <a:chExt cx="2220350" cy="530185"/>
          </a:xfrm>
        </p:grpSpPr>
        <p:sp>
          <p:nvSpPr>
            <p:cNvPr id="15" name="14 Rectángulo"/>
            <p:cNvSpPr/>
            <p:nvPr/>
          </p:nvSpPr>
          <p:spPr>
            <a:xfrm>
              <a:off x="4470036" y="5866119"/>
              <a:ext cx="130924" cy="119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470036" y="6099560"/>
              <a:ext cx="130924" cy="1190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634738" y="5789167"/>
              <a:ext cx="20556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679408" y="6042353"/>
              <a:ext cx="184784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ISLAS CANARIAS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271231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9789710" y="5809486"/>
            <a:ext cx="1934428" cy="530185"/>
            <a:chOff x="9911630" y="5789166"/>
            <a:chExt cx="1934428" cy="530185"/>
          </a:xfrm>
        </p:grpSpPr>
        <p:sp>
          <p:nvSpPr>
            <p:cNvPr id="30" name="29 Rectángulo"/>
            <p:cNvSpPr/>
            <p:nvPr/>
          </p:nvSpPr>
          <p:spPr>
            <a:xfrm>
              <a:off x="9911630" y="5866119"/>
              <a:ext cx="130924" cy="119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9911630" y="6099560"/>
              <a:ext cx="130924" cy="1190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0076332" y="5789166"/>
              <a:ext cx="17697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10121002" y="6042352"/>
              <a:ext cx="15908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ISLAS CANARIAS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6" name="2Freeform 9"/>
          <p:cNvSpPr>
            <a:spLocks/>
          </p:cNvSpPr>
          <p:nvPr/>
        </p:nvSpPr>
        <p:spPr bwMode="auto">
          <a:xfrm>
            <a:off x="3430910" y="3857346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Freeform 9"/>
          <p:cNvSpPr>
            <a:spLocks/>
          </p:cNvSpPr>
          <p:nvPr/>
        </p:nvSpPr>
        <p:spPr bwMode="auto">
          <a:xfrm>
            <a:off x="8926378" y="3879132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15 CuadroTexto"/>
          <p:cNvSpPr txBox="1"/>
          <p:nvPr/>
        </p:nvSpPr>
        <p:spPr>
          <a:xfrm>
            <a:off x="1485593" y="1429137"/>
            <a:ext cx="9384845" cy="58474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07851782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09714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94724"/>
              </p:ext>
            </p:extLst>
          </p:nvPr>
        </p:nvGraphicFramePr>
        <p:xfrm>
          <a:off x="6664578" y="2421682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302766"/>
              </p:ext>
            </p:extLst>
          </p:nvPr>
        </p:nvGraphicFramePr>
        <p:xfrm>
          <a:off x="8719078" y="2891336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66,6%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9623598" y="5446018"/>
            <a:ext cx="1774727" cy="584778"/>
            <a:chOff x="10415686" y="5013970"/>
            <a:chExt cx="1774727" cy="584778"/>
          </a:xfrm>
        </p:grpSpPr>
        <p:sp>
          <p:nvSpPr>
            <p:cNvPr id="8" name="7 Rectángulo"/>
            <p:cNvSpPr/>
            <p:nvPr/>
          </p:nvSpPr>
          <p:spPr>
            <a:xfrm>
              <a:off x="10415686" y="5145516"/>
              <a:ext cx="130924" cy="1190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415686" y="5378956"/>
              <a:ext cx="130924" cy="1190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580452" y="5013970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545965" y="5068564"/>
              <a:ext cx="16444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0545965" y="5321749"/>
              <a:ext cx="16444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ISLAS CANARIAS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511030" y="5437304"/>
            <a:ext cx="1844871" cy="584778"/>
            <a:chOff x="4826399" y="5509313"/>
            <a:chExt cx="1844871" cy="584778"/>
          </a:xfrm>
        </p:grpSpPr>
        <p:sp>
          <p:nvSpPr>
            <p:cNvPr id="26" name="25 Rectángulo"/>
            <p:cNvSpPr/>
            <p:nvPr/>
          </p:nvSpPr>
          <p:spPr>
            <a:xfrm>
              <a:off x="4826399" y="5640859"/>
              <a:ext cx="130924" cy="119022"/>
            </a:xfrm>
            <a:prstGeom prst="rect">
              <a:avLst/>
            </a:prstGeom>
            <a:solidFill>
              <a:srgbClr val="17375E"/>
            </a:solidFill>
            <a:ln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826399" y="5874299"/>
              <a:ext cx="130924" cy="1190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4991165" y="5509313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956678" y="5563906"/>
              <a:ext cx="17145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956678" y="5817092"/>
              <a:ext cx="15432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ISLAS CANARIAS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5" name="15 CuadroTexto"/>
          <p:cNvSpPr txBox="1"/>
          <p:nvPr/>
        </p:nvSpPr>
        <p:spPr>
          <a:xfrm>
            <a:off x="1002275" y="981522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66,6% en Canarias)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:a16="http://schemas.microsoft.com/office/drawing/2014/main" xmlns="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523142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55388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22,6% (Canarias) 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658904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91459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1188208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36,2% en Canarias 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73905430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80,0%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80,0% en Canarias) </a:t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encuestas en las Islas Canarias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para la muestra de Canarias,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718942" y="1917626"/>
            <a:ext cx="446449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3048235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84,1% de la población consultada en las Islas Canarias ha tenido contacto con su centro de salud </a:t>
            </a: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338626"/>
              </p:ext>
            </p:extLst>
          </p:nvPr>
        </p:nvGraphicFramePr>
        <p:xfrm>
          <a:off x="3946864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508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067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585531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46734" y="837506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más en Canarias que en el total de la muestra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55,8% de los consultados en Canarias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32985" y="1125419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/>
              <a:t>Por edad, </a:t>
            </a:r>
            <a:r>
              <a:rPr lang="es-MX" b="0" dirty="0" smtClean="0"/>
              <a:t>en el total de la muestra se </a:t>
            </a:r>
            <a:r>
              <a:rPr lang="es-MX" b="0" dirty="0"/>
              <a:t>observa que la cita online es el canal mayoritario hasta los 64 años, aunque su mayor uso lo tienen los consultados hasta los 49 años</a:t>
            </a:r>
          </a:p>
          <a:p>
            <a:r>
              <a:rPr lang="es-MX" dirty="0"/>
              <a:t>A partir de los 65 años, toman el mayor peso la cita telefónica y la cita en el propio centro</a:t>
            </a: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658075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ISLAS CANARIAS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3898977840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28,3%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Canarias su intervención está en el 28,3% 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30352</TotalTime>
  <Words>2766</Words>
  <Application>Microsoft Office PowerPoint</Application>
  <PresentationFormat>Personalizado</PresentationFormat>
  <Paragraphs>367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2137</cp:revision>
  <cp:lastPrinted>2020-02-18T06:25:34Z</cp:lastPrinted>
  <dcterms:created xsi:type="dcterms:W3CDTF">2017-12-25T07:58:46Z</dcterms:created>
  <dcterms:modified xsi:type="dcterms:W3CDTF">2023-12-11T06:32:39Z</dcterms:modified>
</cp:coreProperties>
</file>