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theme/themeOverride2.xml" ContentType="application/vnd.openxmlformats-officedocument.themeOverride+xml"/>
  <Override PartName="/ppt/charts/chart15.xml" ContentType="application/vnd.openxmlformats-officedocument.drawingml.chart+xml"/>
  <Override PartName="/ppt/theme/themeOverride3.xml" ContentType="application/vnd.openxmlformats-officedocument.themeOverride+xml"/>
  <Override PartName="/ppt/charts/chart16.xml" ContentType="application/vnd.openxmlformats-officedocument.drawingml.chart+xml"/>
  <Override PartName="/ppt/theme/themeOverride4.xml" ContentType="application/vnd.openxmlformats-officedocument.themeOverride+xml"/>
  <Override PartName="/ppt/charts/chart17.xml" ContentType="application/vnd.openxmlformats-officedocument.drawingml.chart+xml"/>
  <Override PartName="/ppt/theme/themeOverride5.xml" ContentType="application/vnd.openxmlformats-officedocument.themeOverr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theme/themeOverride6.xml" ContentType="application/vnd.openxmlformats-officedocument.themeOverr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theme/themeOverride7.xml" ContentType="application/vnd.openxmlformats-officedocument.themeOverrid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theme/themeOverride8.xml" ContentType="application/vnd.openxmlformats-officedocument.themeOverrid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theme/themeOverride9.xml" ContentType="application/vnd.openxmlformats-officedocument.themeOverride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theme/themeOverride10.xml" ContentType="application/vnd.openxmlformats-officedocument.themeOverride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theme/themeOverride11.xml" ContentType="application/vnd.openxmlformats-officedocument.themeOverride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31"/>
  </p:notesMasterIdLst>
  <p:handoutMasterIdLst>
    <p:handoutMasterId r:id="rId32"/>
  </p:handoutMasterIdLst>
  <p:sldIdLst>
    <p:sldId id="706" r:id="rId2"/>
    <p:sldId id="1553" r:id="rId3"/>
    <p:sldId id="1544" r:id="rId4"/>
    <p:sldId id="1551" r:id="rId5"/>
    <p:sldId id="1554" r:id="rId6"/>
    <p:sldId id="1641" r:id="rId7"/>
    <p:sldId id="1643" r:id="rId8"/>
    <p:sldId id="1605" r:id="rId9"/>
    <p:sldId id="1644" r:id="rId10"/>
    <p:sldId id="1607" r:id="rId11"/>
    <p:sldId id="1645" r:id="rId12"/>
    <p:sldId id="1633" r:id="rId13"/>
    <p:sldId id="1599" r:id="rId14"/>
    <p:sldId id="1646" r:id="rId15"/>
    <p:sldId id="1601" r:id="rId16"/>
    <p:sldId id="1608" r:id="rId17"/>
    <p:sldId id="1654" r:id="rId18"/>
    <p:sldId id="1613" r:id="rId19"/>
    <p:sldId id="1649" r:id="rId20"/>
    <p:sldId id="1614" r:id="rId21"/>
    <p:sldId id="1631" r:id="rId22"/>
    <p:sldId id="1620" r:id="rId23"/>
    <p:sldId id="1650" r:id="rId24"/>
    <p:sldId id="1619" r:id="rId25"/>
    <p:sldId id="1651" r:id="rId26"/>
    <p:sldId id="1621" r:id="rId27"/>
    <p:sldId id="1652" r:id="rId28"/>
    <p:sldId id="1623" r:id="rId29"/>
    <p:sldId id="1514" r:id="rId30"/>
  </p:sldIdLst>
  <p:sldSz cx="12190413" cy="6859588"/>
  <p:notesSz cx="6797675" cy="9928225"/>
  <p:defaultTextStyle>
    <a:defPPr>
      <a:defRPr lang="es-ES"/>
    </a:defPPr>
    <a:lvl1pPr marL="0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9516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9033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58549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78065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97582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117098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36615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56131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C7B1638F-212A-4F26-A9E4-3516AF35E266}">
          <p14:sldIdLst>
            <p14:sldId id="706"/>
            <p14:sldId id="1553"/>
          </p14:sldIdLst>
        </p14:section>
        <p14:section name="Sección sin título" id="{45EDF00D-E02F-41E9-8A67-48547ADE39CB}">
          <p14:sldIdLst>
            <p14:sldId id="1544"/>
            <p14:sldId id="1551"/>
          </p14:sldIdLst>
        </p14:section>
        <p14:section name="Sección sin título" id="{B3F4B642-0A18-4561-AFA0-D593047B6061}">
          <p14:sldIdLst>
            <p14:sldId id="1554"/>
            <p14:sldId id="1641"/>
            <p14:sldId id="1643"/>
            <p14:sldId id="1605"/>
            <p14:sldId id="1644"/>
            <p14:sldId id="1607"/>
            <p14:sldId id="1645"/>
            <p14:sldId id="1633"/>
          </p14:sldIdLst>
        </p14:section>
        <p14:section name="Sección sin título" id="{CC52EC11-2569-4385-9228-8CB511AC245F}">
          <p14:sldIdLst>
            <p14:sldId id="1599"/>
            <p14:sldId id="1646"/>
            <p14:sldId id="1601"/>
          </p14:sldIdLst>
        </p14:section>
        <p14:section name="Sección sin título" id="{EFF56CE8-6246-4185-A49D-6044A0F81DC9}">
          <p14:sldIdLst>
            <p14:sldId id="1608"/>
            <p14:sldId id="1654"/>
            <p14:sldId id="1613"/>
            <p14:sldId id="1649"/>
            <p14:sldId id="1614"/>
            <p14:sldId id="1631"/>
          </p14:sldIdLst>
        </p14:section>
        <p14:section name="Sección sin título" id="{2C8B73AF-09B3-4D75-813F-642CBFE0BA4C}">
          <p14:sldIdLst>
            <p14:sldId id="1620"/>
            <p14:sldId id="1650"/>
            <p14:sldId id="1619"/>
            <p14:sldId id="1651"/>
            <p14:sldId id="1621"/>
            <p14:sldId id="1652"/>
            <p14:sldId id="1623"/>
          </p14:sldIdLst>
        </p14:section>
        <p14:section name="Sección sin título" id="{1962122B-E761-44E7-AAB2-B3272A01512C}">
          <p14:sldIdLst>
            <p14:sldId id="151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51F4E9"/>
    <a:srgbClr val="00478F"/>
    <a:srgbClr val="000000"/>
    <a:srgbClr val="4F81BD"/>
    <a:srgbClr val="0070C0"/>
    <a:srgbClr val="2B4C7E"/>
    <a:srgbClr val="567EBB"/>
    <a:srgbClr val="606D8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35" autoAdjust="0"/>
    <p:restoredTop sz="94660" autoAdjust="0"/>
  </p:normalViewPr>
  <p:slideViewPr>
    <p:cSldViewPr>
      <p:cViewPr>
        <p:scale>
          <a:sx n="50" d="100"/>
          <a:sy n="50" d="100"/>
        </p:scale>
        <p:origin x="-1500" y="-522"/>
      </p:cViewPr>
      <p:guideLst>
        <p:guide orient="horz" pos="1253"/>
        <p:guide orient="horz" pos="3974"/>
        <p:guide pos="74"/>
        <p:guide pos="149"/>
      </p:guideLst>
    </p:cSldViewPr>
  </p:slideViewPr>
  <p:outlineViewPr>
    <p:cViewPr>
      <p:scale>
        <a:sx n="33" d="100"/>
        <a:sy n="33" d="100"/>
      </p:scale>
      <p:origin x="0" y="243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4.xlsx"/><Relationship Id="rId1" Type="http://schemas.openxmlformats.org/officeDocument/2006/relationships/themeOverride" Target="../theme/themeOverride2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5.xlsx"/><Relationship Id="rId1" Type="http://schemas.openxmlformats.org/officeDocument/2006/relationships/themeOverride" Target="../theme/themeOverride3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6.xlsx"/><Relationship Id="rId1" Type="http://schemas.openxmlformats.org/officeDocument/2006/relationships/themeOverride" Target="../theme/themeOverride4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7.xlsx"/><Relationship Id="rId1" Type="http://schemas.openxmlformats.org/officeDocument/2006/relationships/themeOverride" Target="../theme/themeOverride5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2.xlsx"/><Relationship Id="rId1" Type="http://schemas.openxmlformats.org/officeDocument/2006/relationships/themeOverride" Target="../theme/themeOverride6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3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4.xlsx"/><Relationship Id="rId1" Type="http://schemas.openxmlformats.org/officeDocument/2006/relationships/themeOverride" Target="../theme/themeOverride7.xm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5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6.xlsx"/><Relationship Id="rId1" Type="http://schemas.openxmlformats.org/officeDocument/2006/relationships/themeOverride" Target="../theme/themeOverride8.xm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2.xlsx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3.xlsx"/><Relationship Id="rId1" Type="http://schemas.openxmlformats.org/officeDocument/2006/relationships/themeOverride" Target="../theme/themeOverride9.xm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8.xlsx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9.xlsx"/><Relationship Id="rId1" Type="http://schemas.openxmlformats.org/officeDocument/2006/relationships/themeOverride" Target="../theme/themeOverride10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.xlsx"/><Relationship Id="rId1" Type="http://schemas.openxmlformats.org/officeDocument/2006/relationships/themeOverride" Target="../theme/themeOverride1.xm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1.xlsx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2.xlsx"/><Relationship Id="rId1" Type="http://schemas.openxmlformats.org/officeDocument/2006/relationships/themeOverride" Target="../theme/themeOverride11.xm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4.xlsx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5.xlsx"/><Relationship Id="rId1" Type="http://schemas.openxmlformats.org/officeDocument/2006/relationships/themeOverride" Target="../theme/themeOverride1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574277460719514"/>
                  <c:y val="-0.24481460628668378"/>
                </c:manualLayout>
              </c:layout>
              <c:numFmt formatCode="0.0\%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Segoe UI" pitchFamily="34" charset="0"/>
                      <a:cs typeface="Segoe UI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913096048644162"/>
                  <c:y val="0.153417981806164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Sí 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84.4</c:v>
                </c:pt>
                <c:pt idx="1">
                  <c:v>15.6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842579397909234"/>
          <c:y val="0.80340625994475179"/>
          <c:w val="0.45922662037896039"/>
          <c:h val="0.1427861593532922"/>
        </c:manualLayout>
      </c:layout>
      <c:overlay val="0"/>
      <c:txPr>
        <a:bodyPr/>
        <a:lstStyle/>
        <a:p>
          <a:pPr>
            <a:defRPr sz="20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60.2</c:v>
                </c:pt>
                <c:pt idx="1">
                  <c:v>8.8000000000000007</c:v>
                </c:pt>
                <c:pt idx="2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29924224"/>
        <c:axId val="229930880"/>
      </c:barChart>
      <c:catAx>
        <c:axId val="22992422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29930880"/>
        <c:crosses val="autoZero"/>
        <c:auto val="1"/>
        <c:lblAlgn val="ctr"/>
        <c:lblOffset val="100"/>
        <c:noMultiLvlLbl val="0"/>
      </c:catAx>
      <c:valAx>
        <c:axId val="229930880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29924224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49.9</c:v>
                </c:pt>
                <c:pt idx="1">
                  <c:v>11.5</c:v>
                </c:pt>
                <c:pt idx="2">
                  <c:v>38.700000000000003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29971840"/>
        <c:axId val="229973376"/>
      </c:barChart>
      <c:catAx>
        <c:axId val="229971840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29973376"/>
        <c:crosses val="autoZero"/>
        <c:auto val="1"/>
        <c:lblAlgn val="ctr"/>
        <c:lblOffset val="100"/>
        <c:noMultiLvlLbl val="0"/>
      </c:catAx>
      <c:valAx>
        <c:axId val="229973376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29971840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365918804820392"/>
          <c:y val="0.19418061359578306"/>
          <c:w val="0.4853764546586275"/>
          <c:h val="0.4860353581757711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3857591834237939"/>
                  <c:y val="-1.6637447086071119E-2"/>
                </c:manualLayout>
              </c:layout>
              <c:numFmt formatCode="0.0\%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Segoe UI" pitchFamily="34" charset="0"/>
                      <a:cs typeface="Segoe UI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0576424238716942"/>
                  <c:y val="2.3420031884936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Sí 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54.3</c:v>
                </c:pt>
                <c:pt idx="1">
                  <c:v>45.7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8919167354145628E-2"/>
          <c:y val="0.28850304694833351"/>
          <c:w val="0.2506726980764471"/>
          <c:h val="0.23934260113033387"/>
        </c:manualLayout>
      </c:layout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365918804820392"/>
          <c:y val="0.19418061359578306"/>
          <c:w val="0.4853764546586275"/>
          <c:h val="0.4860353581757711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4277518859517876"/>
                  <c:y val="-8.2275054755672986E-3"/>
                </c:manualLayout>
              </c:layout>
              <c:numFmt formatCode="0.0\%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Segoe UI" pitchFamily="34" charset="0"/>
                      <a:cs typeface="Segoe UI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3935840440956441"/>
                  <c:y val="1.50100902744322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Sí 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52.2</c:v>
                </c:pt>
                <c:pt idx="1">
                  <c:v>47.8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8919167354145628E-2"/>
          <c:y val="0.28850304694833351"/>
          <c:w val="0.2506726980764471"/>
          <c:h val="0.23934260113033387"/>
        </c:manualLayout>
      </c:layout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45.7</c:v>
                </c:pt>
                <c:pt idx="2">
                  <c:v>49.6</c:v>
                </c:pt>
                <c:pt idx="3">
                  <c:v>49.8</c:v>
                </c:pt>
                <c:pt idx="4">
                  <c:v>42.4</c:v>
                </c:pt>
                <c:pt idx="5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54.3</c:v>
                </c:pt>
                <c:pt idx="2">
                  <c:v>50.4</c:v>
                </c:pt>
                <c:pt idx="3">
                  <c:v>50.2</c:v>
                </c:pt>
                <c:pt idx="4">
                  <c:v>57.6</c:v>
                </c:pt>
                <c:pt idx="5">
                  <c:v>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230777600"/>
        <c:axId val="230779136"/>
      </c:barChart>
      <c:catAx>
        <c:axId val="23077760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30779136"/>
        <c:crosses val="autoZero"/>
        <c:auto val="1"/>
        <c:lblAlgn val="ctr"/>
        <c:lblOffset val="100"/>
        <c:noMultiLvlLbl val="0"/>
      </c:catAx>
      <c:valAx>
        <c:axId val="230779136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307776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9931068462165"/>
          <c:y val="0.82154134290089775"/>
          <c:w val="0.46778922229737391"/>
          <c:h val="0.10271177869259707"/>
        </c:manualLayout>
      </c:layout>
      <c:overlay val="0"/>
      <c:txPr>
        <a:bodyPr/>
        <a:lstStyle/>
        <a:p>
          <a:pPr>
            <a:defRPr sz="16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6.8459884080098468E-2"/>
          <c:w val="0.43528249603702696"/>
          <c:h val="0.91920894861170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  <c:spPr>
              <a:solidFill>
                <a:srgbClr val="1F497D"/>
              </a:solidFill>
            </c:spPr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00478F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Hoja1!$A$2:$A$7</c:f>
              <c:numCache>
                <c:formatCode>General</c:formatCode>
                <c:ptCount val="6"/>
              </c:numCache>
            </c:numRef>
          </c:cat>
          <c:val>
            <c:numRef>
              <c:f>Hoja1!$B$2:$B$7</c:f>
              <c:numCache>
                <c:formatCode>General</c:formatCode>
                <c:ptCount val="6"/>
                <c:pt idx="0">
                  <c:v>8.5809999999999995</c:v>
                </c:pt>
                <c:pt idx="2">
                  <c:v>8.2249999999999996</c:v>
                </c:pt>
                <c:pt idx="3">
                  <c:v>8.4830000000000005</c:v>
                </c:pt>
                <c:pt idx="4">
                  <c:v>8.5039999999999996</c:v>
                </c:pt>
                <c:pt idx="5">
                  <c:v>8.9909999999999997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30355712"/>
        <c:axId val="230357248"/>
      </c:barChart>
      <c:catAx>
        <c:axId val="23035571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0357248"/>
        <c:crosses val="autoZero"/>
        <c:auto val="1"/>
        <c:lblAlgn val="ctr"/>
        <c:lblOffset val="100"/>
        <c:noMultiLvlLbl val="0"/>
      </c:catAx>
      <c:valAx>
        <c:axId val="230357248"/>
        <c:scaling>
          <c:orientation val="minMax"/>
          <c:max val="10"/>
          <c:min val="3"/>
        </c:scaling>
        <c:delete val="1"/>
        <c:axPos val="b"/>
        <c:numFmt formatCode="General" sourceLinked="1"/>
        <c:majorTickMark val="out"/>
        <c:minorTickMark val="none"/>
        <c:tickLblPos val="nextTo"/>
        <c:crossAx val="230355712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9.6103495686635274E-2"/>
          <c:w val="0.7024843802342019"/>
          <c:h val="0.891565203456873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Hoja1!$A$2:$A$8</c:f>
              <c:strCache>
                <c:ptCount val="7"/>
                <c:pt idx="0">
                  <c:v>P2_4. Valore de 0 a 10 Atención de la enfermera</c:v>
                </c:pt>
                <c:pt idx="1">
                  <c:v>P2_5. Valore de 0 a 10 Atención del médico</c:v>
                </c:pt>
                <c:pt idx="2">
                  <c:v>P2_6. Valore de 0 a 10 Atención de otros 
profesionales en caso de haber estado con ellos</c:v>
                </c:pt>
                <c:pt idx="3">
                  <c:v>P2_3. Valore de 0 a 10 Atención del personal de 
información</c:v>
                </c:pt>
                <c:pt idx="4">
                  <c:v>P2_1. Valore de 0 a 10 
Facilidad para pedir cita</c:v>
                </c:pt>
                <c:pt idx="5">
                  <c:v>P2_2. Valore de 0 a 10 
Tiempo de espera hasta 
la cita</c:v>
                </c:pt>
                <c:pt idx="6">
                  <c:v>P2_7. Valore de 0 a 10 Satisfacción global con el 
centro de Salud</c:v>
                </c:pt>
              </c:strCache>
            </c:strRef>
          </c:cat>
          <c:val>
            <c:numRef>
              <c:f>Hoja1!$B$2:$B$8</c:f>
              <c:numCache>
                <c:formatCode>0.00</c:formatCode>
                <c:ptCount val="7"/>
                <c:pt idx="0">
                  <c:v>8.343</c:v>
                </c:pt>
                <c:pt idx="1">
                  <c:v>8.266</c:v>
                </c:pt>
                <c:pt idx="2">
                  <c:v>7.8029999999999999</c:v>
                </c:pt>
                <c:pt idx="3">
                  <c:v>6.9740000000000002</c:v>
                </c:pt>
                <c:pt idx="4">
                  <c:v>6.718</c:v>
                </c:pt>
                <c:pt idx="5">
                  <c:v>5.3929999999999998</c:v>
                </c:pt>
                <c:pt idx="6">
                  <c:v>7.008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30631296"/>
        <c:axId val="230642048"/>
      </c:barChart>
      <c:catAx>
        <c:axId val="23063129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0642048"/>
        <c:crosses val="autoZero"/>
        <c:auto val="1"/>
        <c:lblAlgn val="ctr"/>
        <c:lblOffset val="100"/>
        <c:noMultiLvlLbl val="0"/>
      </c:catAx>
      <c:valAx>
        <c:axId val="230642048"/>
        <c:scaling>
          <c:orientation val="minMax"/>
          <c:max val="10"/>
          <c:min val="0"/>
        </c:scaling>
        <c:delete val="1"/>
        <c:axPos val="b"/>
        <c:numFmt formatCode="0.00" sourceLinked="1"/>
        <c:majorTickMark val="out"/>
        <c:minorTickMark val="none"/>
        <c:tickLblPos val="nextTo"/>
        <c:crossAx val="230631296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9.6103495686635274E-2"/>
          <c:w val="0.7024843802342019"/>
          <c:h val="0.891565203456873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Hoja1!$A$2:$A$8</c:f>
              <c:strCache>
                <c:ptCount val="7"/>
                <c:pt idx="0">
                  <c:v>P2_4. Valore de 0 a 10 Atención de la enfermera</c:v>
                </c:pt>
                <c:pt idx="1">
                  <c:v>P2_5. Valore de 0 a 10 Atención del médico</c:v>
                </c:pt>
                <c:pt idx="2">
                  <c:v>P2_6. Valore de 0 a 10 Atención de otros 
profesionales en caso de haber estado con ellos</c:v>
                </c:pt>
                <c:pt idx="3">
                  <c:v>P2_3. Valore de 0 a 10 Atención del personal de 
información</c:v>
                </c:pt>
                <c:pt idx="4">
                  <c:v>P2_1. Valore de 0 a 10 
Facilidad para pedir cita</c:v>
                </c:pt>
                <c:pt idx="5">
                  <c:v>P2_2. Valore de 0 a 10 
Tiempo de espera hasta 
la cita</c:v>
                </c:pt>
                <c:pt idx="6">
                  <c:v>P2_7. Valore de 0 a 10 Satisfacción global con el 
centro de Salud</c:v>
                </c:pt>
              </c:strCache>
            </c:strRef>
          </c:cat>
          <c:val>
            <c:numRef>
              <c:f>Hoja1!$B$2:$B$8</c:f>
              <c:numCache>
                <c:formatCode>0.00</c:formatCode>
                <c:ptCount val="7"/>
                <c:pt idx="0">
                  <c:v>8.7170000000000005</c:v>
                </c:pt>
                <c:pt idx="1">
                  <c:v>8.5559999999999992</c:v>
                </c:pt>
                <c:pt idx="2">
                  <c:v>7.8520000000000003</c:v>
                </c:pt>
                <c:pt idx="3">
                  <c:v>7.431</c:v>
                </c:pt>
                <c:pt idx="4">
                  <c:v>6.6479999999999997</c:v>
                </c:pt>
                <c:pt idx="5">
                  <c:v>6.5259999999999998</c:v>
                </c:pt>
                <c:pt idx="6">
                  <c:v>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34080896"/>
        <c:axId val="234869504"/>
      </c:barChart>
      <c:catAx>
        <c:axId val="23408089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4869504"/>
        <c:crosses val="autoZero"/>
        <c:auto val="1"/>
        <c:lblAlgn val="ctr"/>
        <c:lblOffset val="100"/>
        <c:noMultiLvlLbl val="0"/>
      </c:catAx>
      <c:valAx>
        <c:axId val="234869504"/>
        <c:scaling>
          <c:orientation val="minMax"/>
          <c:max val="10"/>
          <c:min val="0"/>
        </c:scaling>
        <c:delete val="1"/>
        <c:axPos val="b"/>
        <c:numFmt formatCode="0.00" sourceLinked="1"/>
        <c:majorTickMark val="out"/>
        <c:minorTickMark val="none"/>
        <c:tickLblPos val="nextTo"/>
        <c:crossAx val="234080896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-0.20500000000000007</c:v>
                </c:pt>
                <c:pt idx="1">
                  <c:v>-0.25900000000000034</c:v>
                </c:pt>
                <c:pt idx="2">
                  <c:v>-0.13999999999999968</c:v>
                </c:pt>
                <c:pt idx="3">
                  <c:v>-0.55700000000000038</c:v>
                </c:pt>
                <c:pt idx="4">
                  <c:v>-0.13999999999999968</c:v>
                </c:pt>
                <c:pt idx="5">
                  <c:v>-0.56700000000000017</c:v>
                </c:pt>
                <c:pt idx="6">
                  <c:v>-0.52299999999999969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35402624"/>
        <c:axId val="181792128"/>
      </c:barChart>
      <c:catAx>
        <c:axId val="13540262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81792128"/>
        <c:crosses val="autoZero"/>
        <c:auto val="1"/>
        <c:lblAlgn val="ctr"/>
        <c:lblOffset val="100"/>
        <c:noMultiLvlLbl val="0"/>
      </c:catAx>
      <c:valAx>
        <c:axId val="181792128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135402624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-0.14899999999999913</c:v>
                </c:pt>
                <c:pt idx="1">
                  <c:v>-0.21899999999999942</c:v>
                </c:pt>
                <c:pt idx="2">
                  <c:v>-9.4999999999999751E-2</c:v>
                </c:pt>
                <c:pt idx="3">
                  <c:v>-0.32000000000000028</c:v>
                </c:pt>
                <c:pt idx="4">
                  <c:v>-0.16800000000000015</c:v>
                </c:pt>
                <c:pt idx="5">
                  <c:v>-0.33999999999999986</c:v>
                </c:pt>
                <c:pt idx="6">
                  <c:v>-0.31400000000000006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81799936"/>
        <c:axId val="181811072"/>
      </c:barChart>
      <c:catAx>
        <c:axId val="18179993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81811072"/>
        <c:crosses val="autoZero"/>
        <c:auto val="1"/>
        <c:lblAlgn val="ctr"/>
        <c:lblOffset val="100"/>
        <c:noMultiLvlLbl val="0"/>
      </c:catAx>
      <c:valAx>
        <c:axId val="181811072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181799936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0921629137283"/>
          <c:y val="8.9075790072289524E-2"/>
          <c:w val="0.56245139364189645"/>
          <c:h val="0.6671360903402446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\%" sourceLinked="0"/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Online</c:v>
                </c:pt>
                <c:pt idx="1">
                  <c:v>Por teléfono</c:v>
                </c:pt>
                <c:pt idx="2">
                  <c:v>En el propio centro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45.4</c:v>
                </c:pt>
                <c:pt idx="1">
                  <c:v>32.6</c:v>
                </c:pt>
                <c:pt idx="2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685342554890097E-2"/>
          <c:y val="0.80340625994475179"/>
          <c:w val="0.96831465744510992"/>
          <c:h val="0.1427861593532922"/>
        </c:manualLayout>
      </c:layout>
      <c:overlay val="0"/>
      <c:txPr>
        <a:bodyPr/>
        <a:lstStyle/>
        <a:p>
          <a:pPr>
            <a:defRPr sz="1400">
              <a:latin typeface="Segoe UI" pitchFamily="34" charset="0"/>
              <a:cs typeface="Segoe UI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accent3"/>
              </a:solidFill>
            </a:ln>
          </c:spPr>
          <c:invertIfNegative val="1"/>
          <c:dPt>
            <c:idx val="0"/>
            <c:invertIfNegative val="1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-1.9999999999999574E-2</c:v>
                </c:pt>
                <c:pt idx="1">
                  <c:v>7.9000000000000625E-2</c:v>
                </c:pt>
                <c:pt idx="2">
                  <c:v>4.3000000000000149E-2</c:v>
                </c:pt>
                <c:pt idx="3">
                  <c:v>0.11699999999999999</c:v>
                </c:pt>
                <c:pt idx="4">
                  <c:v>-0.11599999999999966</c:v>
                </c:pt>
                <c:pt idx="5">
                  <c:v>0</c:v>
                </c:pt>
                <c:pt idx="6">
                  <c:v>8.0000000000000071E-3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chemeClr val="accent3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81836416"/>
        <c:axId val="181852416"/>
      </c:barChart>
      <c:catAx>
        <c:axId val="18183641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81852416"/>
        <c:crosses val="autoZero"/>
        <c:auto val="1"/>
        <c:lblAlgn val="ctr"/>
        <c:lblOffset val="100"/>
        <c:noMultiLvlLbl val="0"/>
      </c:catAx>
      <c:valAx>
        <c:axId val="181852416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181836416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9BBB59"/>
            </a:solidFill>
            <a:ln>
              <a:solidFill>
                <a:schemeClr val="accent3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0.32399999999999984</c:v>
                </c:pt>
                <c:pt idx="1">
                  <c:v>0.34200000000000053</c:v>
                </c:pt>
                <c:pt idx="2">
                  <c:v>0.16300000000000026</c:v>
                </c:pt>
                <c:pt idx="3">
                  <c:v>0.63999999999999968</c:v>
                </c:pt>
                <c:pt idx="4">
                  <c:v>0.40000000000000036</c:v>
                </c:pt>
                <c:pt idx="5">
                  <c:v>0.79199999999999982</c:v>
                </c:pt>
                <c:pt idx="6">
                  <c:v>0.72299999999999986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chemeClr val="accent3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82041600"/>
        <c:axId val="182052736"/>
      </c:barChart>
      <c:catAx>
        <c:axId val="18204160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82052736"/>
        <c:crosses val="autoZero"/>
        <c:auto val="1"/>
        <c:lblAlgn val="ctr"/>
        <c:lblOffset val="100"/>
        <c:noMultiLvlLbl val="0"/>
      </c:catAx>
      <c:valAx>
        <c:axId val="182052736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182041600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0.10739614664606931"/>
          <c:w val="0.57374986709370279"/>
          <c:h val="0.880272693968864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  <c:spPr>
              <a:solidFill>
                <a:srgbClr val="4F81BD"/>
              </a:solidFill>
            </c:spPr>
          </c:dPt>
          <c:dLbls>
            <c:txPr>
              <a:bodyPr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Hoja1!$A$2:$A$8</c:f>
              <c:strCache>
                <c:ptCount val="7"/>
                <c:pt idx="0">
                  <c:v>P2_4. Atención de la enfermera</c:v>
                </c:pt>
                <c:pt idx="1">
                  <c:v>P2_5. Atención del médico</c:v>
                </c:pt>
                <c:pt idx="2">
                  <c:v>P2_6. Atención de otros 
profesionales en caso de haber estado con ellos</c:v>
                </c:pt>
                <c:pt idx="3">
                  <c:v>P2_3. Atención del personal de 
información</c:v>
                </c:pt>
                <c:pt idx="4">
                  <c:v>P2_1.  Facilidad para pedir cita</c:v>
                </c:pt>
                <c:pt idx="5">
                  <c:v>P2_2. Tiempo de espera hasta la 
cita</c:v>
                </c:pt>
                <c:pt idx="6">
                  <c:v>P2_7. Satisfacción global con el 
centro de Salud</c:v>
                </c:pt>
              </c:strCache>
            </c:strRef>
          </c:cat>
          <c:val>
            <c:numRef>
              <c:f>Hoja1!$B$2:$B$8</c:f>
              <c:numCache>
                <c:formatCode>0.00</c:formatCode>
                <c:ptCount val="7"/>
                <c:pt idx="0">
                  <c:v>8.343</c:v>
                </c:pt>
                <c:pt idx="1">
                  <c:v>8.266</c:v>
                </c:pt>
                <c:pt idx="2">
                  <c:v>7.8029999999999999</c:v>
                </c:pt>
                <c:pt idx="3">
                  <c:v>6.9740000000000002</c:v>
                </c:pt>
                <c:pt idx="4">
                  <c:v>6.718</c:v>
                </c:pt>
                <c:pt idx="5">
                  <c:v>5.3929999999999998</c:v>
                </c:pt>
                <c:pt idx="6">
                  <c:v>7.008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1878144"/>
        <c:axId val="181888128"/>
      </c:barChart>
      <c:catAx>
        <c:axId val="18187814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81888128"/>
        <c:crosses val="autoZero"/>
        <c:auto val="1"/>
        <c:lblAlgn val="ctr"/>
        <c:lblOffset val="100"/>
        <c:noMultiLvlLbl val="0"/>
      </c:catAx>
      <c:valAx>
        <c:axId val="181888128"/>
        <c:scaling>
          <c:orientation val="minMax"/>
          <c:max val="10"/>
          <c:min val="0"/>
        </c:scaling>
        <c:delete val="1"/>
        <c:axPos val="b"/>
        <c:numFmt formatCode="0.00" sourceLinked="1"/>
        <c:majorTickMark val="out"/>
        <c:minorTickMark val="none"/>
        <c:tickLblPos val="nextTo"/>
        <c:crossAx val="181878144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70800325345634"/>
          <c:y val="5.382575097903531E-2"/>
          <c:w val="0.56836750493445032"/>
          <c:h val="0.831991992022846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\%" sourceLinked="0"/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Sí lo sabe</c:v>
                </c:pt>
                <c:pt idx="1">
                  <c:v>No lo sabe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63.3</c:v>
                </c:pt>
                <c:pt idx="1">
                  <c:v>36.700000000000003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numFmt formatCode="0.0\%" sourceLinked="0"/>
            <c:txPr>
              <a:bodyPr/>
              <a:lstStyle/>
              <a:p>
                <a:pPr>
                  <a:defRPr sz="140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Sí lo sabe</c:v>
                </c:pt>
                <c:pt idx="1">
                  <c:v>No lo sabe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75.400000000000006</c:v>
                </c:pt>
                <c:pt idx="1">
                  <c:v>24.6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2485376"/>
        <c:axId val="182479488"/>
      </c:barChart>
      <c:valAx>
        <c:axId val="182479488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182485376"/>
        <c:crosses val="autoZero"/>
        <c:crossBetween val="between"/>
      </c:valAx>
      <c:catAx>
        <c:axId val="182485376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s-ES"/>
          </a:p>
        </c:txPr>
        <c:crossAx val="1824794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00478F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63.3</c:v>
                </c:pt>
                <c:pt idx="2">
                  <c:v>50.3</c:v>
                </c:pt>
                <c:pt idx="3">
                  <c:v>60.1</c:v>
                </c:pt>
                <c:pt idx="4">
                  <c:v>70.900000000000006</c:v>
                </c:pt>
                <c:pt idx="5">
                  <c:v>68.900000000000006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36.700000000000003</c:v>
                </c:pt>
                <c:pt idx="2">
                  <c:v>49.7</c:v>
                </c:pt>
                <c:pt idx="3">
                  <c:v>39.9</c:v>
                </c:pt>
                <c:pt idx="4">
                  <c:v>29.1</c:v>
                </c:pt>
                <c:pt idx="5">
                  <c:v>31.1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182097024"/>
        <c:axId val="182098560"/>
      </c:barChart>
      <c:catAx>
        <c:axId val="18209702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82098560"/>
        <c:crosses val="autoZero"/>
        <c:auto val="1"/>
        <c:lblAlgn val="ctr"/>
        <c:lblOffset val="100"/>
        <c:noMultiLvlLbl val="0"/>
      </c:catAx>
      <c:valAx>
        <c:axId val="182098560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820970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99304293352791"/>
          <c:y val="0.86303999991286373"/>
          <c:w val="0.46778922229737391"/>
          <c:h val="0.10271177869259707"/>
        </c:manualLayout>
      </c:layout>
      <c:overlay val="0"/>
      <c:txPr>
        <a:bodyPr/>
        <a:lstStyle/>
        <a:p>
          <a:pPr>
            <a:defRPr sz="16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Total nacional</c:v>
                </c:pt>
              </c:strCache>
            </c:strRef>
          </c:tx>
          <c:spPr>
            <a:solidFill>
              <a:srgbClr val="17375E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rgbClr val="17375E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7</c:v>
                </c:pt>
                <c:pt idx="1">
                  <c:v>16.7</c:v>
                </c:pt>
                <c:pt idx="2">
                  <c:v>11</c:v>
                </c:pt>
                <c:pt idx="3">
                  <c:v>35.9</c:v>
                </c:pt>
                <c:pt idx="4">
                  <c:v>28.9</c:v>
                </c:pt>
                <c:pt idx="5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numFmt formatCode="0.0\%" sourceLinked="0"/>
            <c:txPr>
              <a:bodyPr/>
              <a:lstStyle/>
              <a:p>
                <a:pPr>
                  <a:defRPr sz="120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3.2</c:v>
                </c:pt>
                <c:pt idx="1">
                  <c:v>10.8</c:v>
                </c:pt>
                <c:pt idx="2">
                  <c:v>5.9</c:v>
                </c:pt>
                <c:pt idx="3">
                  <c:v>47.3</c:v>
                </c:pt>
                <c:pt idx="4">
                  <c:v>32.799999999999997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2244864"/>
        <c:axId val="182246400"/>
      </c:barChart>
      <c:catAx>
        <c:axId val="18224486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82246400"/>
        <c:crosses val="autoZero"/>
        <c:auto val="1"/>
        <c:lblAlgn val="ctr"/>
        <c:lblOffset val="100"/>
        <c:noMultiLvlLbl val="0"/>
      </c:catAx>
      <c:valAx>
        <c:axId val="182246400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82244864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0.10739614664606931"/>
          <c:w val="0.48005363989662603"/>
          <c:h val="0.880272693968864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Total nacional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</c:dPt>
          <c:dLbls>
            <c:txPr>
              <a:bodyPr/>
              <a:lstStyle/>
              <a:p>
                <a:pPr>
                  <a:defRPr sz="14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3"/>
                <c:pt idx="0">
                  <c:v>P8_3. La profesionalidad</c:v>
                </c:pt>
                <c:pt idx="1">
                  <c:v>P8_2.  La atención personal</c:v>
                </c:pt>
                <c:pt idx="2">
                  <c:v>P8_1. La facilidad de ser atendido</c:v>
                </c:pt>
              </c:strCache>
            </c:strRef>
          </c:cat>
          <c:val>
            <c:numRef>
              <c:f>Hoja1!$B$2:$B$4</c:f>
              <c:numCache>
                <c:formatCode>0.00</c:formatCode>
                <c:ptCount val="3"/>
                <c:pt idx="0">
                  <c:v>8.9580000000000002</c:v>
                </c:pt>
                <c:pt idx="1">
                  <c:v>8.91</c:v>
                </c:pt>
                <c:pt idx="2">
                  <c:v>8.5220000000000002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rgbClr val="F79646">
                <a:lumMod val="60000"/>
                <a:lumOff val="4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3"/>
                <c:pt idx="0">
                  <c:v>P8_3. La profesionalidad</c:v>
                </c:pt>
                <c:pt idx="1">
                  <c:v>P8_2.  La atención personal</c:v>
                </c:pt>
                <c:pt idx="2">
                  <c:v>P8_1. La facilidad de ser atendido</c:v>
                </c:pt>
              </c:strCache>
            </c:strRef>
          </c:cat>
          <c:val>
            <c:numRef>
              <c:f>Hoja1!$C$2:$C$4</c:f>
              <c:numCache>
                <c:formatCode>0.00</c:formatCode>
                <c:ptCount val="3"/>
                <c:pt idx="0">
                  <c:v>9.1470000000000002</c:v>
                </c:pt>
                <c:pt idx="1">
                  <c:v>8.7690000000000001</c:v>
                </c:pt>
                <c:pt idx="2">
                  <c:v>8.7899999999999991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2372224"/>
        <c:axId val="182373760"/>
      </c:barChart>
      <c:catAx>
        <c:axId val="18237222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82373760"/>
        <c:crosses val="autoZero"/>
        <c:auto val="1"/>
        <c:lblAlgn val="ctr"/>
        <c:lblOffset val="100"/>
        <c:noMultiLvlLbl val="0"/>
      </c:catAx>
      <c:valAx>
        <c:axId val="182373760"/>
        <c:scaling>
          <c:orientation val="minMax"/>
          <c:max val="10"/>
          <c:min val="0"/>
        </c:scaling>
        <c:delete val="1"/>
        <c:axPos val="b"/>
        <c:numFmt formatCode="0.00" sourceLinked="1"/>
        <c:majorTickMark val="out"/>
        <c:minorTickMark val="none"/>
        <c:tickLblPos val="nextTo"/>
        <c:crossAx val="182372224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7</c:v>
                </c:pt>
                <c:pt idx="1">
                  <c:v>16.7</c:v>
                </c:pt>
                <c:pt idx="2">
                  <c:v>11</c:v>
                </c:pt>
                <c:pt idx="3">
                  <c:v>35.9</c:v>
                </c:pt>
                <c:pt idx="4">
                  <c:v>28.9</c:v>
                </c:pt>
                <c:pt idx="5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2634752"/>
        <c:axId val="182640640"/>
      </c:barChart>
      <c:catAx>
        <c:axId val="18263475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82640640"/>
        <c:crosses val="autoZero"/>
        <c:auto val="1"/>
        <c:lblAlgn val="ctr"/>
        <c:lblOffset val="100"/>
        <c:noMultiLvlLbl val="0"/>
      </c:catAx>
      <c:valAx>
        <c:axId val="182640640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82634752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3.3</c:v>
                </c:pt>
                <c:pt idx="1">
                  <c:v>9.6</c:v>
                </c:pt>
                <c:pt idx="2">
                  <c:v>4.3</c:v>
                </c:pt>
                <c:pt idx="3">
                  <c:v>47.2</c:v>
                </c:pt>
                <c:pt idx="4">
                  <c:v>35.700000000000003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36421504"/>
        <c:axId val="236423040"/>
      </c:barChart>
      <c:catAx>
        <c:axId val="23642150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36423040"/>
        <c:crosses val="autoZero"/>
        <c:auto val="1"/>
        <c:lblAlgn val="ctr"/>
        <c:lblOffset val="100"/>
        <c:noMultiLvlLbl val="0"/>
      </c:catAx>
      <c:valAx>
        <c:axId val="236423040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36421504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1.9</c:v>
                </c:pt>
                <c:pt idx="1">
                  <c:v>11.4</c:v>
                </c:pt>
                <c:pt idx="2">
                  <c:v>12</c:v>
                </c:pt>
                <c:pt idx="3">
                  <c:v>35.6</c:v>
                </c:pt>
                <c:pt idx="4">
                  <c:v>38.5</c:v>
                </c:pt>
                <c:pt idx="5">
                  <c:v>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36157184"/>
        <c:axId val="236163072"/>
      </c:barChart>
      <c:catAx>
        <c:axId val="23615718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36163072"/>
        <c:crosses val="autoZero"/>
        <c:auto val="1"/>
        <c:lblAlgn val="ctr"/>
        <c:lblOffset val="100"/>
        <c:noMultiLvlLbl val="0"/>
      </c:catAx>
      <c:valAx>
        <c:axId val="236163072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36157184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0921629137283"/>
          <c:y val="8.9075790072289524E-2"/>
          <c:w val="0.56245139364189645"/>
          <c:h val="0.6671360903402446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0.18072807768071106"/>
                  <c:y val="-0.2212844875601380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993767775654041"/>
                  <c:y val="0.1456048233245766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Online</c:v>
                </c:pt>
                <c:pt idx="1">
                  <c:v>Por teléfono</c:v>
                </c:pt>
                <c:pt idx="2">
                  <c:v>En el propio centro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30.1</c:v>
                </c:pt>
                <c:pt idx="1">
                  <c:v>59.8</c:v>
                </c:pt>
                <c:pt idx="2">
                  <c:v>10.1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685342554890097E-2"/>
          <c:y val="0.80340625994475179"/>
          <c:w val="0.96831465744510992"/>
          <c:h val="0.1427861593532922"/>
        </c:manualLayout>
      </c:layout>
      <c:overlay val="0"/>
      <c:txPr>
        <a:bodyPr/>
        <a:lstStyle/>
        <a:p>
          <a:pPr>
            <a:defRPr sz="1400">
              <a:latin typeface="Segoe UI" pitchFamily="34" charset="0"/>
              <a:cs typeface="Segoe UI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6.9</c:v>
                </c:pt>
                <c:pt idx="1">
                  <c:v>15.2</c:v>
                </c:pt>
                <c:pt idx="2">
                  <c:v>12.8</c:v>
                </c:pt>
                <c:pt idx="3">
                  <c:v>35.5</c:v>
                </c:pt>
                <c:pt idx="4">
                  <c:v>29.2</c:v>
                </c:pt>
                <c:pt idx="5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36179840"/>
        <c:axId val="236181376"/>
      </c:barChart>
      <c:catAx>
        <c:axId val="236179840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36181376"/>
        <c:crosses val="autoZero"/>
        <c:auto val="1"/>
        <c:lblAlgn val="ctr"/>
        <c:lblOffset val="100"/>
        <c:noMultiLvlLbl val="0"/>
      </c:catAx>
      <c:valAx>
        <c:axId val="236181376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36179840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13.7</c:v>
                </c:pt>
                <c:pt idx="1">
                  <c:v>27.1</c:v>
                </c:pt>
                <c:pt idx="2">
                  <c:v>12.2</c:v>
                </c:pt>
                <c:pt idx="3">
                  <c:v>30</c:v>
                </c:pt>
                <c:pt idx="4">
                  <c:v>16.5</c:v>
                </c:pt>
                <c:pt idx="5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36247296"/>
        <c:axId val="236249088"/>
      </c:barChart>
      <c:catAx>
        <c:axId val="23624729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36249088"/>
        <c:crosses val="autoZero"/>
        <c:auto val="1"/>
        <c:lblAlgn val="ctr"/>
        <c:lblOffset val="100"/>
        <c:noMultiLvlLbl val="0"/>
      </c:catAx>
      <c:valAx>
        <c:axId val="236249088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36247296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</c:numCache>
            </c:numRef>
          </c:cat>
          <c:val>
            <c:numRef>
              <c:f>Hoja1!$B$2:$B$4</c:f>
              <c:numCache>
                <c:formatCode>General</c:formatCode>
                <c:ptCount val="3"/>
                <c:pt idx="0">
                  <c:v>-7.5000000000001066E-2</c:v>
                </c:pt>
                <c:pt idx="1">
                  <c:v>-0.11500000000000021</c:v>
                </c:pt>
                <c:pt idx="2">
                  <c:v>-0.37300000000000111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36327680"/>
        <c:axId val="236330368"/>
      </c:barChart>
      <c:catAx>
        <c:axId val="23632768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236330368"/>
        <c:crosses val="autoZero"/>
        <c:auto val="1"/>
        <c:lblAlgn val="ctr"/>
        <c:lblOffset val="100"/>
        <c:noMultiLvlLbl val="0"/>
      </c:catAx>
      <c:valAx>
        <c:axId val="236330368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236327680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0.10739614664606931"/>
          <c:w val="0.4139151265810424"/>
          <c:h val="0.854835180297446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</c:dPt>
          <c:dLbls>
            <c:numFmt formatCode="#,##0.00" sourceLinked="0"/>
            <c:txPr>
              <a:bodyPr/>
              <a:lstStyle/>
              <a:p>
                <a:pPr>
                  <a:defRPr sz="1400" b="1">
                    <a:solidFill>
                      <a:schemeClr val="accent6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3"/>
                <c:pt idx="0">
                  <c:v>P8_3. La profesionalidad</c:v>
                </c:pt>
                <c:pt idx="1">
                  <c:v>P8_2.  La atención personal</c:v>
                </c:pt>
                <c:pt idx="2">
                  <c:v>P8_1. La facilidad de ser atendido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8.9580000000000002</c:v>
                </c:pt>
                <c:pt idx="1">
                  <c:v>8.91</c:v>
                </c:pt>
                <c:pt idx="2">
                  <c:v>8.5220000000000002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36569344"/>
        <c:axId val="236570880"/>
      </c:barChart>
      <c:catAx>
        <c:axId val="23656934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570880"/>
        <c:crosses val="autoZero"/>
        <c:auto val="1"/>
        <c:lblAlgn val="ctr"/>
        <c:lblOffset val="100"/>
        <c:noMultiLvlLbl val="0"/>
      </c:catAx>
      <c:valAx>
        <c:axId val="236570880"/>
        <c:scaling>
          <c:orientation val="minMax"/>
          <c:max val="1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236569344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</c:numCache>
            </c:numRef>
          </c:cat>
          <c:val>
            <c:numRef>
              <c:f>Hoja1!$B$2:$B$4</c:f>
              <c:numCache>
                <c:formatCode>General</c:formatCode>
                <c:ptCount val="3"/>
                <c:pt idx="0">
                  <c:v>-7.6999999999999957E-2</c:v>
                </c:pt>
                <c:pt idx="1">
                  <c:v>-0.10599999999999987</c:v>
                </c:pt>
                <c:pt idx="2">
                  <c:v>-0.13100000000000023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36862464"/>
        <c:axId val="236865408"/>
      </c:barChart>
      <c:catAx>
        <c:axId val="23686246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236865408"/>
        <c:crosses val="autoZero"/>
        <c:auto val="1"/>
        <c:lblAlgn val="ctr"/>
        <c:lblOffset val="100"/>
        <c:noMultiLvlLbl val="0"/>
      </c:catAx>
      <c:valAx>
        <c:axId val="236865408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236862464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1"/>
          <c:dPt>
            <c:idx val="0"/>
            <c:invertIfNegative val="1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</c:numCache>
            </c:numRef>
          </c:cat>
          <c:val>
            <c:numRef>
              <c:f>Hoja1!$B$2:$B$4</c:f>
              <c:numCache>
                <c:formatCode>General</c:formatCode>
                <c:ptCount val="3"/>
                <c:pt idx="0">
                  <c:v>-2.1000000000000796E-2</c:v>
                </c:pt>
                <c:pt idx="1">
                  <c:v>3.0000000000001137E-3</c:v>
                </c:pt>
                <c:pt idx="2">
                  <c:v>-2.2999999999999687E-2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36685952"/>
        <c:axId val="236694144"/>
      </c:barChart>
      <c:catAx>
        <c:axId val="23668595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236694144"/>
        <c:crosses val="autoZero"/>
        <c:auto val="1"/>
        <c:lblAlgn val="ctr"/>
        <c:lblOffset val="100"/>
        <c:noMultiLvlLbl val="0"/>
      </c:catAx>
      <c:valAx>
        <c:axId val="236694144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236685952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9BBB59"/>
            </a:solidFill>
            <a:ln>
              <a:solidFill>
                <a:schemeClr val="accent3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</c:numCache>
            </c:numRef>
          </c:cat>
          <c:val>
            <c:numRef>
              <c:f>Hoja1!$B$2:$B$4</c:f>
              <c:numCache>
                <c:formatCode>General</c:formatCode>
                <c:ptCount val="3"/>
                <c:pt idx="0">
                  <c:v>0.10099999999999909</c:v>
                </c:pt>
                <c:pt idx="1">
                  <c:v>0.1169999999999991</c:v>
                </c:pt>
                <c:pt idx="2">
                  <c:v>0.26699999999999946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chemeClr val="accent3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36586112"/>
        <c:axId val="236587648"/>
      </c:barChart>
      <c:catAx>
        <c:axId val="23658611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236587648"/>
        <c:crosses val="autoZero"/>
        <c:auto val="1"/>
        <c:lblAlgn val="ctr"/>
        <c:lblOffset val="100"/>
        <c:noMultiLvlLbl val="0"/>
      </c:catAx>
      <c:valAx>
        <c:axId val="236587648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236586112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05286957690549"/>
          <c:y val="9.2940153079770327E-2"/>
          <c:w val="0.49393566667690214"/>
          <c:h val="0.6561005010223873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2051807789901359"/>
                  <c:y val="5.1546997367266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Sí requiere estudios universitarios</c:v>
                </c:pt>
                <c:pt idx="1">
                  <c:v>No requiere</c:v>
                </c:pt>
                <c:pt idx="2">
                  <c:v>No lo tengo claro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78.7</c:v>
                </c:pt>
                <c:pt idx="1">
                  <c:v>6.6</c:v>
                </c:pt>
                <c:pt idx="2">
                  <c:v>14.6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7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263272965199535E-2"/>
          <c:y val="0.79948458646221143"/>
          <c:w val="0.9539586521060095"/>
          <c:h val="0.1178662610472474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05286957690549"/>
          <c:y val="9.2940153079770327E-2"/>
          <c:w val="0.49393566667690214"/>
          <c:h val="0.6561005010223873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2243055945823757"/>
                  <c:y val="7.40310535886937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513023885572655"/>
                  <c:y val="6.8368995253998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Sí requiere estudios universitarios</c:v>
                </c:pt>
                <c:pt idx="1">
                  <c:v>No requiere</c:v>
                </c:pt>
                <c:pt idx="2">
                  <c:v>No lo tengo claro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75</c:v>
                </c:pt>
                <c:pt idx="1">
                  <c:v>4.9000000000000004</c:v>
                </c:pt>
                <c:pt idx="2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7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263272965199535E-2"/>
          <c:y val="0.79948458646221143"/>
          <c:w val="0.9539586521060095"/>
          <c:h val="0.1178662610472474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Sí requiere formación universitaria</c:v>
                </c:pt>
              </c:strCache>
            </c:strRef>
          </c:tx>
          <c:spPr>
            <a:solidFill>
              <a:srgbClr val="00478F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delete val="1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78.7</c:v>
                </c:pt>
                <c:pt idx="2">
                  <c:v>82</c:v>
                </c:pt>
                <c:pt idx="3">
                  <c:v>78.400000000000006</c:v>
                </c:pt>
                <c:pt idx="4">
                  <c:v>79.3</c:v>
                </c:pt>
                <c:pt idx="5">
                  <c:v>75.5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No requiere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6.6</c:v>
                </c:pt>
                <c:pt idx="2">
                  <c:v>7.7</c:v>
                </c:pt>
                <c:pt idx="3">
                  <c:v>7</c:v>
                </c:pt>
                <c:pt idx="4">
                  <c:v>6.3</c:v>
                </c:pt>
                <c:pt idx="5">
                  <c:v>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ser>
          <c:idx val="2"/>
          <c:order val="2"/>
          <c:tx>
            <c:strRef>
              <c:f>Hoja1!$E$1</c:f>
              <c:strCache>
                <c:ptCount val="1"/>
                <c:pt idx="0">
                  <c:v>No lo tengo claro</c:v>
                </c:pt>
              </c:strCache>
            </c:strRef>
          </c:tx>
          <c:spPr>
            <a:solidFill>
              <a:srgbClr val="F79646">
                <a:lumMod val="50000"/>
              </a:srgbClr>
            </a:solidFill>
            <a:ln>
              <a:noFill/>
            </a:ln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Hoja1!$E$2:$E$7</c:f>
              <c:numCache>
                <c:formatCode>General</c:formatCode>
                <c:ptCount val="6"/>
                <c:pt idx="0">
                  <c:v>14.6</c:v>
                </c:pt>
                <c:pt idx="2">
                  <c:v>10.4</c:v>
                </c:pt>
                <c:pt idx="3">
                  <c:v>14.6</c:v>
                </c:pt>
                <c:pt idx="4">
                  <c:v>14.4</c:v>
                </c:pt>
                <c:pt idx="5">
                  <c:v>18.7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236979328"/>
        <c:axId val="236980864"/>
      </c:barChart>
      <c:catAx>
        <c:axId val="23697932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36980864"/>
        <c:crosses val="autoZero"/>
        <c:auto val="1"/>
        <c:lblAlgn val="ctr"/>
        <c:lblOffset val="100"/>
        <c:noMultiLvlLbl val="0"/>
      </c:catAx>
      <c:valAx>
        <c:axId val="236980864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3697932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2117090775017679E-3"/>
          <c:y val="0.88992973810429832"/>
          <c:w val="0.98909767046640729"/>
          <c:h val="0.1027117786925970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7013248527941340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Online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0">
                  <c:v>Total</c:v>
                </c:pt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45.4</c:v>
                </c:pt>
                <c:pt idx="2">
                  <c:v>52.8</c:v>
                </c:pt>
                <c:pt idx="3">
                  <c:v>56.3</c:v>
                </c:pt>
                <c:pt idx="4">
                  <c:v>46.7</c:v>
                </c:pt>
                <c:pt idx="5">
                  <c:v>27.2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Por teléfono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0">
                  <c:v>Total</c:v>
                </c:pt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32.6</c:v>
                </c:pt>
                <c:pt idx="2">
                  <c:v>32.799999999999997</c:v>
                </c:pt>
                <c:pt idx="3">
                  <c:v>30</c:v>
                </c:pt>
                <c:pt idx="4">
                  <c:v>29.9</c:v>
                </c:pt>
                <c:pt idx="5">
                  <c:v>37.799999999999997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ser>
          <c:idx val="2"/>
          <c:order val="2"/>
          <c:tx>
            <c:strRef>
              <c:f>Hoja1!$E$1</c:f>
              <c:strCache>
                <c:ptCount val="1"/>
                <c:pt idx="0">
                  <c:v>En el propio centro</c:v>
                </c:pt>
              </c:strCache>
            </c:strRef>
          </c:tx>
          <c:invertIfNegative val="0"/>
          <c:dLbls>
            <c:numFmt formatCode="0.0\%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Hoja1!$B$2:$B$7</c:f>
              <c:strCache>
                <c:ptCount val="6"/>
                <c:pt idx="0">
                  <c:v>Total</c:v>
                </c:pt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Hoja1!$E$2:$E$7</c:f>
              <c:numCache>
                <c:formatCode>General</c:formatCode>
                <c:ptCount val="6"/>
                <c:pt idx="0">
                  <c:v>22</c:v>
                </c:pt>
                <c:pt idx="2">
                  <c:v>14.4</c:v>
                </c:pt>
                <c:pt idx="3">
                  <c:v>13.7</c:v>
                </c:pt>
                <c:pt idx="4">
                  <c:v>23.4</c:v>
                </c:pt>
                <c:pt idx="5">
                  <c:v>34.9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175901696"/>
        <c:axId val="175919872"/>
      </c:barChart>
      <c:catAx>
        <c:axId val="17590169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75919872"/>
        <c:crosses val="autoZero"/>
        <c:auto val="1"/>
        <c:lblAlgn val="ctr"/>
        <c:lblOffset val="100"/>
        <c:noMultiLvlLbl val="0"/>
      </c:catAx>
      <c:valAx>
        <c:axId val="175919872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7590169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1741182187276848E-2"/>
          <c:y val="0.7074200361179912"/>
          <c:w val="0.93130391467655171"/>
          <c:h val="0.1369600000871363"/>
        </c:manualLayout>
      </c:layout>
      <c:overlay val="0"/>
      <c:txPr>
        <a:bodyPr/>
        <a:lstStyle/>
        <a:p>
          <a:pPr>
            <a:defRPr sz="1400">
              <a:latin typeface="Segoe UI" pitchFamily="34" charset="0"/>
              <a:cs typeface="Segoe UI" pitchFamily="34" charset="0"/>
            </a:defRPr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05286957690549"/>
          <c:y val="9.2940153079770327E-2"/>
          <c:w val="0.49393566667690214"/>
          <c:h val="0.6561005010223873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9346664959464571"/>
                  <c:y val="2.70840938282486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723555120901386E-2"/>
                  <c:y val="-9.9295346681788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Sí puede recetar algunos productos</c:v>
                </c:pt>
                <c:pt idx="1">
                  <c:v>No puede recetar</c:v>
                </c:pt>
                <c:pt idx="2">
                  <c:v>No lo tengo claro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46.3</c:v>
                </c:pt>
                <c:pt idx="1">
                  <c:v>50.2</c:v>
                </c:pt>
                <c:pt idx="2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3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263272965199535E-2"/>
          <c:y val="0.79948458646221143"/>
          <c:w val="0.9539586521060095"/>
          <c:h val="0.1178662610472474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05286957690549"/>
          <c:y val="9.2940153079770327E-2"/>
          <c:w val="0.49393566667690214"/>
          <c:h val="0.6561005010223873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6223363833155371"/>
                  <c:y val="-3.0171136687967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723555120901386E-2"/>
                  <c:y val="-9.9295346681788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Sí puede recetar algunos productos</c:v>
                </c:pt>
                <c:pt idx="1">
                  <c:v>No puede recetar</c:v>
                </c:pt>
                <c:pt idx="2">
                  <c:v>No lo tengo claro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37.4</c:v>
                </c:pt>
                <c:pt idx="1">
                  <c:v>56.4</c:v>
                </c:pt>
                <c:pt idx="2">
                  <c:v>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3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263272965199535E-2"/>
          <c:y val="0.79948458646221143"/>
          <c:w val="0.9539586521060095"/>
          <c:h val="0.1178662610472474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Sí puede recetar algunos productos</c:v>
                </c:pt>
              </c:strCache>
            </c:strRef>
          </c:tx>
          <c:spPr>
            <a:solidFill>
              <a:srgbClr val="00478F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delete val="1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46.3</c:v>
                </c:pt>
                <c:pt idx="2">
                  <c:v>47.5</c:v>
                </c:pt>
                <c:pt idx="3">
                  <c:v>41.9</c:v>
                </c:pt>
                <c:pt idx="4">
                  <c:v>46.7</c:v>
                </c:pt>
                <c:pt idx="5">
                  <c:v>49.9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No puede recetar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50.2</c:v>
                </c:pt>
                <c:pt idx="2">
                  <c:v>49.5</c:v>
                </c:pt>
                <c:pt idx="3">
                  <c:v>54.9</c:v>
                </c:pt>
                <c:pt idx="4">
                  <c:v>49.4</c:v>
                </c:pt>
                <c:pt idx="5">
                  <c:v>46.3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ser>
          <c:idx val="2"/>
          <c:order val="2"/>
          <c:tx>
            <c:strRef>
              <c:f>Hoja1!$E$1</c:f>
              <c:strCache>
                <c:ptCount val="1"/>
                <c:pt idx="0">
                  <c:v>No lo tengo claro</c:v>
                </c:pt>
              </c:strCache>
            </c:strRef>
          </c:tx>
          <c:spPr>
            <a:solidFill>
              <a:srgbClr val="F79646">
                <a:lumMod val="50000"/>
              </a:srgb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5.5007504804494657E-2"/>
                  <c:y val="-3.663649351338750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7945197999058581E-2"/>
                  <c:y val="3.66422634942542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3455759514246387E-2"/>
                  <c:y val="3.66393785038208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0131839192226017E-2"/>
                  <c:y val="-6.7171417953719457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7066729962099189E-2"/>
                  <c:y val="3.66393785038208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200" b="1">
                    <a:solidFill>
                      <a:schemeClr val="accent6">
                        <a:lumMod val="50000"/>
                      </a:schemeClr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Hoja1!$E$2:$E$7</c:f>
              <c:numCache>
                <c:formatCode>General</c:formatCode>
                <c:ptCount val="6"/>
                <c:pt idx="0">
                  <c:v>3.5</c:v>
                </c:pt>
                <c:pt idx="2">
                  <c:v>3.1</c:v>
                </c:pt>
                <c:pt idx="3">
                  <c:v>3.2</c:v>
                </c:pt>
                <c:pt idx="4">
                  <c:v>3.9</c:v>
                </c:pt>
                <c:pt idx="5">
                  <c:v>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237625344"/>
        <c:axId val="237626880"/>
      </c:barChart>
      <c:catAx>
        <c:axId val="23762534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37626880"/>
        <c:crosses val="autoZero"/>
        <c:auto val="1"/>
        <c:lblAlgn val="ctr"/>
        <c:lblOffset val="100"/>
        <c:noMultiLvlLbl val="0"/>
      </c:catAx>
      <c:valAx>
        <c:axId val="237626880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376253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84229863343773148"/>
          <c:w val="1"/>
          <c:h val="0.15034290996291055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95613696911284674"/>
          <c:h val="0.96707495463467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478F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De acuerdo con ese procedimiento</c:v>
                </c:pt>
                <c:pt idx="1">
                  <c:v>Según los casos</c:v>
                </c:pt>
                <c:pt idx="2">
                  <c:v>En desacuerdo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31.5</c:v>
                </c:pt>
                <c:pt idx="1">
                  <c:v>46.3</c:v>
                </c:pt>
                <c:pt idx="2">
                  <c:v>22.3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37518208"/>
        <c:axId val="237524096"/>
      </c:barChart>
      <c:catAx>
        <c:axId val="237518208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37524096"/>
        <c:crosses val="autoZero"/>
        <c:auto val="1"/>
        <c:lblAlgn val="ctr"/>
        <c:lblOffset val="100"/>
        <c:noMultiLvlLbl val="0"/>
      </c:catAx>
      <c:valAx>
        <c:axId val="237524096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37518208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95613696911284674"/>
          <c:h val="0.96707495463467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478F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De acuerdo con ese procedimiento</c:v>
                </c:pt>
                <c:pt idx="1">
                  <c:v>Según los casos</c:v>
                </c:pt>
                <c:pt idx="2">
                  <c:v>En desacuerdo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32.4</c:v>
                </c:pt>
                <c:pt idx="1">
                  <c:v>47.6</c:v>
                </c:pt>
                <c:pt idx="2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37456000"/>
        <c:axId val="237461888"/>
      </c:barChart>
      <c:catAx>
        <c:axId val="237456000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37461888"/>
        <c:crosses val="autoZero"/>
        <c:auto val="1"/>
        <c:lblAlgn val="ctr"/>
        <c:lblOffset val="100"/>
        <c:noMultiLvlLbl val="0"/>
      </c:catAx>
      <c:valAx>
        <c:axId val="237461888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37456000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De acuerdo con el procedimiento</c:v>
                </c:pt>
              </c:strCache>
            </c:strRef>
          </c:tx>
          <c:spPr>
            <a:solidFill>
              <a:srgbClr val="9BBB59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delete val="1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31.5</c:v>
                </c:pt>
                <c:pt idx="2">
                  <c:v>38.1</c:v>
                </c:pt>
                <c:pt idx="3">
                  <c:v>31.7</c:v>
                </c:pt>
                <c:pt idx="4">
                  <c:v>29.1</c:v>
                </c:pt>
                <c:pt idx="5">
                  <c:v>27.7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Según los casos</c:v>
                </c:pt>
              </c:strCache>
            </c:strRef>
          </c:tx>
          <c:spPr>
            <a:solidFill>
              <a:srgbClr val="00478F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46.3</c:v>
                </c:pt>
                <c:pt idx="2">
                  <c:v>48.1</c:v>
                </c:pt>
                <c:pt idx="3">
                  <c:v>47.7</c:v>
                </c:pt>
                <c:pt idx="4">
                  <c:v>45.2</c:v>
                </c:pt>
                <c:pt idx="5">
                  <c:v>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ser>
          <c:idx val="2"/>
          <c:order val="2"/>
          <c:tx>
            <c:strRef>
              <c:f>Hoja1!$E$1</c:f>
              <c:strCache>
                <c:ptCount val="1"/>
                <c:pt idx="0">
                  <c:v>En desacuerdo</c:v>
                </c:pt>
              </c:strCache>
            </c:strRef>
          </c:tx>
          <c:spPr>
            <a:solidFill>
              <a:srgbClr val="F79646"/>
            </a:solidFill>
            <a:ln>
              <a:noFill/>
            </a:ln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Hoja1!$E$2:$E$7</c:f>
              <c:numCache>
                <c:formatCode>General</c:formatCode>
                <c:ptCount val="6"/>
                <c:pt idx="0">
                  <c:v>22.3</c:v>
                </c:pt>
                <c:pt idx="2">
                  <c:v>13.8</c:v>
                </c:pt>
                <c:pt idx="3">
                  <c:v>20.6</c:v>
                </c:pt>
                <c:pt idx="4">
                  <c:v>25.7</c:v>
                </c:pt>
                <c:pt idx="5">
                  <c:v>28.2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237783680"/>
        <c:axId val="237810048"/>
      </c:barChart>
      <c:catAx>
        <c:axId val="23778368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37810048"/>
        <c:crosses val="autoZero"/>
        <c:auto val="1"/>
        <c:lblAlgn val="ctr"/>
        <c:lblOffset val="100"/>
        <c:noMultiLvlLbl val="0"/>
      </c:catAx>
      <c:valAx>
        <c:axId val="237810048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377836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84229863343773148"/>
          <c:w val="1"/>
          <c:h val="0.15034290996291055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72418491345215741"/>
          <c:h val="0.972953931044698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60.3</c:v>
                </c:pt>
                <c:pt idx="1">
                  <c:v>10.5</c:v>
                </c:pt>
                <c:pt idx="2">
                  <c:v>29.1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9150720"/>
        <c:axId val="169152512"/>
      </c:barChart>
      <c:catAx>
        <c:axId val="169150720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69152512"/>
        <c:crosses val="autoZero"/>
        <c:auto val="1"/>
        <c:lblAlgn val="ctr"/>
        <c:lblOffset val="100"/>
        <c:noMultiLvlLbl val="0"/>
      </c:catAx>
      <c:valAx>
        <c:axId val="169152512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69150720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72418491345215741"/>
          <c:h val="0.972953931044698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62.6</c:v>
                </c:pt>
                <c:pt idx="1">
                  <c:v>4.5</c:v>
                </c:pt>
                <c:pt idx="2">
                  <c:v>32.9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9202048"/>
        <c:axId val="169203584"/>
      </c:barChart>
      <c:catAx>
        <c:axId val="169202048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69203584"/>
        <c:crosses val="autoZero"/>
        <c:auto val="1"/>
        <c:lblAlgn val="ctr"/>
        <c:lblOffset val="100"/>
        <c:noMultiLvlLbl val="0"/>
      </c:catAx>
      <c:valAx>
        <c:axId val="169203584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69202048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60.3</c:v>
                </c:pt>
                <c:pt idx="1">
                  <c:v>10.5</c:v>
                </c:pt>
                <c:pt idx="2">
                  <c:v>29.1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30102144"/>
        <c:axId val="230103680"/>
      </c:barChart>
      <c:catAx>
        <c:axId val="23010214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30103680"/>
        <c:crosses val="autoZero"/>
        <c:auto val="1"/>
        <c:lblAlgn val="ctr"/>
        <c:lblOffset val="100"/>
        <c:noMultiLvlLbl val="0"/>
      </c:catAx>
      <c:valAx>
        <c:axId val="230103680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30102144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65.7</c:v>
                </c:pt>
                <c:pt idx="1">
                  <c:v>12.9</c:v>
                </c:pt>
                <c:pt idx="2">
                  <c:v>21.3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6468224"/>
        <c:axId val="229785984"/>
      </c:barChart>
      <c:catAx>
        <c:axId val="16646822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29785984"/>
        <c:crosses val="autoZero"/>
        <c:auto val="1"/>
        <c:lblAlgn val="ctr"/>
        <c:lblOffset val="100"/>
        <c:noMultiLvlLbl val="0"/>
      </c:catAx>
      <c:valAx>
        <c:axId val="229785984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66468224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66.7</c:v>
                </c:pt>
                <c:pt idx="1">
                  <c:v>9.5</c:v>
                </c:pt>
                <c:pt idx="2">
                  <c:v>23.8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29912960"/>
        <c:axId val="229914496"/>
      </c:barChart>
      <c:catAx>
        <c:axId val="229912960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29914496"/>
        <c:crosses val="autoZero"/>
        <c:auto val="1"/>
        <c:lblAlgn val="ctr"/>
        <c:lblOffset val="100"/>
        <c:noMultiLvlLbl val="0"/>
      </c:catAx>
      <c:valAx>
        <c:axId val="229914496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29912960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8C3C3-F589-474F-854C-C9283A5DFC03}" type="datetimeFigureOut">
              <a:rPr lang="es-ES" smtClean="0">
                <a:latin typeface="Segoe UI Light" panose="020B0502040204020203" pitchFamily="34" charset="0"/>
              </a:rPr>
              <a:t>11/12/2023</a:t>
            </a:fld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C4274-1407-46FE-909F-3ED5BB15A246}" type="slidenum">
              <a:rPr lang="es-ES" smtClean="0">
                <a:latin typeface="Segoe UI Light" panose="020B0502040204020203" pitchFamily="34" charset="0"/>
              </a:rPr>
              <a:t>‹Nº›</a:t>
            </a:fld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681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924" cy="496411"/>
          </a:xfrm>
          <a:prstGeom prst="rect">
            <a:avLst/>
          </a:prstGeom>
        </p:spPr>
        <p:txBody>
          <a:bodyPr vert="horz" lIns="91349" tIns="45674" rIns="91349" bIns="45674" rtlCol="0"/>
          <a:lstStyle>
            <a:lvl1pPr algn="l">
              <a:defRPr sz="1200">
                <a:latin typeface="Segoe UI Light" panose="020B0502040204020203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168" y="0"/>
            <a:ext cx="2945923" cy="496411"/>
          </a:xfrm>
          <a:prstGeom prst="rect">
            <a:avLst/>
          </a:prstGeom>
        </p:spPr>
        <p:txBody>
          <a:bodyPr vert="horz" lIns="91349" tIns="45674" rIns="91349" bIns="45674" rtlCol="0"/>
          <a:lstStyle>
            <a:lvl1pPr algn="r">
              <a:defRPr sz="1200">
                <a:latin typeface="Segoe UI Light" panose="020B0502040204020203" pitchFamily="34" charset="0"/>
              </a:defRPr>
            </a:lvl1pPr>
          </a:lstStyle>
          <a:p>
            <a:fld id="{4C5FAC95-A5EE-44CB-9399-F71733E68C9B}" type="datetimeFigureOut">
              <a:rPr lang="es-ES" smtClean="0"/>
              <a:pPr/>
              <a:t>11/12/2023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49" tIns="45674" rIns="91349" bIns="45674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0561" y="4716700"/>
            <a:ext cx="5438140" cy="4467702"/>
          </a:xfrm>
          <a:prstGeom prst="rect">
            <a:avLst/>
          </a:prstGeom>
        </p:spPr>
        <p:txBody>
          <a:bodyPr vert="horz" lIns="91349" tIns="45674" rIns="91349" bIns="45674" rtlCol="0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230"/>
            <a:ext cx="2945924" cy="496411"/>
          </a:xfrm>
          <a:prstGeom prst="rect">
            <a:avLst/>
          </a:prstGeom>
        </p:spPr>
        <p:txBody>
          <a:bodyPr vert="horz" lIns="91349" tIns="45674" rIns="91349" bIns="45674" rtlCol="0" anchor="b"/>
          <a:lstStyle>
            <a:lvl1pPr algn="l">
              <a:defRPr sz="1200">
                <a:latin typeface="Segoe UI Light" panose="020B0502040204020203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168" y="9430230"/>
            <a:ext cx="2945923" cy="496411"/>
          </a:xfrm>
          <a:prstGeom prst="rect">
            <a:avLst/>
          </a:prstGeom>
        </p:spPr>
        <p:txBody>
          <a:bodyPr vert="horz" lIns="91349" tIns="45674" rIns="91349" bIns="45674" rtlCol="0" anchor="b"/>
          <a:lstStyle>
            <a:lvl1pPr algn="r">
              <a:defRPr sz="1200">
                <a:latin typeface="Segoe UI Light" panose="020B0502040204020203" pitchFamily="34" charset="0"/>
              </a:defRPr>
            </a:lvl1pPr>
          </a:lstStyle>
          <a:p>
            <a:fld id="{4E596918-16AF-47FB-9BE9-2E9275E334D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08383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1pPr>
    <a:lvl2pPr marL="519516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2pPr>
    <a:lvl3pPr marL="1039033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3pPr>
    <a:lvl4pPr marL="1558549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4pPr>
    <a:lvl5pPr marL="2078065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5pPr>
    <a:lvl6pPr marL="2597582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17098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36615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56131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1211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>
            <a:off x="406" y="0"/>
            <a:ext cx="12189600" cy="6859588"/>
          </a:xfrm>
          <a:prstGeom prst="rect">
            <a:avLst/>
          </a:prstGeom>
        </p:spPr>
      </p:pic>
      <p:sp>
        <p:nvSpPr>
          <p:cNvPr id="5" name="3 Marcador de título"/>
          <p:cNvSpPr>
            <a:spLocks noGrp="1"/>
          </p:cNvSpPr>
          <p:nvPr>
            <p:ph type="title"/>
          </p:nvPr>
        </p:nvSpPr>
        <p:spPr>
          <a:xfrm>
            <a:off x="4655047" y="2275642"/>
            <a:ext cx="5760640" cy="2308308"/>
          </a:xfrm>
          <a:prstGeom prst="rect">
            <a:avLst/>
          </a:prstGeom>
        </p:spPr>
        <p:txBody>
          <a:bodyPr vert="horz" wrap="square" lIns="91424" tIns="45712" rIns="91424" bIns="45712" rtlCol="0" anchor="ctr">
            <a:spAutoFit/>
          </a:bodyPr>
          <a:lstStyle>
            <a:lvl1pPr algn="l">
              <a:defRPr sz="48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Rectángulo"/>
          <p:cNvSpPr/>
          <p:nvPr userDrawn="1"/>
        </p:nvSpPr>
        <p:spPr>
          <a:xfrm>
            <a:off x="1054646" y="1989634"/>
            <a:ext cx="2880320" cy="28803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816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>
            <a:off x="406" y="0"/>
            <a:ext cx="12189600" cy="685958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17646" y="0"/>
            <a:ext cx="8172767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título"/>
          <p:cNvSpPr>
            <a:spLocks noGrp="1"/>
          </p:cNvSpPr>
          <p:nvPr>
            <p:ph type="title"/>
          </p:nvPr>
        </p:nvSpPr>
        <p:spPr>
          <a:xfrm>
            <a:off x="5375126" y="2644974"/>
            <a:ext cx="6480719" cy="1569644"/>
          </a:xfrm>
          <a:prstGeom prst="rect">
            <a:avLst/>
          </a:prstGeom>
        </p:spPr>
        <p:txBody>
          <a:bodyPr vert="horz" wrap="square" lIns="91424" tIns="45712" rIns="91424" bIns="45712" rtlCol="0" anchor="ctr">
            <a:spAutoFit/>
          </a:bodyPr>
          <a:lstStyle>
            <a:lvl1pPr algn="r">
              <a:defRPr sz="48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5957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Marcador de título"/>
          <p:cNvSpPr>
            <a:spLocks noGrp="1"/>
          </p:cNvSpPr>
          <p:nvPr>
            <p:ph type="title"/>
          </p:nvPr>
        </p:nvSpPr>
        <p:spPr>
          <a:xfrm>
            <a:off x="330907" y="394825"/>
            <a:ext cx="9724739" cy="523204"/>
          </a:xfrm>
          <a:prstGeom prst="rect">
            <a:avLst/>
          </a:prstGeom>
        </p:spPr>
        <p:txBody>
          <a:bodyPr vert="horz" wrap="square" lIns="91424" tIns="45712" rIns="91424" bIns="45712" rtlCol="0" anchor="t">
            <a:spAutoFit/>
          </a:bodyPr>
          <a:lstStyle>
            <a:lvl1pPr>
              <a:defRPr lang="es-ES" b="1" dirty="0"/>
            </a:lvl1pPr>
          </a:lstStyle>
          <a:p>
            <a:pPr lvl="0"/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2179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ítulo"/>
          <p:cNvSpPr>
            <a:spLocks noGrp="1"/>
          </p:cNvSpPr>
          <p:nvPr>
            <p:ph type="title"/>
          </p:nvPr>
        </p:nvSpPr>
        <p:spPr>
          <a:xfrm>
            <a:off x="334567" y="287320"/>
            <a:ext cx="9361040" cy="523204"/>
          </a:xfrm>
          <a:prstGeom prst="rect">
            <a:avLst/>
          </a:prstGeom>
        </p:spPr>
        <p:txBody>
          <a:bodyPr vert="horz" wrap="square" lIns="91424" tIns="45712" rIns="91424" bIns="45712" rtlCol="0" anchor="t">
            <a:sp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12" name="5 Marcador de número de diapositiva">
            <a:extLst>
              <a:ext uri="{FF2B5EF4-FFF2-40B4-BE49-F238E27FC236}">
                <a16:creationId xmlns:a16="http://schemas.microsoft.com/office/drawing/2014/main" xmlns="" id="{EEFA899B-D1D8-026F-9A4A-D13FE9053C24}"/>
              </a:ext>
            </a:extLst>
          </p:cNvPr>
          <p:cNvSpPr>
            <a:spLocks noGrp="1"/>
          </p:cNvSpPr>
          <p:nvPr userDrawn="1"/>
        </p:nvSpPr>
        <p:spPr>
          <a:xfrm>
            <a:off x="10099632" y="6535477"/>
            <a:ext cx="1747585" cy="26160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36" tIns="45718" rIns="91436" bIns="45718" anchor="ctr">
            <a:spAutoFit/>
          </a:bodyPr>
          <a:lstStyle/>
          <a:p>
            <a:pPr marL="0" marR="0" lvl="0" indent="0" algn="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ANÁLISIS E INVESTIGACIÓN</a:t>
            </a:r>
            <a:r>
              <a:rPr lang="es-E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s-ES" sz="1100" b="1" dirty="0" smtClean="0">
                <a:solidFill>
                  <a:srgbClr val="00478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|  </a:t>
            </a:r>
            <a:fld id="{5BC570D8-E896-40F3-8B63-244D638EE22A}" type="slidenum">
              <a:rPr lang="es-ES" sz="900" b="1" smtClean="0">
                <a:solidFill>
                  <a:srgbClr val="00478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 marL="0" marR="0" lvl="0" indent="0" algn="r" defTabSz="9143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s-ES" sz="900" b="1" dirty="0">
              <a:solidFill>
                <a:srgbClr val="00478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263" y="261442"/>
            <a:ext cx="1520583" cy="65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3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2" r:id="rId4"/>
  </p:sldLayoutIdLst>
  <p:hf hdr="0" dt="0"/>
  <p:txStyles>
    <p:titleStyle>
      <a:lvl1pPr marL="0" algn="l" defTabSz="914349" rtl="0" eaLnBrk="1" latinLnBrk="0" hangingPunct="1">
        <a:spcBef>
          <a:spcPct val="0"/>
        </a:spcBef>
        <a:buNone/>
        <a:defRPr lang="es-ES" sz="2800" kern="1200" dirty="0">
          <a:ln>
            <a:solidFill>
              <a:schemeClr val="tx1">
                <a:lumMod val="65000"/>
                <a:lumOff val="35000"/>
              </a:schemeClr>
            </a:solidFill>
          </a:ln>
          <a:solidFill>
            <a:schemeClr val="tx1">
              <a:lumMod val="65000"/>
              <a:lumOff val="35000"/>
            </a:schemeClr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342881" indent="-342881" algn="l" defTabSz="91434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08" indent="-285734" algn="l" defTabSz="91434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6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0" indent="-228587" algn="l" defTabSz="91434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5" indent="-228587" algn="l" defTabSz="91434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9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4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8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2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9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3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8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2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6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1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5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1.xml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6.xml"/><Relationship Id="rId5" Type="http://schemas.openxmlformats.org/officeDocument/2006/relationships/chart" Target="../charts/chart35.xml"/><Relationship Id="rId4" Type="http://schemas.openxmlformats.org/officeDocument/2006/relationships/chart" Target="../charts/chart3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>
            <a:off x="406" y="0"/>
            <a:ext cx="12189600" cy="6859588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534" y="216024"/>
            <a:ext cx="2963187" cy="1269554"/>
          </a:xfrm>
          <a:prstGeom prst="rect">
            <a:avLst/>
          </a:prstGeom>
        </p:spPr>
      </p:pic>
      <p:sp>
        <p:nvSpPr>
          <p:cNvPr id="5" name="4 Elipse"/>
          <p:cNvSpPr/>
          <p:nvPr/>
        </p:nvSpPr>
        <p:spPr>
          <a:xfrm>
            <a:off x="3782682" y="1117270"/>
            <a:ext cx="4625048" cy="4625048"/>
          </a:xfrm>
          <a:prstGeom prst="ellipse">
            <a:avLst/>
          </a:prstGeom>
          <a:solidFill>
            <a:schemeClr val="tx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3641162" y="2133650"/>
            <a:ext cx="4908088" cy="2592288"/>
          </a:xfrm>
          <a:prstGeom prst="rect">
            <a:avLst/>
          </a:prstGeom>
        </p:spPr>
        <p:txBody>
          <a:bodyPr vert="horz" lIns="91406" tIns="45703" rIns="91406" bIns="45703" rtlCol="0" anchor="ctr">
            <a:no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spcAft>
                <a:spcPts val="300"/>
              </a:spcAft>
              <a:defRPr/>
            </a:pPr>
            <a:r>
              <a:rPr lang="es-ES" sz="35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ENFERMERÍA </a:t>
            </a:r>
            <a:br>
              <a:rPr lang="es-ES" sz="35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 LA</a:t>
            </a:r>
            <a:r>
              <a:rPr lang="es-ES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35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ATENCIÓN PRIMARIA</a:t>
            </a:r>
          </a:p>
          <a:p>
            <a:pPr algn="ctr">
              <a:defRPr/>
            </a:pPr>
            <a:r>
              <a:rPr lang="es-ES" sz="28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CANTABRIA</a:t>
            </a:r>
            <a:endParaRPr lang="es-ES" sz="28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5079171" y="4922217"/>
            <a:ext cx="2032070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 defTabSz="1219170"/>
            <a:r>
              <a:rPr lang="es-ES" sz="1400" b="1" spc="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Diciembre </a:t>
            </a:r>
            <a:r>
              <a:rPr lang="es-ES" sz="1400" b="1" spc="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2023</a:t>
            </a:r>
            <a:endParaRPr lang="es-ES" sz="1400" b="1" spc="6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9" name="18 Conector recto"/>
          <p:cNvCxnSpPr/>
          <p:nvPr/>
        </p:nvCxnSpPr>
        <p:spPr>
          <a:xfrm>
            <a:off x="5298918" y="4869954"/>
            <a:ext cx="159257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630" y="6210808"/>
            <a:ext cx="1985419" cy="43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4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411819"/>
              </p:ext>
            </p:extLst>
          </p:nvPr>
        </p:nvGraphicFramePr>
        <p:xfrm>
          <a:off x="122734" y="3213770"/>
          <a:ext cx="11664000" cy="2763355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36000"/>
                <a:gridCol w="1944000"/>
                <a:gridCol w="1944000"/>
                <a:gridCol w="1944000"/>
                <a:gridCol w="1944000"/>
              </a:tblGrid>
              <a:tr h="603355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</a:t>
                      </a:r>
                      <a:endParaRPr lang="es-ES" sz="1600" b="1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400" b="0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 médico 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enfermera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Los dos </a:t>
                      </a:r>
                      <a:r>
                        <a:rPr lang="es-ES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(enfermera y médico) 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1077202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Profesionales sanitaros que atienden en las visitas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a </a:t>
            </a:r>
            <a:r>
              <a:rPr lang="es-ES" sz="2400" b="0" dirty="0">
                <a:latin typeface="Arial Narrow" pitchFamily="34" charset="0"/>
                <a:cs typeface="+mj-cs"/>
              </a:rPr>
              <a:t>los CAP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(TOTAL MUESTRA)</a:t>
            </a:r>
            <a:r>
              <a:rPr lang="es-ES" sz="2000" b="0" i="1" dirty="0">
                <a:latin typeface="Arial Narrow" pitchFamily="34" charset="0"/>
                <a:cs typeface="+mj-cs"/>
              </a:rPr>
              <a:t/>
            </a:r>
            <a:br>
              <a:rPr lang="es-ES" sz="2000" b="0" i="1" dirty="0">
                <a:latin typeface="Arial Narrow" pitchFamily="34" charset="0"/>
                <a:cs typeface="+mj-cs"/>
              </a:rPr>
            </a:b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457736"/>
            <a:ext cx="8399462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Sí han visitado </a:t>
            </a:r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900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P.4. ¿En el centro de salud con quién suele estar?  (Entrevistador leer y repuesta única)</a:t>
            </a:r>
          </a:p>
        </p:txBody>
      </p:sp>
      <p:graphicFrame>
        <p:nvGraphicFramePr>
          <p:cNvPr id="18" name="17 Gráfico"/>
          <p:cNvGraphicFramePr/>
          <p:nvPr>
            <p:extLst>
              <p:ext uri="{D42A27DB-BD31-4B8C-83A1-F6EECF244321}">
                <p14:modId xmlns:p14="http://schemas.microsoft.com/office/powerpoint/2010/main" val="3830919656"/>
              </p:ext>
            </p:extLst>
          </p:nvPr>
        </p:nvGraphicFramePr>
        <p:xfrm>
          <a:off x="2350790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19 Rectángulo"/>
          <p:cNvSpPr/>
          <p:nvPr/>
        </p:nvSpPr>
        <p:spPr>
          <a:xfrm>
            <a:off x="334566" y="4602859"/>
            <a:ext cx="3384376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1" name="Rectangle 26"/>
          <p:cNvSpPr txBox="1">
            <a:spLocks noChangeArrowheads="1"/>
          </p:cNvSpPr>
          <p:nvPr/>
        </p:nvSpPr>
        <p:spPr bwMode="auto">
          <a:xfrm>
            <a:off x="223674" y="2277666"/>
            <a:ext cx="6447596" cy="76944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defRPr/>
            </a:pPr>
            <a:r>
              <a:rPr lang="es-ES" sz="14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</a:t>
            </a:r>
            <a:r>
              <a:rPr lang="es-ES" sz="14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ha estado o ha pedido cita </a:t>
            </a:r>
            <a:br>
              <a:rPr lang="es-ES" sz="14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</a:br>
            <a:r>
              <a:rPr lang="es-ES" sz="11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400" b="1" i="1" dirty="0" smtClean="0">
              <a:solidFill>
                <a:schemeClr val="tx2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el centro de salud suele estar con….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3325267" y="5057189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39,6%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graphicFrame>
        <p:nvGraphicFramePr>
          <p:cNvPr id="12" name="11 Gráfico"/>
          <p:cNvGraphicFramePr/>
          <p:nvPr>
            <p:extLst>
              <p:ext uri="{D42A27DB-BD31-4B8C-83A1-F6EECF244321}">
                <p14:modId xmlns:p14="http://schemas.microsoft.com/office/powerpoint/2010/main" val="3283828151"/>
              </p:ext>
            </p:extLst>
          </p:nvPr>
        </p:nvGraphicFramePr>
        <p:xfrm>
          <a:off x="4295006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13 Gráfico"/>
          <p:cNvGraphicFramePr/>
          <p:nvPr>
            <p:extLst>
              <p:ext uri="{D42A27DB-BD31-4B8C-83A1-F6EECF244321}">
                <p14:modId xmlns:p14="http://schemas.microsoft.com/office/powerpoint/2010/main" val="1425790707"/>
              </p:ext>
            </p:extLst>
          </p:nvPr>
        </p:nvGraphicFramePr>
        <p:xfrm>
          <a:off x="6311230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15 Gráfico"/>
          <p:cNvGraphicFramePr/>
          <p:nvPr>
            <p:extLst>
              <p:ext uri="{D42A27DB-BD31-4B8C-83A1-F6EECF244321}">
                <p14:modId xmlns:p14="http://schemas.microsoft.com/office/powerpoint/2010/main" val="2054623918"/>
              </p:ext>
            </p:extLst>
          </p:nvPr>
        </p:nvGraphicFramePr>
        <p:xfrm>
          <a:off x="8255446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23 Gráfico"/>
          <p:cNvGraphicFramePr/>
          <p:nvPr>
            <p:extLst>
              <p:ext uri="{D42A27DB-BD31-4B8C-83A1-F6EECF244321}">
                <p14:modId xmlns:p14="http://schemas.microsoft.com/office/powerpoint/2010/main" val="3771790102"/>
              </p:ext>
            </p:extLst>
          </p:nvPr>
        </p:nvGraphicFramePr>
        <p:xfrm>
          <a:off x="10199662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6" name="25 Rectángulo"/>
          <p:cNvSpPr/>
          <p:nvPr/>
        </p:nvSpPr>
        <p:spPr>
          <a:xfrm>
            <a:off x="4199730" y="4595570"/>
            <a:ext cx="1607443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5413499" y="504990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34,2%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6215954" y="4595570"/>
            <a:ext cx="1607443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7429723" y="504990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33,3%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8160170" y="4595570"/>
            <a:ext cx="1607443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9373939" y="504990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39,8%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10104386" y="4595570"/>
            <a:ext cx="1607443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11318155" y="504990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50,2%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5" name="Freeform 9"/>
          <p:cNvSpPr>
            <a:spLocks/>
          </p:cNvSpPr>
          <p:nvPr/>
        </p:nvSpPr>
        <p:spPr bwMode="auto">
          <a:xfrm>
            <a:off x="11255719" y="4969258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2316373" y="1382852"/>
            <a:ext cx="7567046" cy="894814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MX" b="0" dirty="0">
                <a:latin typeface="Segoe Print" pitchFamily="2" charset="0"/>
              </a:rPr>
              <a:t>La participación de la enfermera en la atención </a:t>
            </a:r>
            <a:r>
              <a:rPr lang="es-MX" b="0" dirty="0" smtClean="0">
                <a:latin typeface="Segoe Print" pitchFamily="2" charset="0"/>
              </a:rPr>
              <a:t>de los </a:t>
            </a:r>
            <a:r>
              <a:rPr lang="es-MX" b="0" dirty="0">
                <a:latin typeface="Segoe Print" pitchFamily="2" charset="0"/>
              </a:rPr>
              <a:t>centros de salud es mayor a medida que aumenta la edad del </a:t>
            </a:r>
            <a:r>
              <a:rPr lang="es-MX" b="0" dirty="0" smtClean="0">
                <a:latin typeface="Segoe Print" pitchFamily="2" charset="0"/>
              </a:rPr>
              <a:t>paciente: está presente en  el 50,2% de las visitas de los pacientes de 65 años o más</a:t>
            </a:r>
            <a:endParaRPr lang="es-MX" b="0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13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461649"/>
          </a:xfrm>
        </p:spPr>
        <p:txBody>
          <a:bodyPr/>
          <a:lstStyle/>
          <a:p>
            <a:r>
              <a:rPr lang="es-ES" sz="2400" b="0" dirty="0" smtClean="0">
                <a:latin typeface="Arial Narrow" pitchFamily="34" charset="0"/>
                <a:cs typeface="+mj-cs"/>
              </a:rPr>
              <a:t>La atención </a:t>
            </a:r>
            <a:r>
              <a:rPr lang="es-ES" sz="2400" b="0" dirty="0">
                <a:latin typeface="Arial Narrow" pitchFamily="34" charset="0"/>
                <a:cs typeface="+mj-cs"/>
              </a:rPr>
              <a:t>“exclusiva”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de </a:t>
            </a:r>
            <a:r>
              <a:rPr lang="es-ES" sz="2400" b="0" dirty="0">
                <a:latin typeface="Arial Narrow" pitchFamily="34" charset="0"/>
                <a:cs typeface="+mj-cs"/>
              </a:rPr>
              <a:t>la enfermera y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su valoración </a:t>
            </a:r>
            <a:endParaRPr lang="es-ES" sz="2400" b="0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596235"/>
            <a:ext cx="11423798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P9¿Ha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tenido usted algún caso en el que en el Centro de Salud sólo necesitara la atención de la enfermera?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P10.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Qué nivel de satisfacción de 0 a 10 ha tenido 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860672" y="2856403"/>
            <a:ext cx="8574551" cy="357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¿Ha tenido usted algún caso en el que en el Centro de Salud sólo necesitara la atención de la enfermera?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0" y="6416238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740442" y="3429794"/>
            <a:ext cx="4670119" cy="245912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9" name="215 CuadroTexto"/>
          <p:cNvSpPr txBox="1"/>
          <p:nvPr/>
        </p:nvSpPr>
        <p:spPr>
          <a:xfrm>
            <a:off x="1749902" y="3285778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6778714" y="3439341"/>
            <a:ext cx="4752528" cy="245912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1" name="315 CuadroTexto"/>
          <p:cNvSpPr txBox="1"/>
          <p:nvPr/>
        </p:nvSpPr>
        <p:spPr>
          <a:xfrm>
            <a:off x="7943413" y="3295325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CANTABRIA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649908" y="4210154"/>
            <a:ext cx="2048685" cy="121799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4" name="Rectangle 26">
            <a:extLst>
              <a:ext uri="{FF2B5EF4-FFF2-40B4-BE49-F238E27FC236}">
                <a16:creationId xmlns:lc="http://schemas.openxmlformats.org/drawingml/2006/lockedCanvas" xmlns:a16="http://schemas.microsoft.com/office/drawing/2014/main" xmlns="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5915" y="4324504"/>
            <a:ext cx="1957587" cy="6155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SATISFACCIÓN </a:t>
            </a:r>
            <a:b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MEDIA CON LA ATENCIÓN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4298620" y="4940057"/>
            <a:ext cx="797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kern="0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8,58</a:t>
            </a:r>
            <a:endParaRPr lang="es-ES" sz="2400" b="1" kern="0" dirty="0">
              <a:solidFill>
                <a:schemeClr val="tx2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2" name="Freeform 44"/>
          <p:cNvSpPr>
            <a:spLocks noEditPoints="1"/>
          </p:cNvSpPr>
          <p:nvPr/>
        </p:nvSpPr>
        <p:spPr bwMode="auto">
          <a:xfrm rot="8166708">
            <a:off x="3287021" y="4659570"/>
            <a:ext cx="330932" cy="319164"/>
          </a:xfrm>
          <a:custGeom>
            <a:avLst/>
            <a:gdLst>
              <a:gd name="T0" fmla="*/ 0 w 396"/>
              <a:gd name="T1" fmla="*/ 383 h 424"/>
              <a:gd name="T2" fmla="*/ 143 w 396"/>
              <a:gd name="T3" fmla="*/ 418 h 424"/>
              <a:gd name="T4" fmla="*/ 395 w 396"/>
              <a:gd name="T5" fmla="*/ 192 h 424"/>
              <a:gd name="T6" fmla="*/ 297 w 396"/>
              <a:gd name="T7" fmla="*/ 95 h 424"/>
              <a:gd name="T8" fmla="*/ 211 w 396"/>
              <a:gd name="T9" fmla="*/ 19 h 424"/>
              <a:gd name="T10" fmla="*/ 25 w 396"/>
              <a:gd name="T11" fmla="*/ 46 h 424"/>
              <a:gd name="T12" fmla="*/ 154 w 396"/>
              <a:gd name="T13" fmla="*/ 399 h 424"/>
              <a:gd name="T14" fmla="*/ 373 w 396"/>
              <a:gd name="T15" fmla="*/ 183 h 424"/>
              <a:gd name="T16" fmla="*/ 254 w 396"/>
              <a:gd name="T17" fmla="*/ 271 h 424"/>
              <a:gd name="T18" fmla="*/ 355 w 396"/>
              <a:gd name="T19" fmla="*/ 162 h 424"/>
              <a:gd name="T20" fmla="*/ 131 w 396"/>
              <a:gd name="T21" fmla="*/ 354 h 424"/>
              <a:gd name="T22" fmla="*/ 355 w 396"/>
              <a:gd name="T23" fmla="*/ 162 h 424"/>
              <a:gd name="T24" fmla="*/ 128 w 396"/>
              <a:gd name="T25" fmla="*/ 348 h 424"/>
              <a:gd name="T26" fmla="*/ 343 w 396"/>
              <a:gd name="T27" fmla="*/ 151 h 424"/>
              <a:gd name="T28" fmla="*/ 115 w 396"/>
              <a:gd name="T29" fmla="*/ 322 h 424"/>
              <a:gd name="T30" fmla="*/ 299 w 396"/>
              <a:gd name="T31" fmla="*/ 118 h 424"/>
              <a:gd name="T32" fmla="*/ 109 w 396"/>
              <a:gd name="T33" fmla="*/ 309 h 424"/>
              <a:gd name="T34" fmla="*/ 106 w 396"/>
              <a:gd name="T35" fmla="*/ 304 h 424"/>
              <a:gd name="T36" fmla="*/ 188 w 396"/>
              <a:gd name="T37" fmla="*/ 217 h 424"/>
              <a:gd name="T38" fmla="*/ 283 w 396"/>
              <a:gd name="T39" fmla="*/ 107 h 424"/>
              <a:gd name="T40" fmla="*/ 89 w 396"/>
              <a:gd name="T41" fmla="*/ 300 h 424"/>
              <a:gd name="T42" fmla="*/ 22 w 396"/>
              <a:gd name="T43" fmla="*/ 352 h 424"/>
              <a:gd name="T44" fmla="*/ 277 w 396"/>
              <a:gd name="T45" fmla="*/ 96 h 424"/>
              <a:gd name="T46" fmla="*/ 26 w 396"/>
              <a:gd name="T47" fmla="*/ 317 h 424"/>
              <a:gd name="T48" fmla="*/ 326 w 396"/>
              <a:gd name="T49" fmla="*/ 25 h 424"/>
              <a:gd name="T50" fmla="*/ 28 w 396"/>
              <a:gd name="T51" fmla="*/ 293 h 424"/>
              <a:gd name="T52" fmla="*/ 29 w 396"/>
              <a:gd name="T53" fmla="*/ 282 h 424"/>
              <a:gd name="T54" fmla="*/ 318 w 396"/>
              <a:gd name="T55" fmla="*/ 24 h 424"/>
              <a:gd name="T56" fmla="*/ 160 w 396"/>
              <a:gd name="T57" fmla="*/ 127 h 424"/>
              <a:gd name="T58" fmla="*/ 148 w 396"/>
              <a:gd name="T59" fmla="*/ 133 h 424"/>
              <a:gd name="T60" fmla="*/ 143 w 396"/>
              <a:gd name="T61" fmla="*/ 128 h 424"/>
              <a:gd name="T62" fmla="*/ 127 w 396"/>
              <a:gd name="T63" fmla="*/ 122 h 424"/>
              <a:gd name="T64" fmla="*/ 198 w 396"/>
              <a:gd name="T65" fmla="*/ 39 h 424"/>
              <a:gd name="T66" fmla="*/ 35 w 396"/>
              <a:gd name="T67" fmla="*/ 185 h 424"/>
              <a:gd name="T68" fmla="*/ 187 w 396"/>
              <a:gd name="T69" fmla="*/ 40 h 424"/>
              <a:gd name="T70" fmla="*/ 162 w 396"/>
              <a:gd name="T71" fmla="*/ 43 h 424"/>
              <a:gd name="T72" fmla="*/ 35 w 396"/>
              <a:gd name="T73" fmla="*/ 150 h 424"/>
              <a:gd name="T74" fmla="*/ 128 w 396"/>
              <a:gd name="T75" fmla="*/ 46 h 424"/>
              <a:gd name="T76" fmla="*/ 35 w 396"/>
              <a:gd name="T77" fmla="*/ 130 h 424"/>
              <a:gd name="T78" fmla="*/ 99 w 396"/>
              <a:gd name="T79" fmla="*/ 49 h 424"/>
              <a:gd name="T80" fmla="*/ 57 w 396"/>
              <a:gd name="T81" fmla="*/ 85 h 424"/>
              <a:gd name="T82" fmla="*/ 77 w 396"/>
              <a:gd name="T83" fmla="*/ 50 h 424"/>
              <a:gd name="T84" fmla="*/ 39 w 396"/>
              <a:gd name="T85" fmla="*/ 69 h 424"/>
              <a:gd name="T86" fmla="*/ 37 w 396"/>
              <a:gd name="T87" fmla="*/ 80 h 424"/>
              <a:gd name="T88" fmla="*/ 42 w 396"/>
              <a:gd name="T89" fmla="*/ 5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96" h="424">
                <a:moveTo>
                  <a:pt x="25" y="46"/>
                </a:moveTo>
                <a:cubicBezTo>
                  <a:pt x="12" y="95"/>
                  <a:pt x="20" y="146"/>
                  <a:pt x="18" y="195"/>
                </a:cubicBezTo>
                <a:cubicBezTo>
                  <a:pt x="15" y="258"/>
                  <a:pt x="7" y="321"/>
                  <a:pt x="0" y="383"/>
                </a:cubicBezTo>
                <a:cubicBezTo>
                  <a:pt x="0" y="391"/>
                  <a:pt x="10" y="397"/>
                  <a:pt x="15" y="391"/>
                </a:cubicBezTo>
                <a:cubicBezTo>
                  <a:pt x="39" y="363"/>
                  <a:pt x="67" y="341"/>
                  <a:pt x="92" y="316"/>
                </a:cubicBezTo>
                <a:cubicBezTo>
                  <a:pt x="109" y="350"/>
                  <a:pt x="126" y="384"/>
                  <a:pt x="143" y="418"/>
                </a:cubicBezTo>
                <a:cubicBezTo>
                  <a:pt x="146" y="422"/>
                  <a:pt x="151" y="424"/>
                  <a:pt x="155" y="422"/>
                </a:cubicBezTo>
                <a:cubicBezTo>
                  <a:pt x="249" y="366"/>
                  <a:pt x="319" y="277"/>
                  <a:pt x="394" y="200"/>
                </a:cubicBezTo>
                <a:cubicBezTo>
                  <a:pt x="396" y="198"/>
                  <a:pt x="396" y="194"/>
                  <a:pt x="395" y="192"/>
                </a:cubicBezTo>
                <a:cubicBezTo>
                  <a:pt x="395" y="191"/>
                  <a:pt x="395" y="189"/>
                  <a:pt x="394" y="187"/>
                </a:cubicBezTo>
                <a:cubicBezTo>
                  <a:pt x="386" y="166"/>
                  <a:pt x="367" y="151"/>
                  <a:pt x="350" y="136"/>
                </a:cubicBezTo>
                <a:cubicBezTo>
                  <a:pt x="333" y="122"/>
                  <a:pt x="315" y="108"/>
                  <a:pt x="297" y="95"/>
                </a:cubicBezTo>
                <a:cubicBezTo>
                  <a:pt x="322" y="76"/>
                  <a:pt x="341" y="49"/>
                  <a:pt x="362" y="27"/>
                </a:cubicBezTo>
                <a:cubicBezTo>
                  <a:pt x="367" y="22"/>
                  <a:pt x="366" y="13"/>
                  <a:pt x="359" y="12"/>
                </a:cubicBezTo>
                <a:cubicBezTo>
                  <a:pt x="310" y="0"/>
                  <a:pt x="259" y="11"/>
                  <a:pt x="211" y="19"/>
                </a:cubicBezTo>
                <a:cubicBezTo>
                  <a:pt x="155" y="28"/>
                  <a:pt x="97" y="32"/>
                  <a:pt x="40" y="35"/>
                </a:cubicBezTo>
                <a:cubicBezTo>
                  <a:pt x="36" y="35"/>
                  <a:pt x="34" y="37"/>
                  <a:pt x="32" y="40"/>
                </a:cubicBezTo>
                <a:cubicBezTo>
                  <a:pt x="29" y="41"/>
                  <a:pt x="26" y="43"/>
                  <a:pt x="25" y="46"/>
                </a:cubicBezTo>
                <a:close/>
                <a:moveTo>
                  <a:pt x="381" y="194"/>
                </a:moveTo>
                <a:cubicBezTo>
                  <a:pt x="302" y="259"/>
                  <a:pt x="243" y="346"/>
                  <a:pt x="155" y="401"/>
                </a:cubicBezTo>
                <a:cubicBezTo>
                  <a:pt x="155" y="400"/>
                  <a:pt x="154" y="399"/>
                  <a:pt x="154" y="399"/>
                </a:cubicBezTo>
                <a:cubicBezTo>
                  <a:pt x="228" y="329"/>
                  <a:pt x="288" y="240"/>
                  <a:pt x="377" y="188"/>
                </a:cubicBezTo>
                <a:cubicBezTo>
                  <a:pt x="378" y="190"/>
                  <a:pt x="379" y="192"/>
                  <a:pt x="381" y="194"/>
                </a:cubicBezTo>
                <a:close/>
                <a:moveTo>
                  <a:pt x="373" y="183"/>
                </a:moveTo>
                <a:cubicBezTo>
                  <a:pt x="283" y="232"/>
                  <a:pt x="224" y="322"/>
                  <a:pt x="150" y="392"/>
                </a:cubicBezTo>
                <a:cubicBezTo>
                  <a:pt x="147" y="385"/>
                  <a:pt x="143" y="378"/>
                  <a:pt x="140" y="371"/>
                </a:cubicBezTo>
                <a:cubicBezTo>
                  <a:pt x="178" y="339"/>
                  <a:pt x="217" y="305"/>
                  <a:pt x="254" y="271"/>
                </a:cubicBezTo>
                <a:cubicBezTo>
                  <a:pt x="291" y="239"/>
                  <a:pt x="328" y="205"/>
                  <a:pt x="359" y="166"/>
                </a:cubicBezTo>
                <a:cubicBezTo>
                  <a:pt x="364" y="171"/>
                  <a:pt x="369" y="177"/>
                  <a:pt x="373" y="183"/>
                </a:cubicBezTo>
                <a:close/>
                <a:moveTo>
                  <a:pt x="355" y="162"/>
                </a:moveTo>
                <a:cubicBezTo>
                  <a:pt x="321" y="198"/>
                  <a:pt x="286" y="233"/>
                  <a:pt x="249" y="266"/>
                </a:cubicBezTo>
                <a:cubicBezTo>
                  <a:pt x="212" y="299"/>
                  <a:pt x="173" y="331"/>
                  <a:pt x="137" y="365"/>
                </a:cubicBezTo>
                <a:cubicBezTo>
                  <a:pt x="135" y="361"/>
                  <a:pt x="133" y="358"/>
                  <a:pt x="131" y="354"/>
                </a:cubicBezTo>
                <a:cubicBezTo>
                  <a:pt x="204" y="290"/>
                  <a:pt x="284" y="230"/>
                  <a:pt x="346" y="155"/>
                </a:cubicBezTo>
                <a:cubicBezTo>
                  <a:pt x="347" y="155"/>
                  <a:pt x="347" y="155"/>
                  <a:pt x="347" y="154"/>
                </a:cubicBezTo>
                <a:cubicBezTo>
                  <a:pt x="350" y="157"/>
                  <a:pt x="352" y="159"/>
                  <a:pt x="355" y="162"/>
                </a:cubicBezTo>
                <a:close/>
                <a:moveTo>
                  <a:pt x="343" y="151"/>
                </a:moveTo>
                <a:cubicBezTo>
                  <a:pt x="342" y="151"/>
                  <a:pt x="342" y="151"/>
                  <a:pt x="342" y="151"/>
                </a:cubicBezTo>
                <a:cubicBezTo>
                  <a:pt x="274" y="221"/>
                  <a:pt x="199" y="282"/>
                  <a:pt x="128" y="348"/>
                </a:cubicBezTo>
                <a:cubicBezTo>
                  <a:pt x="126" y="345"/>
                  <a:pt x="125" y="342"/>
                  <a:pt x="123" y="339"/>
                </a:cubicBezTo>
                <a:cubicBezTo>
                  <a:pt x="195" y="275"/>
                  <a:pt x="266" y="211"/>
                  <a:pt x="334" y="144"/>
                </a:cubicBezTo>
                <a:cubicBezTo>
                  <a:pt x="337" y="146"/>
                  <a:pt x="340" y="148"/>
                  <a:pt x="343" y="151"/>
                </a:cubicBezTo>
                <a:close/>
                <a:moveTo>
                  <a:pt x="331" y="141"/>
                </a:moveTo>
                <a:cubicBezTo>
                  <a:pt x="258" y="202"/>
                  <a:pt x="190" y="269"/>
                  <a:pt x="120" y="333"/>
                </a:cubicBezTo>
                <a:cubicBezTo>
                  <a:pt x="118" y="329"/>
                  <a:pt x="117" y="326"/>
                  <a:pt x="115" y="322"/>
                </a:cubicBezTo>
                <a:cubicBezTo>
                  <a:pt x="184" y="262"/>
                  <a:pt x="268" y="209"/>
                  <a:pt x="320" y="133"/>
                </a:cubicBezTo>
                <a:cubicBezTo>
                  <a:pt x="323" y="136"/>
                  <a:pt x="327" y="138"/>
                  <a:pt x="331" y="141"/>
                </a:cubicBezTo>
                <a:close/>
                <a:moveTo>
                  <a:pt x="299" y="118"/>
                </a:moveTo>
                <a:cubicBezTo>
                  <a:pt x="305" y="122"/>
                  <a:pt x="310" y="126"/>
                  <a:pt x="316" y="130"/>
                </a:cubicBezTo>
                <a:cubicBezTo>
                  <a:pt x="256" y="201"/>
                  <a:pt x="180" y="254"/>
                  <a:pt x="112" y="316"/>
                </a:cubicBezTo>
                <a:cubicBezTo>
                  <a:pt x="111" y="314"/>
                  <a:pt x="110" y="312"/>
                  <a:pt x="109" y="309"/>
                </a:cubicBezTo>
                <a:cubicBezTo>
                  <a:pt x="176" y="250"/>
                  <a:pt x="251" y="199"/>
                  <a:pt x="307" y="128"/>
                </a:cubicBezTo>
                <a:cubicBezTo>
                  <a:pt x="309" y="126"/>
                  <a:pt x="306" y="124"/>
                  <a:pt x="304" y="125"/>
                </a:cubicBezTo>
                <a:cubicBezTo>
                  <a:pt x="246" y="193"/>
                  <a:pt x="172" y="244"/>
                  <a:pt x="106" y="304"/>
                </a:cubicBezTo>
                <a:cubicBezTo>
                  <a:pt x="105" y="303"/>
                  <a:pt x="105" y="302"/>
                  <a:pt x="104" y="301"/>
                </a:cubicBezTo>
                <a:cubicBezTo>
                  <a:pt x="104" y="301"/>
                  <a:pt x="104" y="300"/>
                  <a:pt x="103" y="300"/>
                </a:cubicBezTo>
                <a:cubicBezTo>
                  <a:pt x="130" y="271"/>
                  <a:pt x="158" y="244"/>
                  <a:pt x="188" y="217"/>
                </a:cubicBezTo>
                <a:cubicBezTo>
                  <a:pt x="225" y="184"/>
                  <a:pt x="264" y="153"/>
                  <a:pt x="299" y="118"/>
                </a:cubicBezTo>
                <a:close/>
                <a:moveTo>
                  <a:pt x="281" y="105"/>
                </a:moveTo>
                <a:cubicBezTo>
                  <a:pt x="282" y="106"/>
                  <a:pt x="282" y="107"/>
                  <a:pt x="283" y="107"/>
                </a:cubicBezTo>
                <a:cubicBezTo>
                  <a:pt x="287" y="110"/>
                  <a:pt x="291" y="113"/>
                  <a:pt x="295" y="115"/>
                </a:cubicBezTo>
                <a:cubicBezTo>
                  <a:pt x="226" y="171"/>
                  <a:pt x="154" y="230"/>
                  <a:pt x="95" y="297"/>
                </a:cubicBezTo>
                <a:cubicBezTo>
                  <a:pt x="93" y="297"/>
                  <a:pt x="91" y="298"/>
                  <a:pt x="89" y="300"/>
                </a:cubicBezTo>
                <a:cubicBezTo>
                  <a:pt x="88" y="301"/>
                  <a:pt x="87" y="301"/>
                  <a:pt x="86" y="302"/>
                </a:cubicBezTo>
                <a:cubicBezTo>
                  <a:pt x="63" y="319"/>
                  <a:pt x="41" y="338"/>
                  <a:pt x="21" y="358"/>
                </a:cubicBezTo>
                <a:cubicBezTo>
                  <a:pt x="21" y="356"/>
                  <a:pt x="22" y="354"/>
                  <a:pt x="22" y="352"/>
                </a:cubicBezTo>
                <a:cubicBezTo>
                  <a:pt x="23" y="352"/>
                  <a:pt x="23" y="352"/>
                  <a:pt x="24" y="351"/>
                </a:cubicBezTo>
                <a:cubicBezTo>
                  <a:pt x="101" y="260"/>
                  <a:pt x="192" y="183"/>
                  <a:pt x="281" y="105"/>
                </a:cubicBezTo>
                <a:close/>
                <a:moveTo>
                  <a:pt x="277" y="96"/>
                </a:moveTo>
                <a:cubicBezTo>
                  <a:pt x="275" y="98"/>
                  <a:pt x="275" y="101"/>
                  <a:pt x="277" y="103"/>
                </a:cubicBezTo>
                <a:cubicBezTo>
                  <a:pt x="186" y="173"/>
                  <a:pt x="98" y="252"/>
                  <a:pt x="23" y="339"/>
                </a:cubicBezTo>
                <a:cubicBezTo>
                  <a:pt x="24" y="332"/>
                  <a:pt x="25" y="324"/>
                  <a:pt x="26" y="317"/>
                </a:cubicBezTo>
                <a:cubicBezTo>
                  <a:pt x="125" y="228"/>
                  <a:pt x="224" y="139"/>
                  <a:pt x="320" y="48"/>
                </a:cubicBezTo>
                <a:cubicBezTo>
                  <a:pt x="307" y="65"/>
                  <a:pt x="293" y="81"/>
                  <a:pt x="277" y="96"/>
                </a:cubicBezTo>
                <a:close/>
                <a:moveTo>
                  <a:pt x="326" y="25"/>
                </a:moveTo>
                <a:cubicBezTo>
                  <a:pt x="330" y="25"/>
                  <a:pt x="335" y="25"/>
                  <a:pt x="339" y="26"/>
                </a:cubicBezTo>
                <a:cubicBezTo>
                  <a:pt x="233" y="117"/>
                  <a:pt x="130" y="211"/>
                  <a:pt x="27" y="306"/>
                </a:cubicBezTo>
                <a:cubicBezTo>
                  <a:pt x="27" y="302"/>
                  <a:pt x="27" y="297"/>
                  <a:pt x="28" y="293"/>
                </a:cubicBezTo>
                <a:cubicBezTo>
                  <a:pt x="127" y="203"/>
                  <a:pt x="220" y="107"/>
                  <a:pt x="326" y="25"/>
                </a:cubicBezTo>
                <a:close/>
                <a:moveTo>
                  <a:pt x="318" y="24"/>
                </a:moveTo>
                <a:cubicBezTo>
                  <a:pt x="214" y="101"/>
                  <a:pt x="124" y="195"/>
                  <a:pt x="29" y="282"/>
                </a:cubicBezTo>
                <a:cubicBezTo>
                  <a:pt x="29" y="277"/>
                  <a:pt x="30" y="271"/>
                  <a:pt x="30" y="265"/>
                </a:cubicBezTo>
                <a:cubicBezTo>
                  <a:pt x="117" y="181"/>
                  <a:pt x="199" y="91"/>
                  <a:pt x="301" y="24"/>
                </a:cubicBezTo>
                <a:cubicBezTo>
                  <a:pt x="307" y="24"/>
                  <a:pt x="313" y="24"/>
                  <a:pt x="318" y="24"/>
                </a:cubicBezTo>
                <a:close/>
                <a:moveTo>
                  <a:pt x="264" y="28"/>
                </a:moveTo>
                <a:cubicBezTo>
                  <a:pt x="272" y="27"/>
                  <a:pt x="281" y="26"/>
                  <a:pt x="289" y="25"/>
                </a:cubicBezTo>
                <a:cubicBezTo>
                  <a:pt x="241" y="50"/>
                  <a:pt x="198" y="90"/>
                  <a:pt x="160" y="127"/>
                </a:cubicBezTo>
                <a:cubicBezTo>
                  <a:pt x="116" y="169"/>
                  <a:pt x="76" y="215"/>
                  <a:pt x="31" y="255"/>
                </a:cubicBezTo>
                <a:cubicBezTo>
                  <a:pt x="32" y="250"/>
                  <a:pt x="32" y="246"/>
                  <a:pt x="32" y="241"/>
                </a:cubicBezTo>
                <a:cubicBezTo>
                  <a:pt x="72" y="206"/>
                  <a:pt x="109" y="168"/>
                  <a:pt x="148" y="133"/>
                </a:cubicBezTo>
                <a:cubicBezTo>
                  <a:pt x="187" y="98"/>
                  <a:pt x="226" y="64"/>
                  <a:pt x="264" y="28"/>
                </a:cubicBezTo>
                <a:close/>
                <a:moveTo>
                  <a:pt x="254" y="30"/>
                </a:moveTo>
                <a:cubicBezTo>
                  <a:pt x="218" y="63"/>
                  <a:pt x="180" y="95"/>
                  <a:pt x="143" y="128"/>
                </a:cubicBezTo>
                <a:cubicBezTo>
                  <a:pt x="106" y="160"/>
                  <a:pt x="65" y="193"/>
                  <a:pt x="33" y="231"/>
                </a:cubicBezTo>
                <a:cubicBezTo>
                  <a:pt x="34" y="224"/>
                  <a:pt x="34" y="218"/>
                  <a:pt x="34" y="211"/>
                </a:cubicBezTo>
                <a:cubicBezTo>
                  <a:pt x="67" y="183"/>
                  <a:pt x="96" y="152"/>
                  <a:pt x="127" y="122"/>
                </a:cubicBezTo>
                <a:cubicBezTo>
                  <a:pt x="162" y="90"/>
                  <a:pt x="198" y="59"/>
                  <a:pt x="237" y="33"/>
                </a:cubicBezTo>
                <a:cubicBezTo>
                  <a:pt x="243" y="32"/>
                  <a:pt x="249" y="31"/>
                  <a:pt x="254" y="30"/>
                </a:cubicBezTo>
                <a:close/>
                <a:moveTo>
                  <a:pt x="198" y="39"/>
                </a:moveTo>
                <a:cubicBezTo>
                  <a:pt x="207" y="38"/>
                  <a:pt x="216" y="36"/>
                  <a:pt x="226" y="35"/>
                </a:cubicBezTo>
                <a:cubicBezTo>
                  <a:pt x="156" y="81"/>
                  <a:pt x="94" y="141"/>
                  <a:pt x="35" y="201"/>
                </a:cubicBezTo>
                <a:cubicBezTo>
                  <a:pt x="35" y="196"/>
                  <a:pt x="35" y="191"/>
                  <a:pt x="35" y="185"/>
                </a:cubicBezTo>
                <a:cubicBezTo>
                  <a:pt x="90" y="138"/>
                  <a:pt x="143" y="88"/>
                  <a:pt x="196" y="39"/>
                </a:cubicBezTo>
                <a:cubicBezTo>
                  <a:pt x="196" y="39"/>
                  <a:pt x="197" y="39"/>
                  <a:pt x="198" y="39"/>
                </a:cubicBezTo>
                <a:close/>
                <a:moveTo>
                  <a:pt x="187" y="40"/>
                </a:moveTo>
                <a:cubicBezTo>
                  <a:pt x="136" y="85"/>
                  <a:pt x="85" y="129"/>
                  <a:pt x="35" y="176"/>
                </a:cubicBezTo>
                <a:cubicBezTo>
                  <a:pt x="35" y="170"/>
                  <a:pt x="35" y="165"/>
                  <a:pt x="35" y="159"/>
                </a:cubicBezTo>
                <a:cubicBezTo>
                  <a:pt x="84" y="130"/>
                  <a:pt x="128" y="88"/>
                  <a:pt x="162" y="43"/>
                </a:cubicBezTo>
                <a:cubicBezTo>
                  <a:pt x="171" y="42"/>
                  <a:pt x="179" y="41"/>
                  <a:pt x="187" y="40"/>
                </a:cubicBezTo>
                <a:close/>
                <a:moveTo>
                  <a:pt x="157" y="43"/>
                </a:moveTo>
                <a:cubicBezTo>
                  <a:pt x="120" y="84"/>
                  <a:pt x="79" y="118"/>
                  <a:pt x="35" y="150"/>
                </a:cubicBezTo>
                <a:cubicBezTo>
                  <a:pt x="35" y="146"/>
                  <a:pt x="35" y="142"/>
                  <a:pt x="35" y="137"/>
                </a:cubicBezTo>
                <a:cubicBezTo>
                  <a:pt x="36" y="138"/>
                  <a:pt x="37" y="138"/>
                  <a:pt x="38" y="137"/>
                </a:cubicBezTo>
                <a:cubicBezTo>
                  <a:pt x="69" y="108"/>
                  <a:pt x="99" y="77"/>
                  <a:pt x="128" y="46"/>
                </a:cubicBezTo>
                <a:cubicBezTo>
                  <a:pt x="138" y="45"/>
                  <a:pt x="147" y="44"/>
                  <a:pt x="157" y="43"/>
                </a:cubicBezTo>
                <a:close/>
                <a:moveTo>
                  <a:pt x="120" y="47"/>
                </a:moveTo>
                <a:cubicBezTo>
                  <a:pt x="91" y="73"/>
                  <a:pt x="63" y="103"/>
                  <a:pt x="35" y="130"/>
                </a:cubicBezTo>
                <a:cubicBezTo>
                  <a:pt x="35" y="125"/>
                  <a:pt x="35" y="120"/>
                  <a:pt x="35" y="115"/>
                </a:cubicBezTo>
                <a:cubicBezTo>
                  <a:pt x="46" y="106"/>
                  <a:pt x="56" y="95"/>
                  <a:pt x="66" y="86"/>
                </a:cubicBezTo>
                <a:cubicBezTo>
                  <a:pt x="78" y="74"/>
                  <a:pt x="89" y="62"/>
                  <a:pt x="99" y="49"/>
                </a:cubicBezTo>
                <a:cubicBezTo>
                  <a:pt x="106" y="48"/>
                  <a:pt x="113" y="48"/>
                  <a:pt x="120" y="47"/>
                </a:cubicBezTo>
                <a:close/>
                <a:moveTo>
                  <a:pt x="94" y="49"/>
                </a:moveTo>
                <a:cubicBezTo>
                  <a:pt x="82" y="62"/>
                  <a:pt x="70" y="74"/>
                  <a:pt x="57" y="85"/>
                </a:cubicBezTo>
                <a:cubicBezTo>
                  <a:pt x="50" y="92"/>
                  <a:pt x="42" y="97"/>
                  <a:pt x="35" y="104"/>
                </a:cubicBezTo>
                <a:cubicBezTo>
                  <a:pt x="35" y="100"/>
                  <a:pt x="35" y="97"/>
                  <a:pt x="35" y="94"/>
                </a:cubicBezTo>
                <a:cubicBezTo>
                  <a:pt x="50" y="80"/>
                  <a:pt x="64" y="65"/>
                  <a:pt x="77" y="50"/>
                </a:cubicBezTo>
                <a:cubicBezTo>
                  <a:pt x="82" y="50"/>
                  <a:pt x="88" y="49"/>
                  <a:pt x="94" y="49"/>
                </a:cubicBezTo>
                <a:close/>
                <a:moveTo>
                  <a:pt x="37" y="80"/>
                </a:moveTo>
                <a:cubicBezTo>
                  <a:pt x="37" y="77"/>
                  <a:pt x="38" y="73"/>
                  <a:pt x="39" y="69"/>
                </a:cubicBezTo>
                <a:cubicBezTo>
                  <a:pt x="45" y="64"/>
                  <a:pt x="51" y="58"/>
                  <a:pt x="56" y="52"/>
                </a:cubicBezTo>
                <a:cubicBezTo>
                  <a:pt x="60" y="51"/>
                  <a:pt x="64" y="51"/>
                  <a:pt x="69" y="51"/>
                </a:cubicBezTo>
                <a:cubicBezTo>
                  <a:pt x="58" y="60"/>
                  <a:pt x="46" y="70"/>
                  <a:pt x="37" y="80"/>
                </a:cubicBezTo>
                <a:close/>
                <a:moveTo>
                  <a:pt x="49" y="52"/>
                </a:moveTo>
                <a:cubicBezTo>
                  <a:pt x="46" y="55"/>
                  <a:pt x="43" y="57"/>
                  <a:pt x="40" y="59"/>
                </a:cubicBezTo>
                <a:cubicBezTo>
                  <a:pt x="41" y="57"/>
                  <a:pt x="42" y="55"/>
                  <a:pt x="42" y="52"/>
                </a:cubicBezTo>
                <a:cubicBezTo>
                  <a:pt x="44" y="52"/>
                  <a:pt x="47" y="52"/>
                  <a:pt x="49" y="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26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9250058"/>
              </p:ext>
            </p:extLst>
          </p:nvPr>
        </p:nvGraphicFramePr>
        <p:xfrm>
          <a:off x="549452" y="3505903"/>
          <a:ext cx="3024335" cy="3020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26 Rectángulo"/>
          <p:cNvSpPr/>
          <p:nvPr/>
        </p:nvSpPr>
        <p:spPr>
          <a:xfrm>
            <a:off x="9735153" y="4206053"/>
            <a:ext cx="2048685" cy="121799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8" name="2Rectangle 26">
            <a:extLst>
              <a:ext uri="{FF2B5EF4-FFF2-40B4-BE49-F238E27FC236}">
                <a16:creationId xmlns:lc="http://schemas.openxmlformats.org/drawingml/2006/lockedCanvas" xmlns:a16="http://schemas.microsoft.com/office/drawing/2014/main" xmlns="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1160" y="4320403"/>
            <a:ext cx="1957587" cy="6155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SATISFACCIÓN </a:t>
            </a:r>
            <a:b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MEDIA CON LA ATENCIÓN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10383865" y="4935956"/>
            <a:ext cx="797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kern="0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9,12</a:t>
            </a:r>
            <a:endParaRPr lang="es-ES" sz="2400" b="1" kern="0" dirty="0">
              <a:solidFill>
                <a:schemeClr val="tx2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0" name="2Freeform 44"/>
          <p:cNvSpPr>
            <a:spLocks noEditPoints="1"/>
          </p:cNvSpPr>
          <p:nvPr/>
        </p:nvSpPr>
        <p:spPr bwMode="auto">
          <a:xfrm rot="8166708">
            <a:off x="9372266" y="4655469"/>
            <a:ext cx="330932" cy="319164"/>
          </a:xfrm>
          <a:custGeom>
            <a:avLst/>
            <a:gdLst>
              <a:gd name="T0" fmla="*/ 0 w 396"/>
              <a:gd name="T1" fmla="*/ 383 h 424"/>
              <a:gd name="T2" fmla="*/ 143 w 396"/>
              <a:gd name="T3" fmla="*/ 418 h 424"/>
              <a:gd name="T4" fmla="*/ 395 w 396"/>
              <a:gd name="T5" fmla="*/ 192 h 424"/>
              <a:gd name="T6" fmla="*/ 297 w 396"/>
              <a:gd name="T7" fmla="*/ 95 h 424"/>
              <a:gd name="T8" fmla="*/ 211 w 396"/>
              <a:gd name="T9" fmla="*/ 19 h 424"/>
              <a:gd name="T10" fmla="*/ 25 w 396"/>
              <a:gd name="T11" fmla="*/ 46 h 424"/>
              <a:gd name="T12" fmla="*/ 154 w 396"/>
              <a:gd name="T13" fmla="*/ 399 h 424"/>
              <a:gd name="T14" fmla="*/ 373 w 396"/>
              <a:gd name="T15" fmla="*/ 183 h 424"/>
              <a:gd name="T16" fmla="*/ 254 w 396"/>
              <a:gd name="T17" fmla="*/ 271 h 424"/>
              <a:gd name="T18" fmla="*/ 355 w 396"/>
              <a:gd name="T19" fmla="*/ 162 h 424"/>
              <a:gd name="T20" fmla="*/ 131 w 396"/>
              <a:gd name="T21" fmla="*/ 354 h 424"/>
              <a:gd name="T22" fmla="*/ 355 w 396"/>
              <a:gd name="T23" fmla="*/ 162 h 424"/>
              <a:gd name="T24" fmla="*/ 128 w 396"/>
              <a:gd name="T25" fmla="*/ 348 h 424"/>
              <a:gd name="T26" fmla="*/ 343 w 396"/>
              <a:gd name="T27" fmla="*/ 151 h 424"/>
              <a:gd name="T28" fmla="*/ 115 w 396"/>
              <a:gd name="T29" fmla="*/ 322 h 424"/>
              <a:gd name="T30" fmla="*/ 299 w 396"/>
              <a:gd name="T31" fmla="*/ 118 h 424"/>
              <a:gd name="T32" fmla="*/ 109 w 396"/>
              <a:gd name="T33" fmla="*/ 309 h 424"/>
              <a:gd name="T34" fmla="*/ 106 w 396"/>
              <a:gd name="T35" fmla="*/ 304 h 424"/>
              <a:gd name="T36" fmla="*/ 188 w 396"/>
              <a:gd name="T37" fmla="*/ 217 h 424"/>
              <a:gd name="T38" fmla="*/ 283 w 396"/>
              <a:gd name="T39" fmla="*/ 107 h 424"/>
              <a:gd name="T40" fmla="*/ 89 w 396"/>
              <a:gd name="T41" fmla="*/ 300 h 424"/>
              <a:gd name="T42" fmla="*/ 22 w 396"/>
              <a:gd name="T43" fmla="*/ 352 h 424"/>
              <a:gd name="T44" fmla="*/ 277 w 396"/>
              <a:gd name="T45" fmla="*/ 96 h 424"/>
              <a:gd name="T46" fmla="*/ 26 w 396"/>
              <a:gd name="T47" fmla="*/ 317 h 424"/>
              <a:gd name="T48" fmla="*/ 326 w 396"/>
              <a:gd name="T49" fmla="*/ 25 h 424"/>
              <a:gd name="T50" fmla="*/ 28 w 396"/>
              <a:gd name="T51" fmla="*/ 293 h 424"/>
              <a:gd name="T52" fmla="*/ 29 w 396"/>
              <a:gd name="T53" fmla="*/ 282 h 424"/>
              <a:gd name="T54" fmla="*/ 318 w 396"/>
              <a:gd name="T55" fmla="*/ 24 h 424"/>
              <a:gd name="T56" fmla="*/ 160 w 396"/>
              <a:gd name="T57" fmla="*/ 127 h 424"/>
              <a:gd name="T58" fmla="*/ 148 w 396"/>
              <a:gd name="T59" fmla="*/ 133 h 424"/>
              <a:gd name="T60" fmla="*/ 143 w 396"/>
              <a:gd name="T61" fmla="*/ 128 h 424"/>
              <a:gd name="T62" fmla="*/ 127 w 396"/>
              <a:gd name="T63" fmla="*/ 122 h 424"/>
              <a:gd name="T64" fmla="*/ 198 w 396"/>
              <a:gd name="T65" fmla="*/ 39 h 424"/>
              <a:gd name="T66" fmla="*/ 35 w 396"/>
              <a:gd name="T67" fmla="*/ 185 h 424"/>
              <a:gd name="T68" fmla="*/ 187 w 396"/>
              <a:gd name="T69" fmla="*/ 40 h 424"/>
              <a:gd name="T70" fmla="*/ 162 w 396"/>
              <a:gd name="T71" fmla="*/ 43 h 424"/>
              <a:gd name="T72" fmla="*/ 35 w 396"/>
              <a:gd name="T73" fmla="*/ 150 h 424"/>
              <a:gd name="T74" fmla="*/ 128 w 396"/>
              <a:gd name="T75" fmla="*/ 46 h 424"/>
              <a:gd name="T76" fmla="*/ 35 w 396"/>
              <a:gd name="T77" fmla="*/ 130 h 424"/>
              <a:gd name="T78" fmla="*/ 99 w 396"/>
              <a:gd name="T79" fmla="*/ 49 h 424"/>
              <a:gd name="T80" fmla="*/ 57 w 396"/>
              <a:gd name="T81" fmla="*/ 85 h 424"/>
              <a:gd name="T82" fmla="*/ 77 w 396"/>
              <a:gd name="T83" fmla="*/ 50 h 424"/>
              <a:gd name="T84" fmla="*/ 39 w 396"/>
              <a:gd name="T85" fmla="*/ 69 h 424"/>
              <a:gd name="T86" fmla="*/ 37 w 396"/>
              <a:gd name="T87" fmla="*/ 80 h 424"/>
              <a:gd name="T88" fmla="*/ 42 w 396"/>
              <a:gd name="T89" fmla="*/ 5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96" h="424">
                <a:moveTo>
                  <a:pt x="25" y="46"/>
                </a:moveTo>
                <a:cubicBezTo>
                  <a:pt x="12" y="95"/>
                  <a:pt x="20" y="146"/>
                  <a:pt x="18" y="195"/>
                </a:cubicBezTo>
                <a:cubicBezTo>
                  <a:pt x="15" y="258"/>
                  <a:pt x="7" y="321"/>
                  <a:pt x="0" y="383"/>
                </a:cubicBezTo>
                <a:cubicBezTo>
                  <a:pt x="0" y="391"/>
                  <a:pt x="10" y="397"/>
                  <a:pt x="15" y="391"/>
                </a:cubicBezTo>
                <a:cubicBezTo>
                  <a:pt x="39" y="363"/>
                  <a:pt x="67" y="341"/>
                  <a:pt x="92" y="316"/>
                </a:cubicBezTo>
                <a:cubicBezTo>
                  <a:pt x="109" y="350"/>
                  <a:pt x="126" y="384"/>
                  <a:pt x="143" y="418"/>
                </a:cubicBezTo>
                <a:cubicBezTo>
                  <a:pt x="146" y="422"/>
                  <a:pt x="151" y="424"/>
                  <a:pt x="155" y="422"/>
                </a:cubicBezTo>
                <a:cubicBezTo>
                  <a:pt x="249" y="366"/>
                  <a:pt x="319" y="277"/>
                  <a:pt x="394" y="200"/>
                </a:cubicBezTo>
                <a:cubicBezTo>
                  <a:pt x="396" y="198"/>
                  <a:pt x="396" y="194"/>
                  <a:pt x="395" y="192"/>
                </a:cubicBezTo>
                <a:cubicBezTo>
                  <a:pt x="395" y="191"/>
                  <a:pt x="395" y="189"/>
                  <a:pt x="394" y="187"/>
                </a:cubicBezTo>
                <a:cubicBezTo>
                  <a:pt x="386" y="166"/>
                  <a:pt x="367" y="151"/>
                  <a:pt x="350" y="136"/>
                </a:cubicBezTo>
                <a:cubicBezTo>
                  <a:pt x="333" y="122"/>
                  <a:pt x="315" y="108"/>
                  <a:pt x="297" y="95"/>
                </a:cubicBezTo>
                <a:cubicBezTo>
                  <a:pt x="322" y="76"/>
                  <a:pt x="341" y="49"/>
                  <a:pt x="362" y="27"/>
                </a:cubicBezTo>
                <a:cubicBezTo>
                  <a:pt x="367" y="22"/>
                  <a:pt x="366" y="13"/>
                  <a:pt x="359" y="12"/>
                </a:cubicBezTo>
                <a:cubicBezTo>
                  <a:pt x="310" y="0"/>
                  <a:pt x="259" y="11"/>
                  <a:pt x="211" y="19"/>
                </a:cubicBezTo>
                <a:cubicBezTo>
                  <a:pt x="155" y="28"/>
                  <a:pt x="97" y="32"/>
                  <a:pt x="40" y="35"/>
                </a:cubicBezTo>
                <a:cubicBezTo>
                  <a:pt x="36" y="35"/>
                  <a:pt x="34" y="37"/>
                  <a:pt x="32" y="40"/>
                </a:cubicBezTo>
                <a:cubicBezTo>
                  <a:pt x="29" y="41"/>
                  <a:pt x="26" y="43"/>
                  <a:pt x="25" y="46"/>
                </a:cubicBezTo>
                <a:close/>
                <a:moveTo>
                  <a:pt x="381" y="194"/>
                </a:moveTo>
                <a:cubicBezTo>
                  <a:pt x="302" y="259"/>
                  <a:pt x="243" y="346"/>
                  <a:pt x="155" y="401"/>
                </a:cubicBezTo>
                <a:cubicBezTo>
                  <a:pt x="155" y="400"/>
                  <a:pt x="154" y="399"/>
                  <a:pt x="154" y="399"/>
                </a:cubicBezTo>
                <a:cubicBezTo>
                  <a:pt x="228" y="329"/>
                  <a:pt x="288" y="240"/>
                  <a:pt x="377" y="188"/>
                </a:cubicBezTo>
                <a:cubicBezTo>
                  <a:pt x="378" y="190"/>
                  <a:pt x="379" y="192"/>
                  <a:pt x="381" y="194"/>
                </a:cubicBezTo>
                <a:close/>
                <a:moveTo>
                  <a:pt x="373" y="183"/>
                </a:moveTo>
                <a:cubicBezTo>
                  <a:pt x="283" y="232"/>
                  <a:pt x="224" y="322"/>
                  <a:pt x="150" y="392"/>
                </a:cubicBezTo>
                <a:cubicBezTo>
                  <a:pt x="147" y="385"/>
                  <a:pt x="143" y="378"/>
                  <a:pt x="140" y="371"/>
                </a:cubicBezTo>
                <a:cubicBezTo>
                  <a:pt x="178" y="339"/>
                  <a:pt x="217" y="305"/>
                  <a:pt x="254" y="271"/>
                </a:cubicBezTo>
                <a:cubicBezTo>
                  <a:pt x="291" y="239"/>
                  <a:pt x="328" y="205"/>
                  <a:pt x="359" y="166"/>
                </a:cubicBezTo>
                <a:cubicBezTo>
                  <a:pt x="364" y="171"/>
                  <a:pt x="369" y="177"/>
                  <a:pt x="373" y="183"/>
                </a:cubicBezTo>
                <a:close/>
                <a:moveTo>
                  <a:pt x="355" y="162"/>
                </a:moveTo>
                <a:cubicBezTo>
                  <a:pt x="321" y="198"/>
                  <a:pt x="286" y="233"/>
                  <a:pt x="249" y="266"/>
                </a:cubicBezTo>
                <a:cubicBezTo>
                  <a:pt x="212" y="299"/>
                  <a:pt x="173" y="331"/>
                  <a:pt x="137" y="365"/>
                </a:cubicBezTo>
                <a:cubicBezTo>
                  <a:pt x="135" y="361"/>
                  <a:pt x="133" y="358"/>
                  <a:pt x="131" y="354"/>
                </a:cubicBezTo>
                <a:cubicBezTo>
                  <a:pt x="204" y="290"/>
                  <a:pt x="284" y="230"/>
                  <a:pt x="346" y="155"/>
                </a:cubicBezTo>
                <a:cubicBezTo>
                  <a:pt x="347" y="155"/>
                  <a:pt x="347" y="155"/>
                  <a:pt x="347" y="154"/>
                </a:cubicBezTo>
                <a:cubicBezTo>
                  <a:pt x="350" y="157"/>
                  <a:pt x="352" y="159"/>
                  <a:pt x="355" y="162"/>
                </a:cubicBezTo>
                <a:close/>
                <a:moveTo>
                  <a:pt x="343" y="151"/>
                </a:moveTo>
                <a:cubicBezTo>
                  <a:pt x="342" y="151"/>
                  <a:pt x="342" y="151"/>
                  <a:pt x="342" y="151"/>
                </a:cubicBezTo>
                <a:cubicBezTo>
                  <a:pt x="274" y="221"/>
                  <a:pt x="199" y="282"/>
                  <a:pt x="128" y="348"/>
                </a:cubicBezTo>
                <a:cubicBezTo>
                  <a:pt x="126" y="345"/>
                  <a:pt x="125" y="342"/>
                  <a:pt x="123" y="339"/>
                </a:cubicBezTo>
                <a:cubicBezTo>
                  <a:pt x="195" y="275"/>
                  <a:pt x="266" y="211"/>
                  <a:pt x="334" y="144"/>
                </a:cubicBezTo>
                <a:cubicBezTo>
                  <a:pt x="337" y="146"/>
                  <a:pt x="340" y="148"/>
                  <a:pt x="343" y="151"/>
                </a:cubicBezTo>
                <a:close/>
                <a:moveTo>
                  <a:pt x="331" y="141"/>
                </a:moveTo>
                <a:cubicBezTo>
                  <a:pt x="258" y="202"/>
                  <a:pt x="190" y="269"/>
                  <a:pt x="120" y="333"/>
                </a:cubicBezTo>
                <a:cubicBezTo>
                  <a:pt x="118" y="329"/>
                  <a:pt x="117" y="326"/>
                  <a:pt x="115" y="322"/>
                </a:cubicBezTo>
                <a:cubicBezTo>
                  <a:pt x="184" y="262"/>
                  <a:pt x="268" y="209"/>
                  <a:pt x="320" y="133"/>
                </a:cubicBezTo>
                <a:cubicBezTo>
                  <a:pt x="323" y="136"/>
                  <a:pt x="327" y="138"/>
                  <a:pt x="331" y="141"/>
                </a:cubicBezTo>
                <a:close/>
                <a:moveTo>
                  <a:pt x="299" y="118"/>
                </a:moveTo>
                <a:cubicBezTo>
                  <a:pt x="305" y="122"/>
                  <a:pt x="310" y="126"/>
                  <a:pt x="316" y="130"/>
                </a:cubicBezTo>
                <a:cubicBezTo>
                  <a:pt x="256" y="201"/>
                  <a:pt x="180" y="254"/>
                  <a:pt x="112" y="316"/>
                </a:cubicBezTo>
                <a:cubicBezTo>
                  <a:pt x="111" y="314"/>
                  <a:pt x="110" y="312"/>
                  <a:pt x="109" y="309"/>
                </a:cubicBezTo>
                <a:cubicBezTo>
                  <a:pt x="176" y="250"/>
                  <a:pt x="251" y="199"/>
                  <a:pt x="307" y="128"/>
                </a:cubicBezTo>
                <a:cubicBezTo>
                  <a:pt x="309" y="126"/>
                  <a:pt x="306" y="124"/>
                  <a:pt x="304" y="125"/>
                </a:cubicBezTo>
                <a:cubicBezTo>
                  <a:pt x="246" y="193"/>
                  <a:pt x="172" y="244"/>
                  <a:pt x="106" y="304"/>
                </a:cubicBezTo>
                <a:cubicBezTo>
                  <a:pt x="105" y="303"/>
                  <a:pt x="105" y="302"/>
                  <a:pt x="104" y="301"/>
                </a:cubicBezTo>
                <a:cubicBezTo>
                  <a:pt x="104" y="301"/>
                  <a:pt x="104" y="300"/>
                  <a:pt x="103" y="300"/>
                </a:cubicBezTo>
                <a:cubicBezTo>
                  <a:pt x="130" y="271"/>
                  <a:pt x="158" y="244"/>
                  <a:pt x="188" y="217"/>
                </a:cubicBezTo>
                <a:cubicBezTo>
                  <a:pt x="225" y="184"/>
                  <a:pt x="264" y="153"/>
                  <a:pt x="299" y="118"/>
                </a:cubicBezTo>
                <a:close/>
                <a:moveTo>
                  <a:pt x="281" y="105"/>
                </a:moveTo>
                <a:cubicBezTo>
                  <a:pt x="282" y="106"/>
                  <a:pt x="282" y="107"/>
                  <a:pt x="283" y="107"/>
                </a:cubicBezTo>
                <a:cubicBezTo>
                  <a:pt x="287" y="110"/>
                  <a:pt x="291" y="113"/>
                  <a:pt x="295" y="115"/>
                </a:cubicBezTo>
                <a:cubicBezTo>
                  <a:pt x="226" y="171"/>
                  <a:pt x="154" y="230"/>
                  <a:pt x="95" y="297"/>
                </a:cubicBezTo>
                <a:cubicBezTo>
                  <a:pt x="93" y="297"/>
                  <a:pt x="91" y="298"/>
                  <a:pt x="89" y="300"/>
                </a:cubicBezTo>
                <a:cubicBezTo>
                  <a:pt x="88" y="301"/>
                  <a:pt x="87" y="301"/>
                  <a:pt x="86" y="302"/>
                </a:cubicBezTo>
                <a:cubicBezTo>
                  <a:pt x="63" y="319"/>
                  <a:pt x="41" y="338"/>
                  <a:pt x="21" y="358"/>
                </a:cubicBezTo>
                <a:cubicBezTo>
                  <a:pt x="21" y="356"/>
                  <a:pt x="22" y="354"/>
                  <a:pt x="22" y="352"/>
                </a:cubicBezTo>
                <a:cubicBezTo>
                  <a:pt x="23" y="352"/>
                  <a:pt x="23" y="352"/>
                  <a:pt x="24" y="351"/>
                </a:cubicBezTo>
                <a:cubicBezTo>
                  <a:pt x="101" y="260"/>
                  <a:pt x="192" y="183"/>
                  <a:pt x="281" y="105"/>
                </a:cubicBezTo>
                <a:close/>
                <a:moveTo>
                  <a:pt x="277" y="96"/>
                </a:moveTo>
                <a:cubicBezTo>
                  <a:pt x="275" y="98"/>
                  <a:pt x="275" y="101"/>
                  <a:pt x="277" y="103"/>
                </a:cubicBezTo>
                <a:cubicBezTo>
                  <a:pt x="186" y="173"/>
                  <a:pt x="98" y="252"/>
                  <a:pt x="23" y="339"/>
                </a:cubicBezTo>
                <a:cubicBezTo>
                  <a:pt x="24" y="332"/>
                  <a:pt x="25" y="324"/>
                  <a:pt x="26" y="317"/>
                </a:cubicBezTo>
                <a:cubicBezTo>
                  <a:pt x="125" y="228"/>
                  <a:pt x="224" y="139"/>
                  <a:pt x="320" y="48"/>
                </a:cubicBezTo>
                <a:cubicBezTo>
                  <a:pt x="307" y="65"/>
                  <a:pt x="293" y="81"/>
                  <a:pt x="277" y="96"/>
                </a:cubicBezTo>
                <a:close/>
                <a:moveTo>
                  <a:pt x="326" y="25"/>
                </a:moveTo>
                <a:cubicBezTo>
                  <a:pt x="330" y="25"/>
                  <a:pt x="335" y="25"/>
                  <a:pt x="339" y="26"/>
                </a:cubicBezTo>
                <a:cubicBezTo>
                  <a:pt x="233" y="117"/>
                  <a:pt x="130" y="211"/>
                  <a:pt x="27" y="306"/>
                </a:cubicBezTo>
                <a:cubicBezTo>
                  <a:pt x="27" y="302"/>
                  <a:pt x="27" y="297"/>
                  <a:pt x="28" y="293"/>
                </a:cubicBezTo>
                <a:cubicBezTo>
                  <a:pt x="127" y="203"/>
                  <a:pt x="220" y="107"/>
                  <a:pt x="326" y="25"/>
                </a:cubicBezTo>
                <a:close/>
                <a:moveTo>
                  <a:pt x="318" y="24"/>
                </a:moveTo>
                <a:cubicBezTo>
                  <a:pt x="214" y="101"/>
                  <a:pt x="124" y="195"/>
                  <a:pt x="29" y="282"/>
                </a:cubicBezTo>
                <a:cubicBezTo>
                  <a:pt x="29" y="277"/>
                  <a:pt x="30" y="271"/>
                  <a:pt x="30" y="265"/>
                </a:cubicBezTo>
                <a:cubicBezTo>
                  <a:pt x="117" y="181"/>
                  <a:pt x="199" y="91"/>
                  <a:pt x="301" y="24"/>
                </a:cubicBezTo>
                <a:cubicBezTo>
                  <a:pt x="307" y="24"/>
                  <a:pt x="313" y="24"/>
                  <a:pt x="318" y="24"/>
                </a:cubicBezTo>
                <a:close/>
                <a:moveTo>
                  <a:pt x="264" y="28"/>
                </a:moveTo>
                <a:cubicBezTo>
                  <a:pt x="272" y="27"/>
                  <a:pt x="281" y="26"/>
                  <a:pt x="289" y="25"/>
                </a:cubicBezTo>
                <a:cubicBezTo>
                  <a:pt x="241" y="50"/>
                  <a:pt x="198" y="90"/>
                  <a:pt x="160" y="127"/>
                </a:cubicBezTo>
                <a:cubicBezTo>
                  <a:pt x="116" y="169"/>
                  <a:pt x="76" y="215"/>
                  <a:pt x="31" y="255"/>
                </a:cubicBezTo>
                <a:cubicBezTo>
                  <a:pt x="32" y="250"/>
                  <a:pt x="32" y="246"/>
                  <a:pt x="32" y="241"/>
                </a:cubicBezTo>
                <a:cubicBezTo>
                  <a:pt x="72" y="206"/>
                  <a:pt x="109" y="168"/>
                  <a:pt x="148" y="133"/>
                </a:cubicBezTo>
                <a:cubicBezTo>
                  <a:pt x="187" y="98"/>
                  <a:pt x="226" y="64"/>
                  <a:pt x="264" y="28"/>
                </a:cubicBezTo>
                <a:close/>
                <a:moveTo>
                  <a:pt x="254" y="30"/>
                </a:moveTo>
                <a:cubicBezTo>
                  <a:pt x="218" y="63"/>
                  <a:pt x="180" y="95"/>
                  <a:pt x="143" y="128"/>
                </a:cubicBezTo>
                <a:cubicBezTo>
                  <a:pt x="106" y="160"/>
                  <a:pt x="65" y="193"/>
                  <a:pt x="33" y="231"/>
                </a:cubicBezTo>
                <a:cubicBezTo>
                  <a:pt x="34" y="224"/>
                  <a:pt x="34" y="218"/>
                  <a:pt x="34" y="211"/>
                </a:cubicBezTo>
                <a:cubicBezTo>
                  <a:pt x="67" y="183"/>
                  <a:pt x="96" y="152"/>
                  <a:pt x="127" y="122"/>
                </a:cubicBezTo>
                <a:cubicBezTo>
                  <a:pt x="162" y="90"/>
                  <a:pt x="198" y="59"/>
                  <a:pt x="237" y="33"/>
                </a:cubicBezTo>
                <a:cubicBezTo>
                  <a:pt x="243" y="32"/>
                  <a:pt x="249" y="31"/>
                  <a:pt x="254" y="30"/>
                </a:cubicBezTo>
                <a:close/>
                <a:moveTo>
                  <a:pt x="198" y="39"/>
                </a:moveTo>
                <a:cubicBezTo>
                  <a:pt x="207" y="38"/>
                  <a:pt x="216" y="36"/>
                  <a:pt x="226" y="35"/>
                </a:cubicBezTo>
                <a:cubicBezTo>
                  <a:pt x="156" y="81"/>
                  <a:pt x="94" y="141"/>
                  <a:pt x="35" y="201"/>
                </a:cubicBezTo>
                <a:cubicBezTo>
                  <a:pt x="35" y="196"/>
                  <a:pt x="35" y="191"/>
                  <a:pt x="35" y="185"/>
                </a:cubicBezTo>
                <a:cubicBezTo>
                  <a:pt x="90" y="138"/>
                  <a:pt x="143" y="88"/>
                  <a:pt x="196" y="39"/>
                </a:cubicBezTo>
                <a:cubicBezTo>
                  <a:pt x="196" y="39"/>
                  <a:pt x="197" y="39"/>
                  <a:pt x="198" y="39"/>
                </a:cubicBezTo>
                <a:close/>
                <a:moveTo>
                  <a:pt x="187" y="40"/>
                </a:moveTo>
                <a:cubicBezTo>
                  <a:pt x="136" y="85"/>
                  <a:pt x="85" y="129"/>
                  <a:pt x="35" y="176"/>
                </a:cubicBezTo>
                <a:cubicBezTo>
                  <a:pt x="35" y="170"/>
                  <a:pt x="35" y="165"/>
                  <a:pt x="35" y="159"/>
                </a:cubicBezTo>
                <a:cubicBezTo>
                  <a:pt x="84" y="130"/>
                  <a:pt x="128" y="88"/>
                  <a:pt x="162" y="43"/>
                </a:cubicBezTo>
                <a:cubicBezTo>
                  <a:pt x="171" y="42"/>
                  <a:pt x="179" y="41"/>
                  <a:pt x="187" y="40"/>
                </a:cubicBezTo>
                <a:close/>
                <a:moveTo>
                  <a:pt x="157" y="43"/>
                </a:moveTo>
                <a:cubicBezTo>
                  <a:pt x="120" y="84"/>
                  <a:pt x="79" y="118"/>
                  <a:pt x="35" y="150"/>
                </a:cubicBezTo>
                <a:cubicBezTo>
                  <a:pt x="35" y="146"/>
                  <a:pt x="35" y="142"/>
                  <a:pt x="35" y="137"/>
                </a:cubicBezTo>
                <a:cubicBezTo>
                  <a:pt x="36" y="138"/>
                  <a:pt x="37" y="138"/>
                  <a:pt x="38" y="137"/>
                </a:cubicBezTo>
                <a:cubicBezTo>
                  <a:pt x="69" y="108"/>
                  <a:pt x="99" y="77"/>
                  <a:pt x="128" y="46"/>
                </a:cubicBezTo>
                <a:cubicBezTo>
                  <a:pt x="138" y="45"/>
                  <a:pt x="147" y="44"/>
                  <a:pt x="157" y="43"/>
                </a:cubicBezTo>
                <a:close/>
                <a:moveTo>
                  <a:pt x="120" y="47"/>
                </a:moveTo>
                <a:cubicBezTo>
                  <a:pt x="91" y="73"/>
                  <a:pt x="63" y="103"/>
                  <a:pt x="35" y="130"/>
                </a:cubicBezTo>
                <a:cubicBezTo>
                  <a:pt x="35" y="125"/>
                  <a:pt x="35" y="120"/>
                  <a:pt x="35" y="115"/>
                </a:cubicBezTo>
                <a:cubicBezTo>
                  <a:pt x="46" y="106"/>
                  <a:pt x="56" y="95"/>
                  <a:pt x="66" y="86"/>
                </a:cubicBezTo>
                <a:cubicBezTo>
                  <a:pt x="78" y="74"/>
                  <a:pt x="89" y="62"/>
                  <a:pt x="99" y="49"/>
                </a:cubicBezTo>
                <a:cubicBezTo>
                  <a:pt x="106" y="48"/>
                  <a:pt x="113" y="48"/>
                  <a:pt x="120" y="47"/>
                </a:cubicBezTo>
                <a:close/>
                <a:moveTo>
                  <a:pt x="94" y="49"/>
                </a:moveTo>
                <a:cubicBezTo>
                  <a:pt x="82" y="62"/>
                  <a:pt x="70" y="74"/>
                  <a:pt x="57" y="85"/>
                </a:cubicBezTo>
                <a:cubicBezTo>
                  <a:pt x="50" y="92"/>
                  <a:pt x="42" y="97"/>
                  <a:pt x="35" y="104"/>
                </a:cubicBezTo>
                <a:cubicBezTo>
                  <a:pt x="35" y="100"/>
                  <a:pt x="35" y="97"/>
                  <a:pt x="35" y="94"/>
                </a:cubicBezTo>
                <a:cubicBezTo>
                  <a:pt x="50" y="80"/>
                  <a:pt x="64" y="65"/>
                  <a:pt x="77" y="50"/>
                </a:cubicBezTo>
                <a:cubicBezTo>
                  <a:pt x="82" y="50"/>
                  <a:pt x="88" y="49"/>
                  <a:pt x="94" y="49"/>
                </a:cubicBezTo>
                <a:close/>
                <a:moveTo>
                  <a:pt x="37" y="80"/>
                </a:moveTo>
                <a:cubicBezTo>
                  <a:pt x="37" y="77"/>
                  <a:pt x="38" y="73"/>
                  <a:pt x="39" y="69"/>
                </a:cubicBezTo>
                <a:cubicBezTo>
                  <a:pt x="45" y="64"/>
                  <a:pt x="51" y="58"/>
                  <a:pt x="56" y="52"/>
                </a:cubicBezTo>
                <a:cubicBezTo>
                  <a:pt x="60" y="51"/>
                  <a:pt x="64" y="51"/>
                  <a:pt x="69" y="51"/>
                </a:cubicBezTo>
                <a:cubicBezTo>
                  <a:pt x="58" y="60"/>
                  <a:pt x="46" y="70"/>
                  <a:pt x="37" y="80"/>
                </a:cubicBezTo>
                <a:close/>
                <a:moveTo>
                  <a:pt x="49" y="52"/>
                </a:moveTo>
                <a:cubicBezTo>
                  <a:pt x="46" y="55"/>
                  <a:pt x="43" y="57"/>
                  <a:pt x="40" y="59"/>
                </a:cubicBezTo>
                <a:cubicBezTo>
                  <a:pt x="41" y="57"/>
                  <a:pt x="42" y="55"/>
                  <a:pt x="42" y="52"/>
                </a:cubicBezTo>
                <a:cubicBezTo>
                  <a:pt x="44" y="52"/>
                  <a:pt x="47" y="52"/>
                  <a:pt x="49" y="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31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5815161"/>
              </p:ext>
            </p:extLst>
          </p:nvPr>
        </p:nvGraphicFramePr>
        <p:xfrm>
          <a:off x="6634697" y="3450191"/>
          <a:ext cx="3024335" cy="3020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15 CuadroTexto"/>
          <p:cNvSpPr txBox="1"/>
          <p:nvPr/>
        </p:nvSpPr>
        <p:spPr>
          <a:xfrm>
            <a:off x="1070488" y="1114639"/>
            <a:ext cx="10281302" cy="1595075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Algo más de la mitad de los ciudadanos entrevistados en ambas muestras ha tenido algún caso en el que, en el centro de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salud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únicamente ha necesitado la atención de una enfermera. En estos casos, la atención de la enfermera se valora con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sobresaliente 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  <a:latin typeface="Segoe Print" panose="02000600000000000000" pitchFamily="2" charset="0"/>
              <a:ea typeface="Segoe UI" pitchFamily="34" charset="0"/>
              <a:cs typeface="Segoe UI Light" panose="020B0502040204020203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La atención “exclusiva” de la enfermera tiene un importante peso en las visitas a los centros y una excelente valoración</a:t>
            </a:r>
          </a:p>
        </p:txBody>
      </p:sp>
    </p:spTree>
    <p:extLst>
      <p:ext uri="{BB962C8B-B14F-4D97-AF65-F5344CB8AC3E}">
        <p14:creationId xmlns:p14="http://schemas.microsoft.com/office/powerpoint/2010/main" val="312977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673279" y="2545953"/>
            <a:ext cx="7598940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 smtClean="0">
                <a:latin typeface="Arial Narrow" pitchFamily="34" charset="0"/>
                <a:cs typeface="+mj-cs"/>
              </a:rPr>
              <a:t>La atención </a:t>
            </a:r>
            <a:r>
              <a:rPr lang="es-ES" sz="2400" b="0" dirty="0">
                <a:latin typeface="Arial Narrow" pitchFamily="34" charset="0"/>
                <a:cs typeface="+mj-cs"/>
              </a:rPr>
              <a:t>“exclusiva”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de </a:t>
            </a:r>
            <a:r>
              <a:rPr lang="es-ES" sz="2400" b="0" dirty="0">
                <a:latin typeface="Arial Narrow" pitchFamily="34" charset="0"/>
                <a:cs typeface="+mj-cs"/>
              </a:rPr>
              <a:t>la enfermera y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su valoración </a:t>
            </a:r>
            <a:r>
              <a:rPr lang="es-ES" sz="2400" b="0" dirty="0">
                <a:latin typeface="Arial Narrow" pitchFamily="34" charset="0"/>
                <a:cs typeface="+mj-cs"/>
              </a:rPr>
              <a:t/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411569"/>
            <a:ext cx="10055646" cy="448019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P9 ¿Ha tenido usted algún caso en el que en el Centro de Salud sólo necesitara la atención de la enfermera? P10. Qué nivel de satisfacción de 0 a 10 ha tenido </a:t>
            </a:r>
          </a:p>
        </p:txBody>
      </p:sp>
      <p:graphicFrame>
        <p:nvGraphicFramePr>
          <p:cNvPr id="23" name="22 Gráfico"/>
          <p:cNvGraphicFramePr/>
          <p:nvPr>
            <p:extLst>
              <p:ext uri="{D42A27DB-BD31-4B8C-83A1-F6EECF244321}">
                <p14:modId xmlns:p14="http://schemas.microsoft.com/office/powerpoint/2010/main" val="2251011515"/>
              </p:ext>
            </p:extLst>
          </p:nvPr>
        </p:nvGraphicFramePr>
        <p:xfrm>
          <a:off x="2401471" y="2565698"/>
          <a:ext cx="342247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2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737742"/>
              </p:ext>
            </p:extLst>
          </p:nvPr>
        </p:nvGraphicFramePr>
        <p:xfrm>
          <a:off x="673279" y="2637706"/>
          <a:ext cx="1544659" cy="3004592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68376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8376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" name="24 Rectángulo"/>
          <p:cNvSpPr/>
          <p:nvPr/>
        </p:nvSpPr>
        <p:spPr>
          <a:xfrm>
            <a:off x="521549" y="1803832"/>
            <a:ext cx="7966694" cy="4126497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478582" y="1283717"/>
            <a:ext cx="53453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¿Ha tenido usted algún caso en el que en el Centro de Salud sólo necesitara la atención de la enfermera?</a:t>
            </a:r>
          </a:p>
        </p:txBody>
      </p:sp>
      <p:sp>
        <p:nvSpPr>
          <p:cNvPr id="29" name="Freeform 9"/>
          <p:cNvSpPr>
            <a:spLocks/>
          </p:cNvSpPr>
          <p:nvPr/>
        </p:nvSpPr>
        <p:spPr bwMode="auto">
          <a:xfrm>
            <a:off x="4413636" y="5228833"/>
            <a:ext cx="664086" cy="322038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0" name="Freeform 44"/>
          <p:cNvSpPr>
            <a:spLocks noEditPoints="1"/>
          </p:cNvSpPr>
          <p:nvPr/>
        </p:nvSpPr>
        <p:spPr bwMode="auto">
          <a:xfrm rot="8108540">
            <a:off x="5781620" y="4272932"/>
            <a:ext cx="470987" cy="504332"/>
          </a:xfrm>
          <a:custGeom>
            <a:avLst/>
            <a:gdLst>
              <a:gd name="T0" fmla="*/ 0 w 396"/>
              <a:gd name="T1" fmla="*/ 383 h 424"/>
              <a:gd name="T2" fmla="*/ 143 w 396"/>
              <a:gd name="T3" fmla="*/ 418 h 424"/>
              <a:gd name="T4" fmla="*/ 395 w 396"/>
              <a:gd name="T5" fmla="*/ 192 h 424"/>
              <a:gd name="T6" fmla="*/ 297 w 396"/>
              <a:gd name="T7" fmla="*/ 95 h 424"/>
              <a:gd name="T8" fmla="*/ 211 w 396"/>
              <a:gd name="T9" fmla="*/ 19 h 424"/>
              <a:gd name="T10" fmla="*/ 25 w 396"/>
              <a:gd name="T11" fmla="*/ 46 h 424"/>
              <a:gd name="T12" fmla="*/ 154 w 396"/>
              <a:gd name="T13" fmla="*/ 399 h 424"/>
              <a:gd name="T14" fmla="*/ 373 w 396"/>
              <a:gd name="T15" fmla="*/ 183 h 424"/>
              <a:gd name="T16" fmla="*/ 254 w 396"/>
              <a:gd name="T17" fmla="*/ 271 h 424"/>
              <a:gd name="T18" fmla="*/ 355 w 396"/>
              <a:gd name="T19" fmla="*/ 162 h 424"/>
              <a:gd name="T20" fmla="*/ 131 w 396"/>
              <a:gd name="T21" fmla="*/ 354 h 424"/>
              <a:gd name="T22" fmla="*/ 355 w 396"/>
              <a:gd name="T23" fmla="*/ 162 h 424"/>
              <a:gd name="T24" fmla="*/ 128 w 396"/>
              <a:gd name="T25" fmla="*/ 348 h 424"/>
              <a:gd name="T26" fmla="*/ 343 w 396"/>
              <a:gd name="T27" fmla="*/ 151 h 424"/>
              <a:gd name="T28" fmla="*/ 115 w 396"/>
              <a:gd name="T29" fmla="*/ 322 h 424"/>
              <a:gd name="T30" fmla="*/ 299 w 396"/>
              <a:gd name="T31" fmla="*/ 118 h 424"/>
              <a:gd name="T32" fmla="*/ 109 w 396"/>
              <a:gd name="T33" fmla="*/ 309 h 424"/>
              <a:gd name="T34" fmla="*/ 106 w 396"/>
              <a:gd name="T35" fmla="*/ 304 h 424"/>
              <a:gd name="T36" fmla="*/ 188 w 396"/>
              <a:gd name="T37" fmla="*/ 217 h 424"/>
              <a:gd name="T38" fmla="*/ 283 w 396"/>
              <a:gd name="T39" fmla="*/ 107 h 424"/>
              <a:gd name="T40" fmla="*/ 89 w 396"/>
              <a:gd name="T41" fmla="*/ 300 h 424"/>
              <a:gd name="T42" fmla="*/ 22 w 396"/>
              <a:gd name="T43" fmla="*/ 352 h 424"/>
              <a:gd name="T44" fmla="*/ 277 w 396"/>
              <a:gd name="T45" fmla="*/ 96 h 424"/>
              <a:gd name="T46" fmla="*/ 26 w 396"/>
              <a:gd name="T47" fmla="*/ 317 h 424"/>
              <a:gd name="T48" fmla="*/ 326 w 396"/>
              <a:gd name="T49" fmla="*/ 25 h 424"/>
              <a:gd name="T50" fmla="*/ 28 w 396"/>
              <a:gd name="T51" fmla="*/ 293 h 424"/>
              <a:gd name="T52" fmla="*/ 29 w 396"/>
              <a:gd name="T53" fmla="*/ 282 h 424"/>
              <a:gd name="T54" fmla="*/ 318 w 396"/>
              <a:gd name="T55" fmla="*/ 24 h 424"/>
              <a:gd name="T56" fmla="*/ 160 w 396"/>
              <a:gd name="T57" fmla="*/ 127 h 424"/>
              <a:gd name="T58" fmla="*/ 148 w 396"/>
              <a:gd name="T59" fmla="*/ 133 h 424"/>
              <a:gd name="T60" fmla="*/ 143 w 396"/>
              <a:gd name="T61" fmla="*/ 128 h 424"/>
              <a:gd name="T62" fmla="*/ 127 w 396"/>
              <a:gd name="T63" fmla="*/ 122 h 424"/>
              <a:gd name="T64" fmla="*/ 198 w 396"/>
              <a:gd name="T65" fmla="*/ 39 h 424"/>
              <a:gd name="T66" fmla="*/ 35 w 396"/>
              <a:gd name="T67" fmla="*/ 185 h 424"/>
              <a:gd name="T68" fmla="*/ 187 w 396"/>
              <a:gd name="T69" fmla="*/ 40 h 424"/>
              <a:gd name="T70" fmla="*/ 162 w 396"/>
              <a:gd name="T71" fmla="*/ 43 h 424"/>
              <a:gd name="T72" fmla="*/ 35 w 396"/>
              <a:gd name="T73" fmla="*/ 150 h 424"/>
              <a:gd name="T74" fmla="*/ 128 w 396"/>
              <a:gd name="T75" fmla="*/ 46 h 424"/>
              <a:gd name="T76" fmla="*/ 35 w 396"/>
              <a:gd name="T77" fmla="*/ 130 h 424"/>
              <a:gd name="T78" fmla="*/ 99 w 396"/>
              <a:gd name="T79" fmla="*/ 49 h 424"/>
              <a:gd name="T80" fmla="*/ 57 w 396"/>
              <a:gd name="T81" fmla="*/ 85 h 424"/>
              <a:gd name="T82" fmla="*/ 77 w 396"/>
              <a:gd name="T83" fmla="*/ 50 h 424"/>
              <a:gd name="T84" fmla="*/ 39 w 396"/>
              <a:gd name="T85" fmla="*/ 69 h 424"/>
              <a:gd name="T86" fmla="*/ 37 w 396"/>
              <a:gd name="T87" fmla="*/ 80 h 424"/>
              <a:gd name="T88" fmla="*/ 42 w 396"/>
              <a:gd name="T89" fmla="*/ 5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96" h="424">
                <a:moveTo>
                  <a:pt x="25" y="46"/>
                </a:moveTo>
                <a:cubicBezTo>
                  <a:pt x="12" y="95"/>
                  <a:pt x="20" y="146"/>
                  <a:pt x="18" y="195"/>
                </a:cubicBezTo>
                <a:cubicBezTo>
                  <a:pt x="15" y="258"/>
                  <a:pt x="7" y="321"/>
                  <a:pt x="0" y="383"/>
                </a:cubicBezTo>
                <a:cubicBezTo>
                  <a:pt x="0" y="391"/>
                  <a:pt x="10" y="397"/>
                  <a:pt x="15" y="391"/>
                </a:cubicBezTo>
                <a:cubicBezTo>
                  <a:pt x="39" y="363"/>
                  <a:pt x="67" y="341"/>
                  <a:pt x="92" y="316"/>
                </a:cubicBezTo>
                <a:cubicBezTo>
                  <a:pt x="109" y="350"/>
                  <a:pt x="126" y="384"/>
                  <a:pt x="143" y="418"/>
                </a:cubicBezTo>
                <a:cubicBezTo>
                  <a:pt x="146" y="422"/>
                  <a:pt x="151" y="424"/>
                  <a:pt x="155" y="422"/>
                </a:cubicBezTo>
                <a:cubicBezTo>
                  <a:pt x="249" y="366"/>
                  <a:pt x="319" y="277"/>
                  <a:pt x="394" y="200"/>
                </a:cubicBezTo>
                <a:cubicBezTo>
                  <a:pt x="396" y="198"/>
                  <a:pt x="396" y="194"/>
                  <a:pt x="395" y="192"/>
                </a:cubicBezTo>
                <a:cubicBezTo>
                  <a:pt x="395" y="191"/>
                  <a:pt x="395" y="189"/>
                  <a:pt x="394" y="187"/>
                </a:cubicBezTo>
                <a:cubicBezTo>
                  <a:pt x="386" y="166"/>
                  <a:pt x="367" y="151"/>
                  <a:pt x="350" y="136"/>
                </a:cubicBezTo>
                <a:cubicBezTo>
                  <a:pt x="333" y="122"/>
                  <a:pt x="315" y="108"/>
                  <a:pt x="297" y="95"/>
                </a:cubicBezTo>
                <a:cubicBezTo>
                  <a:pt x="322" y="76"/>
                  <a:pt x="341" y="49"/>
                  <a:pt x="362" y="27"/>
                </a:cubicBezTo>
                <a:cubicBezTo>
                  <a:pt x="367" y="22"/>
                  <a:pt x="366" y="13"/>
                  <a:pt x="359" y="12"/>
                </a:cubicBezTo>
                <a:cubicBezTo>
                  <a:pt x="310" y="0"/>
                  <a:pt x="259" y="11"/>
                  <a:pt x="211" y="19"/>
                </a:cubicBezTo>
                <a:cubicBezTo>
                  <a:pt x="155" y="28"/>
                  <a:pt x="97" y="32"/>
                  <a:pt x="40" y="35"/>
                </a:cubicBezTo>
                <a:cubicBezTo>
                  <a:pt x="36" y="35"/>
                  <a:pt x="34" y="37"/>
                  <a:pt x="32" y="40"/>
                </a:cubicBezTo>
                <a:cubicBezTo>
                  <a:pt x="29" y="41"/>
                  <a:pt x="26" y="43"/>
                  <a:pt x="25" y="46"/>
                </a:cubicBezTo>
                <a:close/>
                <a:moveTo>
                  <a:pt x="381" y="194"/>
                </a:moveTo>
                <a:cubicBezTo>
                  <a:pt x="302" y="259"/>
                  <a:pt x="243" y="346"/>
                  <a:pt x="155" y="401"/>
                </a:cubicBezTo>
                <a:cubicBezTo>
                  <a:pt x="155" y="400"/>
                  <a:pt x="154" y="399"/>
                  <a:pt x="154" y="399"/>
                </a:cubicBezTo>
                <a:cubicBezTo>
                  <a:pt x="228" y="329"/>
                  <a:pt x="288" y="240"/>
                  <a:pt x="377" y="188"/>
                </a:cubicBezTo>
                <a:cubicBezTo>
                  <a:pt x="378" y="190"/>
                  <a:pt x="379" y="192"/>
                  <a:pt x="381" y="194"/>
                </a:cubicBezTo>
                <a:close/>
                <a:moveTo>
                  <a:pt x="373" y="183"/>
                </a:moveTo>
                <a:cubicBezTo>
                  <a:pt x="283" y="232"/>
                  <a:pt x="224" y="322"/>
                  <a:pt x="150" y="392"/>
                </a:cubicBezTo>
                <a:cubicBezTo>
                  <a:pt x="147" y="385"/>
                  <a:pt x="143" y="378"/>
                  <a:pt x="140" y="371"/>
                </a:cubicBezTo>
                <a:cubicBezTo>
                  <a:pt x="178" y="339"/>
                  <a:pt x="217" y="305"/>
                  <a:pt x="254" y="271"/>
                </a:cubicBezTo>
                <a:cubicBezTo>
                  <a:pt x="291" y="239"/>
                  <a:pt x="328" y="205"/>
                  <a:pt x="359" y="166"/>
                </a:cubicBezTo>
                <a:cubicBezTo>
                  <a:pt x="364" y="171"/>
                  <a:pt x="369" y="177"/>
                  <a:pt x="373" y="183"/>
                </a:cubicBezTo>
                <a:close/>
                <a:moveTo>
                  <a:pt x="355" y="162"/>
                </a:moveTo>
                <a:cubicBezTo>
                  <a:pt x="321" y="198"/>
                  <a:pt x="286" y="233"/>
                  <a:pt x="249" y="266"/>
                </a:cubicBezTo>
                <a:cubicBezTo>
                  <a:pt x="212" y="299"/>
                  <a:pt x="173" y="331"/>
                  <a:pt x="137" y="365"/>
                </a:cubicBezTo>
                <a:cubicBezTo>
                  <a:pt x="135" y="361"/>
                  <a:pt x="133" y="358"/>
                  <a:pt x="131" y="354"/>
                </a:cubicBezTo>
                <a:cubicBezTo>
                  <a:pt x="204" y="290"/>
                  <a:pt x="284" y="230"/>
                  <a:pt x="346" y="155"/>
                </a:cubicBezTo>
                <a:cubicBezTo>
                  <a:pt x="347" y="155"/>
                  <a:pt x="347" y="155"/>
                  <a:pt x="347" y="154"/>
                </a:cubicBezTo>
                <a:cubicBezTo>
                  <a:pt x="350" y="157"/>
                  <a:pt x="352" y="159"/>
                  <a:pt x="355" y="162"/>
                </a:cubicBezTo>
                <a:close/>
                <a:moveTo>
                  <a:pt x="343" y="151"/>
                </a:moveTo>
                <a:cubicBezTo>
                  <a:pt x="342" y="151"/>
                  <a:pt x="342" y="151"/>
                  <a:pt x="342" y="151"/>
                </a:cubicBezTo>
                <a:cubicBezTo>
                  <a:pt x="274" y="221"/>
                  <a:pt x="199" y="282"/>
                  <a:pt x="128" y="348"/>
                </a:cubicBezTo>
                <a:cubicBezTo>
                  <a:pt x="126" y="345"/>
                  <a:pt x="125" y="342"/>
                  <a:pt x="123" y="339"/>
                </a:cubicBezTo>
                <a:cubicBezTo>
                  <a:pt x="195" y="275"/>
                  <a:pt x="266" y="211"/>
                  <a:pt x="334" y="144"/>
                </a:cubicBezTo>
                <a:cubicBezTo>
                  <a:pt x="337" y="146"/>
                  <a:pt x="340" y="148"/>
                  <a:pt x="343" y="151"/>
                </a:cubicBezTo>
                <a:close/>
                <a:moveTo>
                  <a:pt x="331" y="141"/>
                </a:moveTo>
                <a:cubicBezTo>
                  <a:pt x="258" y="202"/>
                  <a:pt x="190" y="269"/>
                  <a:pt x="120" y="333"/>
                </a:cubicBezTo>
                <a:cubicBezTo>
                  <a:pt x="118" y="329"/>
                  <a:pt x="117" y="326"/>
                  <a:pt x="115" y="322"/>
                </a:cubicBezTo>
                <a:cubicBezTo>
                  <a:pt x="184" y="262"/>
                  <a:pt x="268" y="209"/>
                  <a:pt x="320" y="133"/>
                </a:cubicBezTo>
                <a:cubicBezTo>
                  <a:pt x="323" y="136"/>
                  <a:pt x="327" y="138"/>
                  <a:pt x="331" y="141"/>
                </a:cubicBezTo>
                <a:close/>
                <a:moveTo>
                  <a:pt x="299" y="118"/>
                </a:moveTo>
                <a:cubicBezTo>
                  <a:pt x="305" y="122"/>
                  <a:pt x="310" y="126"/>
                  <a:pt x="316" y="130"/>
                </a:cubicBezTo>
                <a:cubicBezTo>
                  <a:pt x="256" y="201"/>
                  <a:pt x="180" y="254"/>
                  <a:pt x="112" y="316"/>
                </a:cubicBezTo>
                <a:cubicBezTo>
                  <a:pt x="111" y="314"/>
                  <a:pt x="110" y="312"/>
                  <a:pt x="109" y="309"/>
                </a:cubicBezTo>
                <a:cubicBezTo>
                  <a:pt x="176" y="250"/>
                  <a:pt x="251" y="199"/>
                  <a:pt x="307" y="128"/>
                </a:cubicBezTo>
                <a:cubicBezTo>
                  <a:pt x="309" y="126"/>
                  <a:pt x="306" y="124"/>
                  <a:pt x="304" y="125"/>
                </a:cubicBezTo>
                <a:cubicBezTo>
                  <a:pt x="246" y="193"/>
                  <a:pt x="172" y="244"/>
                  <a:pt x="106" y="304"/>
                </a:cubicBezTo>
                <a:cubicBezTo>
                  <a:pt x="105" y="303"/>
                  <a:pt x="105" y="302"/>
                  <a:pt x="104" y="301"/>
                </a:cubicBezTo>
                <a:cubicBezTo>
                  <a:pt x="104" y="301"/>
                  <a:pt x="104" y="300"/>
                  <a:pt x="103" y="300"/>
                </a:cubicBezTo>
                <a:cubicBezTo>
                  <a:pt x="130" y="271"/>
                  <a:pt x="158" y="244"/>
                  <a:pt x="188" y="217"/>
                </a:cubicBezTo>
                <a:cubicBezTo>
                  <a:pt x="225" y="184"/>
                  <a:pt x="264" y="153"/>
                  <a:pt x="299" y="118"/>
                </a:cubicBezTo>
                <a:close/>
                <a:moveTo>
                  <a:pt x="281" y="105"/>
                </a:moveTo>
                <a:cubicBezTo>
                  <a:pt x="282" y="106"/>
                  <a:pt x="282" y="107"/>
                  <a:pt x="283" y="107"/>
                </a:cubicBezTo>
                <a:cubicBezTo>
                  <a:pt x="287" y="110"/>
                  <a:pt x="291" y="113"/>
                  <a:pt x="295" y="115"/>
                </a:cubicBezTo>
                <a:cubicBezTo>
                  <a:pt x="226" y="171"/>
                  <a:pt x="154" y="230"/>
                  <a:pt x="95" y="297"/>
                </a:cubicBezTo>
                <a:cubicBezTo>
                  <a:pt x="93" y="297"/>
                  <a:pt x="91" y="298"/>
                  <a:pt x="89" y="300"/>
                </a:cubicBezTo>
                <a:cubicBezTo>
                  <a:pt x="88" y="301"/>
                  <a:pt x="87" y="301"/>
                  <a:pt x="86" y="302"/>
                </a:cubicBezTo>
                <a:cubicBezTo>
                  <a:pt x="63" y="319"/>
                  <a:pt x="41" y="338"/>
                  <a:pt x="21" y="358"/>
                </a:cubicBezTo>
                <a:cubicBezTo>
                  <a:pt x="21" y="356"/>
                  <a:pt x="22" y="354"/>
                  <a:pt x="22" y="352"/>
                </a:cubicBezTo>
                <a:cubicBezTo>
                  <a:pt x="23" y="352"/>
                  <a:pt x="23" y="352"/>
                  <a:pt x="24" y="351"/>
                </a:cubicBezTo>
                <a:cubicBezTo>
                  <a:pt x="101" y="260"/>
                  <a:pt x="192" y="183"/>
                  <a:pt x="281" y="105"/>
                </a:cubicBezTo>
                <a:close/>
                <a:moveTo>
                  <a:pt x="277" y="96"/>
                </a:moveTo>
                <a:cubicBezTo>
                  <a:pt x="275" y="98"/>
                  <a:pt x="275" y="101"/>
                  <a:pt x="277" y="103"/>
                </a:cubicBezTo>
                <a:cubicBezTo>
                  <a:pt x="186" y="173"/>
                  <a:pt x="98" y="252"/>
                  <a:pt x="23" y="339"/>
                </a:cubicBezTo>
                <a:cubicBezTo>
                  <a:pt x="24" y="332"/>
                  <a:pt x="25" y="324"/>
                  <a:pt x="26" y="317"/>
                </a:cubicBezTo>
                <a:cubicBezTo>
                  <a:pt x="125" y="228"/>
                  <a:pt x="224" y="139"/>
                  <a:pt x="320" y="48"/>
                </a:cubicBezTo>
                <a:cubicBezTo>
                  <a:pt x="307" y="65"/>
                  <a:pt x="293" y="81"/>
                  <a:pt x="277" y="96"/>
                </a:cubicBezTo>
                <a:close/>
                <a:moveTo>
                  <a:pt x="326" y="25"/>
                </a:moveTo>
                <a:cubicBezTo>
                  <a:pt x="330" y="25"/>
                  <a:pt x="335" y="25"/>
                  <a:pt x="339" y="26"/>
                </a:cubicBezTo>
                <a:cubicBezTo>
                  <a:pt x="233" y="117"/>
                  <a:pt x="130" y="211"/>
                  <a:pt x="27" y="306"/>
                </a:cubicBezTo>
                <a:cubicBezTo>
                  <a:pt x="27" y="302"/>
                  <a:pt x="27" y="297"/>
                  <a:pt x="28" y="293"/>
                </a:cubicBezTo>
                <a:cubicBezTo>
                  <a:pt x="127" y="203"/>
                  <a:pt x="220" y="107"/>
                  <a:pt x="326" y="25"/>
                </a:cubicBezTo>
                <a:close/>
                <a:moveTo>
                  <a:pt x="318" y="24"/>
                </a:moveTo>
                <a:cubicBezTo>
                  <a:pt x="214" y="101"/>
                  <a:pt x="124" y="195"/>
                  <a:pt x="29" y="282"/>
                </a:cubicBezTo>
                <a:cubicBezTo>
                  <a:pt x="29" y="277"/>
                  <a:pt x="30" y="271"/>
                  <a:pt x="30" y="265"/>
                </a:cubicBezTo>
                <a:cubicBezTo>
                  <a:pt x="117" y="181"/>
                  <a:pt x="199" y="91"/>
                  <a:pt x="301" y="24"/>
                </a:cubicBezTo>
                <a:cubicBezTo>
                  <a:pt x="307" y="24"/>
                  <a:pt x="313" y="24"/>
                  <a:pt x="318" y="24"/>
                </a:cubicBezTo>
                <a:close/>
                <a:moveTo>
                  <a:pt x="264" y="28"/>
                </a:moveTo>
                <a:cubicBezTo>
                  <a:pt x="272" y="27"/>
                  <a:pt x="281" y="26"/>
                  <a:pt x="289" y="25"/>
                </a:cubicBezTo>
                <a:cubicBezTo>
                  <a:pt x="241" y="50"/>
                  <a:pt x="198" y="90"/>
                  <a:pt x="160" y="127"/>
                </a:cubicBezTo>
                <a:cubicBezTo>
                  <a:pt x="116" y="169"/>
                  <a:pt x="76" y="215"/>
                  <a:pt x="31" y="255"/>
                </a:cubicBezTo>
                <a:cubicBezTo>
                  <a:pt x="32" y="250"/>
                  <a:pt x="32" y="246"/>
                  <a:pt x="32" y="241"/>
                </a:cubicBezTo>
                <a:cubicBezTo>
                  <a:pt x="72" y="206"/>
                  <a:pt x="109" y="168"/>
                  <a:pt x="148" y="133"/>
                </a:cubicBezTo>
                <a:cubicBezTo>
                  <a:pt x="187" y="98"/>
                  <a:pt x="226" y="64"/>
                  <a:pt x="264" y="28"/>
                </a:cubicBezTo>
                <a:close/>
                <a:moveTo>
                  <a:pt x="254" y="30"/>
                </a:moveTo>
                <a:cubicBezTo>
                  <a:pt x="218" y="63"/>
                  <a:pt x="180" y="95"/>
                  <a:pt x="143" y="128"/>
                </a:cubicBezTo>
                <a:cubicBezTo>
                  <a:pt x="106" y="160"/>
                  <a:pt x="65" y="193"/>
                  <a:pt x="33" y="231"/>
                </a:cubicBezTo>
                <a:cubicBezTo>
                  <a:pt x="34" y="224"/>
                  <a:pt x="34" y="218"/>
                  <a:pt x="34" y="211"/>
                </a:cubicBezTo>
                <a:cubicBezTo>
                  <a:pt x="67" y="183"/>
                  <a:pt x="96" y="152"/>
                  <a:pt x="127" y="122"/>
                </a:cubicBezTo>
                <a:cubicBezTo>
                  <a:pt x="162" y="90"/>
                  <a:pt x="198" y="59"/>
                  <a:pt x="237" y="33"/>
                </a:cubicBezTo>
                <a:cubicBezTo>
                  <a:pt x="243" y="32"/>
                  <a:pt x="249" y="31"/>
                  <a:pt x="254" y="30"/>
                </a:cubicBezTo>
                <a:close/>
                <a:moveTo>
                  <a:pt x="198" y="39"/>
                </a:moveTo>
                <a:cubicBezTo>
                  <a:pt x="207" y="38"/>
                  <a:pt x="216" y="36"/>
                  <a:pt x="226" y="35"/>
                </a:cubicBezTo>
                <a:cubicBezTo>
                  <a:pt x="156" y="81"/>
                  <a:pt x="94" y="141"/>
                  <a:pt x="35" y="201"/>
                </a:cubicBezTo>
                <a:cubicBezTo>
                  <a:pt x="35" y="196"/>
                  <a:pt x="35" y="191"/>
                  <a:pt x="35" y="185"/>
                </a:cubicBezTo>
                <a:cubicBezTo>
                  <a:pt x="90" y="138"/>
                  <a:pt x="143" y="88"/>
                  <a:pt x="196" y="39"/>
                </a:cubicBezTo>
                <a:cubicBezTo>
                  <a:pt x="196" y="39"/>
                  <a:pt x="197" y="39"/>
                  <a:pt x="198" y="39"/>
                </a:cubicBezTo>
                <a:close/>
                <a:moveTo>
                  <a:pt x="187" y="40"/>
                </a:moveTo>
                <a:cubicBezTo>
                  <a:pt x="136" y="85"/>
                  <a:pt x="85" y="129"/>
                  <a:pt x="35" y="176"/>
                </a:cubicBezTo>
                <a:cubicBezTo>
                  <a:pt x="35" y="170"/>
                  <a:pt x="35" y="165"/>
                  <a:pt x="35" y="159"/>
                </a:cubicBezTo>
                <a:cubicBezTo>
                  <a:pt x="84" y="130"/>
                  <a:pt x="128" y="88"/>
                  <a:pt x="162" y="43"/>
                </a:cubicBezTo>
                <a:cubicBezTo>
                  <a:pt x="171" y="42"/>
                  <a:pt x="179" y="41"/>
                  <a:pt x="187" y="40"/>
                </a:cubicBezTo>
                <a:close/>
                <a:moveTo>
                  <a:pt x="157" y="43"/>
                </a:moveTo>
                <a:cubicBezTo>
                  <a:pt x="120" y="84"/>
                  <a:pt x="79" y="118"/>
                  <a:pt x="35" y="150"/>
                </a:cubicBezTo>
                <a:cubicBezTo>
                  <a:pt x="35" y="146"/>
                  <a:pt x="35" y="142"/>
                  <a:pt x="35" y="137"/>
                </a:cubicBezTo>
                <a:cubicBezTo>
                  <a:pt x="36" y="138"/>
                  <a:pt x="37" y="138"/>
                  <a:pt x="38" y="137"/>
                </a:cubicBezTo>
                <a:cubicBezTo>
                  <a:pt x="69" y="108"/>
                  <a:pt x="99" y="77"/>
                  <a:pt x="128" y="46"/>
                </a:cubicBezTo>
                <a:cubicBezTo>
                  <a:pt x="138" y="45"/>
                  <a:pt x="147" y="44"/>
                  <a:pt x="157" y="43"/>
                </a:cubicBezTo>
                <a:close/>
                <a:moveTo>
                  <a:pt x="120" y="47"/>
                </a:moveTo>
                <a:cubicBezTo>
                  <a:pt x="91" y="73"/>
                  <a:pt x="63" y="103"/>
                  <a:pt x="35" y="130"/>
                </a:cubicBezTo>
                <a:cubicBezTo>
                  <a:pt x="35" y="125"/>
                  <a:pt x="35" y="120"/>
                  <a:pt x="35" y="115"/>
                </a:cubicBezTo>
                <a:cubicBezTo>
                  <a:pt x="46" y="106"/>
                  <a:pt x="56" y="95"/>
                  <a:pt x="66" y="86"/>
                </a:cubicBezTo>
                <a:cubicBezTo>
                  <a:pt x="78" y="74"/>
                  <a:pt x="89" y="62"/>
                  <a:pt x="99" y="49"/>
                </a:cubicBezTo>
                <a:cubicBezTo>
                  <a:pt x="106" y="48"/>
                  <a:pt x="113" y="48"/>
                  <a:pt x="120" y="47"/>
                </a:cubicBezTo>
                <a:close/>
                <a:moveTo>
                  <a:pt x="94" y="49"/>
                </a:moveTo>
                <a:cubicBezTo>
                  <a:pt x="82" y="62"/>
                  <a:pt x="70" y="74"/>
                  <a:pt x="57" y="85"/>
                </a:cubicBezTo>
                <a:cubicBezTo>
                  <a:pt x="50" y="92"/>
                  <a:pt x="42" y="97"/>
                  <a:pt x="35" y="104"/>
                </a:cubicBezTo>
                <a:cubicBezTo>
                  <a:pt x="35" y="100"/>
                  <a:pt x="35" y="97"/>
                  <a:pt x="35" y="94"/>
                </a:cubicBezTo>
                <a:cubicBezTo>
                  <a:pt x="50" y="80"/>
                  <a:pt x="64" y="65"/>
                  <a:pt x="77" y="50"/>
                </a:cubicBezTo>
                <a:cubicBezTo>
                  <a:pt x="82" y="50"/>
                  <a:pt x="88" y="49"/>
                  <a:pt x="94" y="49"/>
                </a:cubicBezTo>
                <a:close/>
                <a:moveTo>
                  <a:pt x="37" y="80"/>
                </a:moveTo>
                <a:cubicBezTo>
                  <a:pt x="37" y="77"/>
                  <a:pt x="38" y="73"/>
                  <a:pt x="39" y="69"/>
                </a:cubicBezTo>
                <a:cubicBezTo>
                  <a:pt x="45" y="64"/>
                  <a:pt x="51" y="58"/>
                  <a:pt x="56" y="52"/>
                </a:cubicBezTo>
                <a:cubicBezTo>
                  <a:pt x="60" y="51"/>
                  <a:pt x="64" y="51"/>
                  <a:pt x="69" y="51"/>
                </a:cubicBezTo>
                <a:cubicBezTo>
                  <a:pt x="58" y="60"/>
                  <a:pt x="46" y="70"/>
                  <a:pt x="37" y="80"/>
                </a:cubicBezTo>
                <a:close/>
                <a:moveTo>
                  <a:pt x="49" y="52"/>
                </a:moveTo>
                <a:cubicBezTo>
                  <a:pt x="46" y="55"/>
                  <a:pt x="43" y="57"/>
                  <a:pt x="40" y="59"/>
                </a:cubicBezTo>
                <a:cubicBezTo>
                  <a:pt x="41" y="57"/>
                  <a:pt x="42" y="55"/>
                  <a:pt x="42" y="52"/>
                </a:cubicBezTo>
                <a:cubicBezTo>
                  <a:pt x="44" y="52"/>
                  <a:pt x="47" y="52"/>
                  <a:pt x="49" y="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31" name="30 Gráfico">
            <a:extLst>
              <a:ext uri="{FF2B5EF4-FFF2-40B4-BE49-F238E27FC236}">
                <a16:creationId xmlns:lc="http://schemas.openxmlformats.org/drawingml/2006/lockedCanvas" xmlns:a16="http://schemas.microsoft.com/office/drawing/2014/main" xmlns="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7802258"/>
              </p:ext>
            </p:extLst>
          </p:nvPr>
        </p:nvGraphicFramePr>
        <p:xfrm>
          <a:off x="6355759" y="2322950"/>
          <a:ext cx="2924572" cy="3391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Rectangle 26">
            <a:extLst>
              <a:ext uri="{FF2B5EF4-FFF2-40B4-BE49-F238E27FC236}">
                <a16:creationId xmlns:lc="http://schemas.openxmlformats.org/drawingml/2006/lockedCanvas" xmlns:a16="http://schemas.microsoft.com/office/drawing/2014/main" xmlns="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7963" y="2043058"/>
            <a:ext cx="2103475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Satisfacción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6167214" y="1283717"/>
            <a:ext cx="2465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¿Qué nivel de </a:t>
            </a: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satisfacción ha </a:t>
            </a: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tenido ?</a:t>
            </a:r>
          </a:p>
        </p:txBody>
      </p:sp>
      <p:sp>
        <p:nvSpPr>
          <p:cNvPr id="35" name="34 Rectángulo"/>
          <p:cNvSpPr/>
          <p:nvPr/>
        </p:nvSpPr>
        <p:spPr>
          <a:xfrm>
            <a:off x="6298287" y="5682597"/>
            <a:ext cx="18918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Sólo atención enfermera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8658556" y="2669446"/>
            <a:ext cx="3155354" cy="2395268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mayores de 50 años son los que más visitan en “exclusiva” a la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enfermera </a:t>
            </a:r>
            <a:endParaRPr lang="es-MX" sz="1600" b="1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valoración de esta atención mejora a medida que aumenta la edad del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ciudadano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hasta llegar a una puntación de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8,99 a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partir de los 65 años 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33876" y="6094526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0" name="2Freeform 9"/>
          <p:cNvSpPr>
            <a:spLocks/>
          </p:cNvSpPr>
          <p:nvPr/>
        </p:nvSpPr>
        <p:spPr bwMode="auto">
          <a:xfrm>
            <a:off x="4413636" y="4713704"/>
            <a:ext cx="664086" cy="322038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942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Valoración de los Centros de Atención Primaria</a:t>
            </a:r>
            <a:endParaRPr lang="es-MX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41480" y="2037123"/>
            <a:ext cx="2499335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03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90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2558" y="231841"/>
            <a:ext cx="972473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Valoración de los Centros de Atención Primaria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85" y="6411569"/>
            <a:ext cx="10691817" cy="448019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P.2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.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Me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gustaría que valorase los siguientes aspectos de su centro de salud. Para dar su respuesta utilice una escala de 0 a 10 donde 0 representa la peor valoración y 10 la mejor valoración. Si en alguno de los aspectos no tiene información puede contestar 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Ns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/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Nc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85" y="6279917"/>
            <a:ext cx="2624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06575" y="2637706"/>
            <a:ext cx="5460564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2" name="215 CuadroTexto"/>
          <p:cNvSpPr txBox="1"/>
          <p:nvPr/>
        </p:nvSpPr>
        <p:spPr>
          <a:xfrm>
            <a:off x="1925292" y="2421682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6" name="16 Gráfico">
            <a:extLst>
              <a:ext uri="{FF2B5EF4-FFF2-40B4-BE49-F238E27FC236}">
                <a16:creationId xmlns:lc="http://schemas.openxmlformats.org/drawingml/2006/lockedCanvas" xmlns:a16="http://schemas.microsoft.com/office/drawing/2014/main" xmlns="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8520803"/>
              </p:ext>
            </p:extLst>
          </p:nvPr>
        </p:nvGraphicFramePr>
        <p:xfrm>
          <a:off x="3405201" y="2720198"/>
          <a:ext cx="2617997" cy="3373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455149"/>
              </p:ext>
            </p:extLst>
          </p:nvPr>
        </p:nvGraphicFramePr>
        <p:xfrm>
          <a:off x="406574" y="3080237"/>
          <a:ext cx="2958479" cy="2937307"/>
        </p:xfrm>
        <a:graphic>
          <a:graphicData uri="http://schemas.openxmlformats.org/drawingml/2006/table">
            <a:tbl>
              <a:tblPr/>
              <a:tblGrid>
                <a:gridCol w="29584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4831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 la enfermera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831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del médico</a:t>
                      </a:r>
                      <a:endParaRPr lang="es-ES" sz="13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0033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otros profesionales </a:t>
                      </a:r>
                      <a:b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caso de haber estado con ellos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158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del personal de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información</a:t>
                      </a:r>
                      <a:endParaRPr lang="es-ES" sz="13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4441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para pedir cita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158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Tiempo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espera hasta la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cita</a:t>
                      </a:r>
                      <a:endParaRPr lang="es-ES" sz="13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5897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Satisfacción </a:t>
                      </a:r>
                      <a:r>
                        <a:rPr lang="es-ES" sz="13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global con el </a:t>
                      </a: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Centro </a:t>
                      </a:r>
                      <a:r>
                        <a:rPr lang="es-ES" sz="13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Salud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19 Rectángulo"/>
          <p:cNvSpPr/>
          <p:nvPr/>
        </p:nvSpPr>
        <p:spPr>
          <a:xfrm>
            <a:off x="6239222" y="2637706"/>
            <a:ext cx="5460564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5" name="315 CuadroTexto"/>
          <p:cNvSpPr txBox="1"/>
          <p:nvPr/>
        </p:nvSpPr>
        <p:spPr>
          <a:xfrm>
            <a:off x="7757939" y="2421682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CANTABRIA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21" name="216 Gráfico">
            <a:extLst>
              <a:ext uri="{FF2B5EF4-FFF2-40B4-BE49-F238E27FC236}">
                <a16:creationId xmlns:lc="http://schemas.openxmlformats.org/drawingml/2006/lockedCanvas" xmlns:a16="http://schemas.microsoft.com/office/drawing/2014/main" xmlns="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9574797"/>
              </p:ext>
            </p:extLst>
          </p:nvPr>
        </p:nvGraphicFramePr>
        <p:xfrm>
          <a:off x="9165841" y="2709714"/>
          <a:ext cx="2617997" cy="3373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004294"/>
              </p:ext>
            </p:extLst>
          </p:nvPr>
        </p:nvGraphicFramePr>
        <p:xfrm>
          <a:off x="6167214" y="3069753"/>
          <a:ext cx="2958479" cy="2937307"/>
        </p:xfrm>
        <a:graphic>
          <a:graphicData uri="http://schemas.openxmlformats.org/drawingml/2006/table">
            <a:tbl>
              <a:tblPr/>
              <a:tblGrid>
                <a:gridCol w="29584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4831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 la enfermera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831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del médico</a:t>
                      </a:r>
                      <a:endParaRPr lang="es-ES" sz="13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0033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otros profesionales </a:t>
                      </a:r>
                      <a:b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caso de haber estado con ellos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158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del personal de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información</a:t>
                      </a:r>
                      <a:endParaRPr lang="es-ES" sz="13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4441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para pedir cita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158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Tiempo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espera hasta la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cita</a:t>
                      </a:r>
                      <a:endParaRPr lang="es-ES" sz="13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5897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Satisfacción </a:t>
                      </a:r>
                      <a:r>
                        <a:rPr lang="es-ES" sz="13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global con el </a:t>
                      </a: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Centro </a:t>
                      </a:r>
                      <a:r>
                        <a:rPr lang="es-ES" sz="13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Salud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" name="Rectangle 26">
            <a:extLst>
              <a:ext uri="{FF2B5EF4-FFF2-40B4-BE49-F238E27FC236}">
                <a16:creationId xmlns:lc="http://schemas.openxmlformats.org/drawingml/2006/lockedCanvas" xmlns:a16="http://schemas.microsoft.com/office/drawing/2014/main" xmlns="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575" y="2431747"/>
            <a:ext cx="1308371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Valoración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15 CuadroTexto"/>
          <p:cNvSpPr txBox="1"/>
          <p:nvPr/>
        </p:nvSpPr>
        <p:spPr>
          <a:xfrm>
            <a:off x="550590" y="920400"/>
            <a:ext cx="10941726" cy="1501282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MX" dirty="0">
                <a:latin typeface="Segoe Print" panose="02000600000000000000" pitchFamily="2" charset="0"/>
              </a:rPr>
              <a:t>En la valoración de los Centros de Atención Primaria, las enfermeras y los médicos comparten las notas más </a:t>
            </a:r>
            <a:r>
              <a:rPr lang="es-MX" dirty="0" smtClean="0">
                <a:latin typeface="Segoe Print" panose="02000600000000000000" pitchFamily="2" charset="0"/>
              </a:rPr>
              <a:t>altas.</a:t>
            </a:r>
            <a:r>
              <a:rPr lang="es-MX" b="0" dirty="0">
                <a:latin typeface="Segoe Print" panose="02000600000000000000" pitchFamily="2" charset="0"/>
              </a:rPr>
              <a:t> Los consultados que han estado recientemente en un centro de salud puntúan </a:t>
            </a:r>
            <a:r>
              <a:rPr lang="es-MX" b="0" dirty="0" smtClean="0">
                <a:latin typeface="Segoe Print" panose="02000600000000000000" pitchFamily="2" charset="0"/>
              </a:rPr>
              <a:t>a </a:t>
            </a:r>
            <a:r>
              <a:rPr lang="es-MX" b="0" dirty="0">
                <a:latin typeface="Segoe Print" panose="02000600000000000000" pitchFamily="2" charset="0"/>
              </a:rPr>
              <a:t>la enfermera con una nota por encima </a:t>
            </a:r>
            <a:r>
              <a:rPr lang="es-MX" b="0" dirty="0" smtClean="0">
                <a:latin typeface="Segoe Print" panose="02000600000000000000" pitchFamily="2" charset="0"/>
              </a:rPr>
              <a:t>de la del médico: </a:t>
            </a:r>
            <a:r>
              <a:rPr lang="es-MX" b="0" dirty="0">
                <a:latin typeface="Segoe Print" panose="02000600000000000000" pitchFamily="2" charset="0"/>
              </a:rPr>
              <a:t>8,34 </a:t>
            </a:r>
            <a:r>
              <a:rPr lang="es-MX" b="0" dirty="0" smtClean="0">
                <a:latin typeface="Segoe Print" panose="02000600000000000000" pitchFamily="2" charset="0"/>
              </a:rPr>
              <a:t>(total) y 8,72 (Cantabria) </a:t>
            </a:r>
          </a:p>
          <a:p>
            <a:r>
              <a:rPr lang="es-MX" dirty="0" smtClean="0">
                <a:latin typeface="Segoe Print" panose="02000600000000000000" pitchFamily="2" charset="0"/>
              </a:rPr>
              <a:t>El </a:t>
            </a:r>
            <a:r>
              <a:rPr lang="es-MX" dirty="0">
                <a:latin typeface="Segoe Print" panose="02000600000000000000" pitchFamily="2" charset="0"/>
              </a:rPr>
              <a:t>tiempo de espera para la cita, la facilidad para pedirla y la atención del personal de información </a:t>
            </a:r>
            <a:br>
              <a:rPr lang="es-MX" dirty="0">
                <a:latin typeface="Segoe Print" panose="02000600000000000000" pitchFamily="2" charset="0"/>
              </a:rPr>
            </a:br>
            <a:r>
              <a:rPr lang="es-MX" dirty="0">
                <a:latin typeface="Segoe Print" panose="02000600000000000000" pitchFamily="2" charset="0"/>
              </a:rPr>
              <a:t>son los puntos más débiles de los CAP </a:t>
            </a:r>
          </a:p>
        </p:txBody>
      </p:sp>
    </p:spTree>
    <p:extLst>
      <p:ext uri="{BB962C8B-B14F-4D97-AF65-F5344CB8AC3E}">
        <p14:creationId xmlns:p14="http://schemas.microsoft.com/office/powerpoint/2010/main" val="3171914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124165"/>
              </p:ext>
            </p:extLst>
          </p:nvPr>
        </p:nvGraphicFramePr>
        <p:xfrm>
          <a:off x="122734" y="2677528"/>
          <a:ext cx="11664000" cy="3229956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36000"/>
                <a:gridCol w="1944000"/>
                <a:gridCol w="1944000"/>
                <a:gridCol w="1944000"/>
                <a:gridCol w="1944000"/>
              </a:tblGrid>
              <a:tr h="368354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</a:t>
                      </a:r>
                      <a:endParaRPr lang="es-ES" sz="1600" b="1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400" b="0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354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 la enfermera</a:t>
                      </a: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8,14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8,19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8,32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8,67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8354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del médico</a:t>
                      </a:r>
                      <a:endParaRPr lang="es-ES" sz="12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8,01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8,05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8,35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8,61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9135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otros profesionales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7,66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7,71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7,85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7,97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9135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At. del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personal de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información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6,42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6,65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7,09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7,61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35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para pedir cita</a:t>
                      </a: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6,58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6,55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6,60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7,12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9135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Tiempo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espera hasta la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cita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4,83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5,05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5,39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6,19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9135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Satisfacción </a:t>
                      </a:r>
                      <a:r>
                        <a:rPr lang="es-ES" sz="12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global con el </a:t>
                      </a:r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Centro </a:t>
                      </a:r>
                      <a:r>
                        <a:rPr lang="es-ES" sz="12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Salud</a:t>
                      </a: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6,49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6,69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7,02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7,73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" name="9 Gráfico">
            <a:extLst>
              <a:ext uri="{FF2B5EF4-FFF2-40B4-BE49-F238E27FC236}">
                <a16:creationId xmlns:a16="http://schemas.microsoft.com/office/drawing/2014/main" xmlns="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3567610"/>
              </p:ext>
            </p:extLst>
          </p:nvPr>
        </p:nvGraphicFramePr>
        <p:xfrm>
          <a:off x="4295006" y="2977154"/>
          <a:ext cx="2072958" cy="306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5" name="29 Gráfico">
            <a:extLst>
              <a:ext uri="{FF2B5EF4-FFF2-40B4-BE49-F238E27FC236}">
                <a16:creationId xmlns:a16="http://schemas.microsoft.com/office/drawing/2014/main" xmlns="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3005586"/>
              </p:ext>
            </p:extLst>
          </p:nvPr>
        </p:nvGraphicFramePr>
        <p:xfrm>
          <a:off x="6140969" y="2977154"/>
          <a:ext cx="2072958" cy="306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6" name="39 Gráfico">
            <a:extLst>
              <a:ext uri="{FF2B5EF4-FFF2-40B4-BE49-F238E27FC236}">
                <a16:creationId xmlns:a16="http://schemas.microsoft.com/office/drawing/2014/main" xmlns="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2339026"/>
              </p:ext>
            </p:extLst>
          </p:nvPr>
        </p:nvGraphicFramePr>
        <p:xfrm>
          <a:off x="8111430" y="2977154"/>
          <a:ext cx="2072958" cy="306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7" name="49 Gráfico">
            <a:extLst>
              <a:ext uri="{FF2B5EF4-FFF2-40B4-BE49-F238E27FC236}">
                <a16:creationId xmlns:a16="http://schemas.microsoft.com/office/drawing/2014/main" xmlns="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3530105"/>
              </p:ext>
            </p:extLst>
          </p:nvPr>
        </p:nvGraphicFramePr>
        <p:xfrm>
          <a:off x="9629853" y="2977154"/>
          <a:ext cx="2072958" cy="306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16 Gráfico">
            <a:extLst>
              <a:ext uri="{FF2B5EF4-FFF2-40B4-BE49-F238E27FC236}">
                <a16:creationId xmlns:lc="http://schemas.openxmlformats.org/drawingml/2006/lockedCanvas" xmlns:a16="http://schemas.microsoft.com/office/drawing/2014/main" xmlns="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8668230"/>
              </p:ext>
            </p:extLst>
          </p:nvPr>
        </p:nvGraphicFramePr>
        <p:xfrm>
          <a:off x="2278783" y="2705841"/>
          <a:ext cx="2304255" cy="3261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Valoración de los Centros de Atención Primaria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5" y="6411569"/>
            <a:ext cx="10691817" cy="448019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P.2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. Me gustaría que valorase los siguientes aspectos de su centro de salud. Para dar su respuesta utilice una escala de 0 a 10 donde 0 representa la peor valoración y 10 la mejor valoración. Si en alguno de los aspectos no tiene información puede contestar 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Ns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/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Nc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6">
            <a:extLst>
              <a:ext uri="{FF2B5EF4-FFF2-40B4-BE49-F238E27FC236}">
                <a16:creationId xmlns:lc="http://schemas.openxmlformats.org/drawingml/2006/lockedCanvas" xmlns:a16="http://schemas.microsoft.com/office/drawing/2014/main" xmlns="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68" y="2279988"/>
            <a:ext cx="1308371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Valoración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2Rectangle 26"/>
          <p:cNvSpPr txBox="1">
            <a:spLocks noChangeArrowheads="1"/>
          </p:cNvSpPr>
          <p:nvPr/>
        </p:nvSpPr>
        <p:spPr bwMode="auto">
          <a:xfrm>
            <a:off x="2106476" y="2145263"/>
            <a:ext cx="2764594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4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1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100" b="1" i="1" u="sng" dirty="0">
              <a:solidFill>
                <a:schemeClr val="tx2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85" y="6183156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9" name="15 CuadroTexto"/>
          <p:cNvSpPr txBox="1"/>
          <p:nvPr/>
        </p:nvSpPr>
        <p:spPr>
          <a:xfrm>
            <a:off x="728449" y="1269554"/>
            <a:ext cx="10978340" cy="789252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general,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mas críticos con el centro de salud son los menores de 50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años, a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partir de esa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edad,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percepción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mejora hasta alcanzar la mayor valoración entre los mayores de 65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años</a:t>
            </a:r>
            <a:endParaRPr lang="es-MX" sz="1600" b="1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303118" y="6070233"/>
            <a:ext cx="87130" cy="86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7515908" y="6081995"/>
            <a:ext cx="83530" cy="86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5366683" y="6000425"/>
            <a:ext cx="211949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Valoración por encima de la media total</a:t>
            </a:r>
            <a:endParaRPr lang="es-ES" sz="9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7568253" y="6007274"/>
            <a:ext cx="210346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Valoración por debajo de la media total</a:t>
            </a:r>
            <a:endParaRPr lang="es-ES" sz="9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26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55047" y="1906310"/>
            <a:ext cx="5760640" cy="3046972"/>
          </a:xfrm>
        </p:spPr>
        <p:txBody>
          <a:bodyPr/>
          <a:lstStyle/>
          <a:p>
            <a:r>
              <a:rPr lang="es-ES" dirty="0" smtClean="0"/>
              <a:t>Conocimiento y valoración de la enfermera de referencia</a:t>
            </a:r>
            <a:endParaRPr lang="es-ES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23848" y="2037123"/>
            <a:ext cx="2534600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04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57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6891" y="189434"/>
            <a:ext cx="972473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Conocimiento de la figura de la enfermera de referencia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P.6/P16.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¿Sabe usted si tiene asignada una enfermera de referencia al igual que un médico?: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34966" y="2773745"/>
            <a:ext cx="5004557" cy="343635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6" name="Rectangle 26"/>
          <p:cNvSpPr txBox="1">
            <a:spLocks noChangeArrowheads="1"/>
          </p:cNvSpPr>
          <p:nvPr/>
        </p:nvSpPr>
        <p:spPr bwMode="auto">
          <a:xfrm>
            <a:off x="3967066" y="3061246"/>
            <a:ext cx="2764594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 smtClean="0">
                <a:solidFill>
                  <a:srgbClr val="1F497D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400" b="1" i="1" dirty="0">
                <a:solidFill>
                  <a:srgbClr val="1F497D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100" b="1" i="1" dirty="0" smtClean="0">
                <a:solidFill>
                  <a:srgbClr val="1F497D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100" b="1" i="1" u="sng" dirty="0">
              <a:solidFill>
                <a:srgbClr val="1F497D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009128" y="5970255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934968" y="2205658"/>
            <a:ext cx="5106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Sabe </a:t>
            </a:r>
            <a:r>
              <a:rPr lang="es-ES" sz="1400" b="1" i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usted si </a:t>
            </a:r>
            <a:r>
              <a:rPr lang="es-ES" sz="1400" b="1" i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tiene asignada una enfermera de referencia al igual que un médico</a:t>
            </a:r>
          </a:p>
        </p:txBody>
      </p:sp>
      <p:graphicFrame>
        <p:nvGraphicFramePr>
          <p:cNvPr id="11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385947"/>
              </p:ext>
            </p:extLst>
          </p:nvPr>
        </p:nvGraphicFramePr>
        <p:xfrm>
          <a:off x="4088566" y="3453086"/>
          <a:ext cx="3991326" cy="236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" name="11 Grupo"/>
          <p:cNvGrpSpPr/>
          <p:nvPr/>
        </p:nvGrpSpPr>
        <p:grpSpPr>
          <a:xfrm>
            <a:off x="7103320" y="5374010"/>
            <a:ext cx="2034446" cy="530185"/>
            <a:chOff x="4470036" y="5789166"/>
            <a:chExt cx="2034446" cy="530185"/>
          </a:xfrm>
        </p:grpSpPr>
        <p:sp>
          <p:nvSpPr>
            <p:cNvPr id="15" name="14 Rectángulo"/>
            <p:cNvSpPr/>
            <p:nvPr/>
          </p:nvSpPr>
          <p:spPr>
            <a:xfrm>
              <a:off x="4470036" y="5866119"/>
              <a:ext cx="130924" cy="11902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4470036" y="6099560"/>
              <a:ext cx="130924" cy="1190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4634738" y="5789166"/>
              <a:ext cx="186974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itchFamily="34" charset="0"/>
                  <a:cs typeface="Segoe UI" pitchFamily="34" charset="0"/>
                </a:rPr>
                <a:t>TOTAL MUESTRA</a:t>
              </a:r>
              <a:endParaRPr lang="es-E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4679409" y="6042352"/>
              <a:ext cx="121762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itchFamily="34" charset="0"/>
                  <a:cs typeface="Segoe UI" pitchFamily="34" charset="0"/>
                </a:rPr>
                <a:t>CANTABRIA</a:t>
              </a:r>
              <a:endPara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7" name="2Freeform 9"/>
          <p:cNvSpPr>
            <a:spLocks/>
          </p:cNvSpPr>
          <p:nvPr/>
        </p:nvSpPr>
        <p:spPr bwMode="auto">
          <a:xfrm>
            <a:off x="6889320" y="3569314"/>
            <a:ext cx="1294118" cy="918814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6" name="15 CuadroTexto"/>
          <p:cNvSpPr txBox="1"/>
          <p:nvPr/>
        </p:nvSpPr>
        <p:spPr>
          <a:xfrm>
            <a:off x="2638822" y="1269554"/>
            <a:ext cx="7756070" cy="830962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sp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Entre los que han acudido a un centro de salud en los últimos 6-8 meses, el conocimiento de la figura de la enfermera de referencia es mayoritario: 63,3% en el total y 75,4% en Cantabria </a:t>
            </a:r>
            <a:endParaRPr lang="es-E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652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550" y="261442"/>
            <a:ext cx="972473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Conocimiento de la figura de la enfermera de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referencia</a:t>
            </a:r>
            <a:br>
              <a:rPr lang="es-ES" sz="2400" b="0" dirty="0" smtClean="0">
                <a:latin typeface="Arial Narrow" pitchFamily="34" charset="0"/>
                <a:cs typeface="+mj-cs"/>
              </a:rPr>
            </a:br>
            <a:r>
              <a:rPr lang="es-ES" sz="2000" b="0" i="1" dirty="0" smtClean="0">
                <a:latin typeface="Arial Narrow" pitchFamily="34" charset="0"/>
                <a:cs typeface="+mj-cs"/>
              </a:rPr>
              <a:t>Según edad 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P.6.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¿Sabe usted si tiene asignada una enfermera de referencia al igual que un médico?: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16546" y="2307263"/>
            <a:ext cx="6806852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3886136659"/>
              </p:ext>
            </p:extLst>
          </p:nvPr>
        </p:nvGraphicFramePr>
        <p:xfrm>
          <a:off x="2744738" y="2327008"/>
          <a:ext cx="493464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22158"/>
              </p:ext>
            </p:extLst>
          </p:nvPr>
        </p:nvGraphicFramePr>
        <p:xfrm>
          <a:off x="1016546" y="2327006"/>
          <a:ext cx="1544659" cy="3004592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68376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8376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864816" y="1565142"/>
            <a:ext cx="7246614" cy="4434274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8" name="Rectangle 26"/>
          <p:cNvSpPr txBox="1">
            <a:spLocks noChangeArrowheads="1"/>
          </p:cNvSpPr>
          <p:nvPr/>
        </p:nvSpPr>
        <p:spPr bwMode="auto">
          <a:xfrm>
            <a:off x="944538" y="1269554"/>
            <a:ext cx="2764594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4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1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100" b="1" i="1" u="sng" dirty="0">
              <a:solidFill>
                <a:schemeClr val="tx2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969544" y="1751511"/>
            <a:ext cx="69978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Sabe usted si tiene asignada una enfermera de referencia al igual que un médico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162422" y="4458784"/>
            <a:ext cx="664086" cy="35424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1" name="2Freeform 9"/>
          <p:cNvSpPr>
            <a:spLocks/>
          </p:cNvSpPr>
          <p:nvPr/>
        </p:nvSpPr>
        <p:spPr bwMode="auto">
          <a:xfrm>
            <a:off x="4119558" y="4978605"/>
            <a:ext cx="664086" cy="35424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982638" y="5764083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8327454" y="2815126"/>
            <a:ext cx="3155354" cy="1979560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enfermera de referencia es más conocida por los mayores de 50 años y menos conocida por los menores de esta edad, ya que la edad condiciona la frecuencia de visita al centro de salud</a:t>
            </a:r>
          </a:p>
        </p:txBody>
      </p:sp>
    </p:spTree>
    <p:extLst>
      <p:ext uri="{BB962C8B-B14F-4D97-AF65-F5344CB8AC3E}">
        <p14:creationId xmlns:p14="http://schemas.microsoft.com/office/powerpoint/2010/main" val="4197280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Frecuencia de visita y valoración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de </a:t>
            </a:r>
            <a:r>
              <a:rPr lang="es-ES" sz="2400" b="0" dirty="0">
                <a:latin typeface="Arial Narrow" pitchFamily="34" charset="0"/>
                <a:cs typeface="+mj-cs"/>
              </a:rPr>
              <a:t>la enfermera de referencia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P.7. ¿Con qué frecuencia suele ir a su enfermera de referencia?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/ P.8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. Valore por favor en su enfermera (de 0 a 10): :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721809"/>
              </p:ext>
            </p:extLst>
          </p:nvPr>
        </p:nvGraphicFramePr>
        <p:xfrm>
          <a:off x="1323603" y="2291883"/>
          <a:ext cx="2052000" cy="3818761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67989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vez o más al mes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Dos o tres veces al año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vez al</a:t>
                      </a:r>
                      <a:r>
                        <a:rPr lang="es-ES" sz="12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 año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Según necesidad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No la he visitado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el último año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Ns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/</a:t>
                      </a:r>
                      <a:r>
                        <a:rPr lang="es-ES" sz="1200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Nc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1302325003"/>
              </p:ext>
            </p:extLst>
          </p:nvPr>
        </p:nvGraphicFramePr>
        <p:xfrm>
          <a:off x="3551659" y="2861356"/>
          <a:ext cx="2952328" cy="3205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8 Rectángulo"/>
          <p:cNvSpPr/>
          <p:nvPr/>
        </p:nvSpPr>
        <p:spPr>
          <a:xfrm>
            <a:off x="1535435" y="2836372"/>
            <a:ext cx="3492388" cy="21592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1061702" y="6182648"/>
            <a:ext cx="496320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centro de salud en los últimos 6-8 meses y conocen la existencia de la enfermera de referencia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0" name="2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660023"/>
              </p:ext>
            </p:extLst>
          </p:nvPr>
        </p:nvGraphicFramePr>
        <p:xfrm>
          <a:off x="6664578" y="2438232"/>
          <a:ext cx="2052000" cy="3145996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86902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9698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profesionalidad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19698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personal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9698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de ser atendido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1" name="30 Gráfico">
            <a:extLst>
              <a:ext uri="{FF2B5EF4-FFF2-40B4-BE49-F238E27FC236}">
                <a16:creationId xmlns:lc="http://schemas.openxmlformats.org/drawingml/2006/lockedCanvas" xmlns:a16="http://schemas.microsoft.com/office/drawing/2014/main" xmlns="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4566075"/>
              </p:ext>
            </p:extLst>
          </p:nvPr>
        </p:nvGraphicFramePr>
        <p:xfrm>
          <a:off x="8719078" y="2907886"/>
          <a:ext cx="2304255" cy="2665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31 Rectángulo"/>
          <p:cNvSpPr/>
          <p:nvPr/>
        </p:nvSpPr>
        <p:spPr>
          <a:xfrm>
            <a:off x="6239222" y="6182648"/>
            <a:ext cx="354295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Han visitado enfermera de referencia en el último año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054644" y="2654257"/>
            <a:ext cx="5004557" cy="352839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7" name="Rectangle 26"/>
          <p:cNvSpPr txBox="1">
            <a:spLocks noChangeArrowheads="1"/>
          </p:cNvSpPr>
          <p:nvPr/>
        </p:nvSpPr>
        <p:spPr bwMode="auto">
          <a:xfrm>
            <a:off x="1061703" y="2315702"/>
            <a:ext cx="517419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¿Con qué frecuencia suele ir a su enfermera de referencia?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6235893" y="2654257"/>
            <a:ext cx="5004557" cy="352839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499958" y="2315702"/>
            <a:ext cx="2992422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defTabSz="914400" eaLnBrk="0" hangingPunct="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</a:pP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Valore </a:t>
            </a: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su enfermera:</a:t>
            </a:r>
          </a:p>
        </p:txBody>
      </p:sp>
      <p:sp>
        <p:nvSpPr>
          <p:cNvPr id="17" name="2Rectangle 26">
            <a:extLst>
              <a:ext uri="{FF2B5EF4-FFF2-40B4-BE49-F238E27FC236}">
                <a16:creationId xmlns:lc="http://schemas.openxmlformats.org/drawingml/2006/lockedCanvas" xmlns:a16="http://schemas.microsoft.com/office/drawing/2014/main" xmlns="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262" y="2726264"/>
            <a:ext cx="1308371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Valoración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Freeform 55"/>
          <p:cNvSpPr>
            <a:spLocks/>
          </p:cNvSpPr>
          <p:nvPr/>
        </p:nvSpPr>
        <p:spPr bwMode="auto">
          <a:xfrm rot="3314931" flipH="1">
            <a:off x="5755901" y="4115152"/>
            <a:ext cx="765367" cy="765668"/>
          </a:xfrm>
          <a:custGeom>
            <a:avLst/>
            <a:gdLst>
              <a:gd name="T0" fmla="*/ 165 w 201"/>
              <a:gd name="T1" fmla="*/ 119 h 299"/>
              <a:gd name="T2" fmla="*/ 88 w 201"/>
              <a:gd name="T3" fmla="*/ 27 h 299"/>
              <a:gd name="T4" fmla="*/ 128 w 201"/>
              <a:gd name="T5" fmla="*/ 11 h 299"/>
              <a:gd name="T6" fmla="*/ 126 w 201"/>
              <a:gd name="T7" fmla="*/ 2 h 299"/>
              <a:gd name="T8" fmla="*/ 5 w 201"/>
              <a:gd name="T9" fmla="*/ 22 h 299"/>
              <a:gd name="T10" fmla="*/ 4 w 201"/>
              <a:gd name="T11" fmla="*/ 31 h 299"/>
              <a:gd name="T12" fmla="*/ 84 w 201"/>
              <a:gd name="T13" fmla="*/ 99 h 299"/>
              <a:gd name="T14" fmla="*/ 92 w 201"/>
              <a:gd name="T15" fmla="*/ 95 h 299"/>
              <a:gd name="T16" fmla="*/ 81 w 201"/>
              <a:gd name="T17" fmla="*/ 54 h 299"/>
              <a:gd name="T18" fmla="*/ 168 w 201"/>
              <a:gd name="T19" fmla="*/ 296 h 299"/>
              <a:gd name="T20" fmla="*/ 173 w 201"/>
              <a:gd name="T21" fmla="*/ 296 h 299"/>
              <a:gd name="T22" fmla="*/ 73 w 201"/>
              <a:gd name="T23" fmla="*/ 35 h 299"/>
              <a:gd name="T24" fmla="*/ 66 w 201"/>
              <a:gd name="T25" fmla="*/ 39 h 299"/>
              <a:gd name="T26" fmla="*/ 79 w 201"/>
              <a:gd name="T27" fmla="*/ 79 h 299"/>
              <a:gd name="T28" fmla="*/ 16 w 201"/>
              <a:gd name="T29" fmla="*/ 28 h 299"/>
              <a:gd name="T30" fmla="*/ 107 w 201"/>
              <a:gd name="T31" fmla="*/ 11 h 299"/>
              <a:gd name="T32" fmla="*/ 72 w 201"/>
              <a:gd name="T33" fmla="*/ 21 h 299"/>
              <a:gd name="T34" fmla="*/ 72 w 201"/>
              <a:gd name="T35" fmla="*/ 30 h 299"/>
              <a:gd name="T36" fmla="*/ 163 w 201"/>
              <a:gd name="T37" fmla="*/ 141 h 299"/>
              <a:gd name="T38" fmla="*/ 191 w 201"/>
              <a:gd name="T39" fmla="*/ 293 h 299"/>
              <a:gd name="T40" fmla="*/ 200 w 201"/>
              <a:gd name="T41" fmla="*/ 293 h 299"/>
              <a:gd name="T42" fmla="*/ 165 w 201"/>
              <a:gd name="T43" fmla="*/ 119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01" h="299">
                <a:moveTo>
                  <a:pt x="165" y="119"/>
                </a:moveTo>
                <a:cubicBezTo>
                  <a:pt x="150" y="80"/>
                  <a:pt x="125" y="46"/>
                  <a:pt x="88" y="27"/>
                </a:cubicBezTo>
                <a:cubicBezTo>
                  <a:pt x="102" y="23"/>
                  <a:pt x="115" y="18"/>
                  <a:pt x="128" y="11"/>
                </a:cubicBezTo>
                <a:cubicBezTo>
                  <a:pt x="132" y="9"/>
                  <a:pt x="130" y="3"/>
                  <a:pt x="126" y="2"/>
                </a:cubicBezTo>
                <a:cubicBezTo>
                  <a:pt x="84" y="0"/>
                  <a:pt x="43" y="6"/>
                  <a:pt x="5" y="22"/>
                </a:cubicBezTo>
                <a:cubicBezTo>
                  <a:pt x="2" y="24"/>
                  <a:pt x="0" y="29"/>
                  <a:pt x="4" y="31"/>
                </a:cubicBezTo>
                <a:cubicBezTo>
                  <a:pt x="35" y="48"/>
                  <a:pt x="62" y="70"/>
                  <a:pt x="84" y="99"/>
                </a:cubicBezTo>
                <a:cubicBezTo>
                  <a:pt x="87" y="103"/>
                  <a:pt x="93" y="100"/>
                  <a:pt x="92" y="95"/>
                </a:cubicBezTo>
                <a:cubicBezTo>
                  <a:pt x="89" y="81"/>
                  <a:pt x="85" y="68"/>
                  <a:pt x="81" y="54"/>
                </a:cubicBezTo>
                <a:cubicBezTo>
                  <a:pt x="143" y="118"/>
                  <a:pt x="175" y="206"/>
                  <a:pt x="168" y="296"/>
                </a:cubicBezTo>
                <a:cubicBezTo>
                  <a:pt x="167" y="299"/>
                  <a:pt x="173" y="299"/>
                  <a:pt x="173" y="296"/>
                </a:cubicBezTo>
                <a:cubicBezTo>
                  <a:pt x="184" y="199"/>
                  <a:pt x="146" y="101"/>
                  <a:pt x="73" y="35"/>
                </a:cubicBezTo>
                <a:cubicBezTo>
                  <a:pt x="70" y="32"/>
                  <a:pt x="64" y="35"/>
                  <a:pt x="66" y="39"/>
                </a:cubicBezTo>
                <a:cubicBezTo>
                  <a:pt x="71" y="52"/>
                  <a:pt x="75" y="66"/>
                  <a:pt x="79" y="79"/>
                </a:cubicBezTo>
                <a:cubicBezTo>
                  <a:pt x="61" y="59"/>
                  <a:pt x="40" y="41"/>
                  <a:pt x="16" y="28"/>
                </a:cubicBezTo>
                <a:cubicBezTo>
                  <a:pt x="46" y="16"/>
                  <a:pt x="76" y="11"/>
                  <a:pt x="107" y="11"/>
                </a:cubicBezTo>
                <a:cubicBezTo>
                  <a:pt x="96" y="16"/>
                  <a:pt x="84" y="19"/>
                  <a:pt x="72" y="21"/>
                </a:cubicBezTo>
                <a:cubicBezTo>
                  <a:pt x="67" y="22"/>
                  <a:pt x="68" y="28"/>
                  <a:pt x="72" y="30"/>
                </a:cubicBezTo>
                <a:cubicBezTo>
                  <a:pt x="120" y="48"/>
                  <a:pt x="148" y="94"/>
                  <a:pt x="163" y="141"/>
                </a:cubicBezTo>
                <a:cubicBezTo>
                  <a:pt x="178" y="190"/>
                  <a:pt x="186" y="242"/>
                  <a:pt x="191" y="293"/>
                </a:cubicBezTo>
                <a:cubicBezTo>
                  <a:pt x="191" y="299"/>
                  <a:pt x="201" y="299"/>
                  <a:pt x="200" y="293"/>
                </a:cubicBezTo>
                <a:cubicBezTo>
                  <a:pt x="196" y="235"/>
                  <a:pt x="186" y="174"/>
                  <a:pt x="165" y="11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4583038" y="3158312"/>
            <a:ext cx="179687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Han sido atendidos en el último año</a:t>
            </a:r>
          </a:p>
          <a:p>
            <a:r>
              <a:rPr lang="es-ES" sz="1600" b="1" dirty="0" smtClean="0">
                <a:solidFill>
                  <a:srgbClr val="17375E"/>
                </a:solidFill>
                <a:latin typeface="Segoe UI" pitchFamily="34" charset="0"/>
                <a:cs typeface="Segoe UI" pitchFamily="34" charset="0"/>
              </a:rPr>
              <a:t>70,6% </a:t>
            </a:r>
            <a:br>
              <a:rPr lang="es-ES" sz="1600" b="1" dirty="0" smtClean="0">
                <a:solidFill>
                  <a:srgbClr val="17375E"/>
                </a:solidFill>
                <a:latin typeface="Segoe UI" pitchFamily="34" charset="0"/>
                <a:cs typeface="Segoe UI" pitchFamily="34" charset="0"/>
              </a:rPr>
            </a:br>
            <a:r>
              <a:rPr lang="es-E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itchFamily="34" charset="0"/>
                <a:cs typeface="Segoe UI" pitchFamily="34" charset="0"/>
              </a:rPr>
              <a:t>67,2%</a:t>
            </a:r>
            <a:endParaRPr lang="es-ES" sz="1200" dirty="0">
              <a:solidFill>
                <a:schemeClr val="tx2">
                  <a:lumMod val="60000"/>
                  <a:lumOff val="4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9695606" y="5534576"/>
            <a:ext cx="1774727" cy="584777"/>
            <a:chOff x="10415686" y="5013970"/>
            <a:chExt cx="1774727" cy="584777"/>
          </a:xfrm>
        </p:grpSpPr>
        <p:sp>
          <p:nvSpPr>
            <p:cNvPr id="8" name="7 Rectángulo"/>
            <p:cNvSpPr/>
            <p:nvPr/>
          </p:nvSpPr>
          <p:spPr>
            <a:xfrm>
              <a:off x="10415686" y="5145516"/>
              <a:ext cx="130924" cy="11902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19 Rectángulo"/>
            <p:cNvSpPr/>
            <p:nvPr/>
          </p:nvSpPr>
          <p:spPr>
            <a:xfrm>
              <a:off x="10415686" y="5378956"/>
              <a:ext cx="130924" cy="11902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10580452" y="5013970"/>
              <a:ext cx="1183135" cy="584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10545965" y="5068563"/>
              <a:ext cx="164444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itchFamily="34" charset="0"/>
                  <a:cs typeface="Segoe UI" pitchFamily="34" charset="0"/>
                </a:rPr>
                <a:t>TOTAL MUESTRA</a:t>
              </a:r>
              <a:endParaRPr lang="es-E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22" name="21 Rectángulo"/>
            <p:cNvSpPr/>
            <p:nvPr/>
          </p:nvSpPr>
          <p:spPr>
            <a:xfrm>
              <a:off x="10545965" y="5321749"/>
              <a:ext cx="1217622" cy="276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itchFamily="34" charset="0"/>
                  <a:cs typeface="Segoe UI" pitchFamily="34" charset="0"/>
                </a:rPr>
                <a:t>CANTABRIA</a:t>
              </a:r>
              <a:endPara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4583038" y="5534576"/>
            <a:ext cx="1673559" cy="584777"/>
            <a:chOff x="4826399" y="5509313"/>
            <a:chExt cx="1673559" cy="584777"/>
          </a:xfrm>
        </p:grpSpPr>
        <p:sp>
          <p:nvSpPr>
            <p:cNvPr id="26" name="25 Rectángulo"/>
            <p:cNvSpPr/>
            <p:nvPr/>
          </p:nvSpPr>
          <p:spPr>
            <a:xfrm>
              <a:off x="4826399" y="5640859"/>
              <a:ext cx="130924" cy="119022"/>
            </a:xfrm>
            <a:prstGeom prst="rect">
              <a:avLst/>
            </a:prstGeom>
            <a:solidFill>
              <a:srgbClr val="17375E"/>
            </a:solidFill>
            <a:ln>
              <a:solidFill>
                <a:srgbClr val="1737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26 Rectángulo"/>
            <p:cNvSpPr/>
            <p:nvPr/>
          </p:nvSpPr>
          <p:spPr>
            <a:xfrm>
              <a:off x="4826399" y="5874299"/>
              <a:ext cx="130924" cy="11902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27 Rectángulo"/>
            <p:cNvSpPr/>
            <p:nvPr/>
          </p:nvSpPr>
          <p:spPr>
            <a:xfrm>
              <a:off x="4991165" y="5509313"/>
              <a:ext cx="1183135" cy="584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32 Rectángulo"/>
            <p:cNvSpPr/>
            <p:nvPr/>
          </p:nvSpPr>
          <p:spPr>
            <a:xfrm>
              <a:off x="4956678" y="5563906"/>
              <a:ext cx="154328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itchFamily="34" charset="0"/>
                  <a:cs typeface="Segoe UI" pitchFamily="34" charset="0"/>
                </a:rPr>
                <a:t>TOTAL MUESTRA</a:t>
              </a:r>
              <a:endParaRPr lang="es-E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34" name="33 Rectángulo"/>
            <p:cNvSpPr/>
            <p:nvPr/>
          </p:nvSpPr>
          <p:spPr>
            <a:xfrm>
              <a:off x="4956678" y="5817092"/>
              <a:ext cx="1217622" cy="276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itchFamily="34" charset="0"/>
                  <a:cs typeface="Segoe UI" pitchFamily="34" charset="0"/>
                </a:rPr>
                <a:t>CANTABRIA</a:t>
              </a:r>
              <a:endPara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35" name="15 CuadroTexto"/>
          <p:cNvSpPr txBox="1"/>
          <p:nvPr/>
        </p:nvSpPr>
        <p:spPr>
          <a:xfrm>
            <a:off x="1074283" y="1007254"/>
            <a:ext cx="10061483" cy="1198404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mayoría de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ciudadanos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que conocen la existencia de la enfermera de referencia ha sido atendidos por ella en el último año (70,6% en el total y 67,2% en Cantabria)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valoración de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su atención es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“excelente”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/>
            </a:r>
            <a:b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</a:b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profesionalidad, atención personal y facilidad para ser atendido </a:t>
            </a:r>
          </a:p>
        </p:txBody>
      </p:sp>
    </p:spTree>
    <p:extLst>
      <p:ext uri="{BB962C8B-B14F-4D97-AF65-F5344CB8AC3E}">
        <p14:creationId xmlns:p14="http://schemas.microsoft.com/office/powerpoint/2010/main" val="2565299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>
            <a:off x="406" y="0"/>
            <a:ext cx="12189600" cy="6859588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574926" y="2152520"/>
            <a:ext cx="8208912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61950" indent="-361950">
              <a:spcAft>
                <a:spcPts val="1800"/>
              </a:spcAft>
            </a:pPr>
            <a:r>
              <a:rPr lang="es-ES_tradnl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01</a:t>
            </a:r>
            <a:r>
              <a:rPr lang="es-ES_tradnl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Metodología y ficha técnica</a:t>
            </a:r>
          </a:p>
          <a:p>
            <a:pPr marL="361950" indent="-361950">
              <a:spcAft>
                <a:spcPts val="1800"/>
              </a:spcAft>
            </a:pPr>
            <a:r>
              <a:rPr lang="es-ES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02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s-E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Experiencia en los Centros de Atención Primaria</a:t>
            </a:r>
            <a:endParaRPr lang="es-ES" dirty="0" smtClean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61950" indent="-361950">
              <a:spcAft>
                <a:spcPts val="1800"/>
              </a:spcAft>
            </a:pPr>
            <a:r>
              <a:rPr lang="es-ES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03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Valoración de los Centros de Atención Primaria</a:t>
            </a:r>
          </a:p>
          <a:p>
            <a:pPr marL="361950" indent="-361950">
              <a:spcAft>
                <a:spcPts val="1800"/>
              </a:spcAft>
            </a:pPr>
            <a:r>
              <a:rPr lang="es-ES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04 </a:t>
            </a:r>
            <a:r>
              <a:rPr lang="es-E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Conocimiento y valoración de la enfermera de 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referencia</a:t>
            </a:r>
          </a:p>
          <a:p>
            <a:pPr marL="361950" indent="-361950">
              <a:spcAft>
                <a:spcPts val="1800"/>
              </a:spcAft>
            </a:pPr>
            <a:r>
              <a:rPr lang="es-ES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05 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Conocimiento y opinión social de </a:t>
            </a:r>
            <a:r>
              <a:rPr lang="es-E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 profesión 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enfermera</a:t>
            </a:r>
            <a:endParaRPr lang="es-ES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 rot="16200000">
            <a:off x="-1457593" y="2037122"/>
            <a:ext cx="5700531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rgbClr val="00478F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índice</a:t>
            </a:r>
            <a:endParaRPr lang="es-ES" sz="17500" b="1" dirty="0">
              <a:ln>
                <a:solidFill>
                  <a:srgbClr val="00478F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84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Frecuencia de visita de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la </a:t>
            </a:r>
            <a:r>
              <a:rPr lang="es-ES" sz="2400" b="0" dirty="0">
                <a:latin typeface="Arial Narrow" pitchFamily="34" charset="0"/>
                <a:cs typeface="+mj-cs"/>
              </a:rPr>
              <a:t>enfermera de referencia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P.7.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¿Con qué frecuencia suele ir a su enfermera de referencia?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141620"/>
              </p:ext>
            </p:extLst>
          </p:nvPr>
        </p:nvGraphicFramePr>
        <p:xfrm>
          <a:off x="122734" y="2925739"/>
          <a:ext cx="11664000" cy="2838684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36000"/>
                <a:gridCol w="1944000"/>
                <a:gridCol w="1944000"/>
                <a:gridCol w="1944000"/>
                <a:gridCol w="1944000"/>
              </a:tblGrid>
              <a:tr h="347880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</a:t>
                      </a:r>
                      <a:endParaRPr lang="es-ES" sz="1600" b="1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400" b="0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vez o más al mes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Dos o tres veces al año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vez al</a:t>
                      </a:r>
                      <a:r>
                        <a:rPr lang="es-ES" sz="12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 año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Según necesidad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No la he visitado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el último año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Ns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/</a:t>
                      </a:r>
                      <a:r>
                        <a:rPr lang="es-ES" sz="1200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Nc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26"/>
          <p:cNvSpPr txBox="1">
            <a:spLocks noChangeArrowheads="1"/>
          </p:cNvSpPr>
          <p:nvPr/>
        </p:nvSpPr>
        <p:spPr bwMode="auto">
          <a:xfrm>
            <a:off x="295682" y="2277666"/>
            <a:ext cx="6447596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¿Con qué frecuencia suele ir a su enfermera de referencia?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34566" y="3307551"/>
            <a:ext cx="3384376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4186994" y="3320778"/>
            <a:ext cx="1692188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6203218" y="3334846"/>
            <a:ext cx="1692188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8183438" y="3334846"/>
            <a:ext cx="1692188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10127654" y="3334846"/>
            <a:ext cx="1692188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36636" y="6342319"/>
            <a:ext cx="667201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centro de salud en los últimos 6-8 meses y conocen la existencia de la enfermera de referencia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9047534" y="5823116"/>
            <a:ext cx="304923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*Bases </a:t>
            </a:r>
            <a:r>
              <a:rPr lang="es-ES" sz="105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muestrales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 reducidas en la lectura por edad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2134766" y="1150108"/>
            <a:ext cx="8242468" cy="839526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Las visitas y la frecuencia de visitas a la enfermera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de referencia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aumenta a medida que aumenta la edad del ciudadano</a:t>
            </a:r>
            <a:endParaRPr lang="es-MX" sz="1800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34" name="33 Gráfico"/>
          <p:cNvGraphicFramePr/>
          <p:nvPr>
            <p:extLst>
              <p:ext uri="{D42A27DB-BD31-4B8C-83A1-F6EECF244321}">
                <p14:modId xmlns:p14="http://schemas.microsoft.com/office/powerpoint/2010/main" val="1120762160"/>
              </p:ext>
            </p:extLst>
          </p:nvPr>
        </p:nvGraphicFramePr>
        <p:xfrm>
          <a:off x="2246124" y="3288607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6" name="35 Gráfico"/>
          <p:cNvGraphicFramePr/>
          <p:nvPr>
            <p:extLst>
              <p:ext uri="{D42A27DB-BD31-4B8C-83A1-F6EECF244321}">
                <p14:modId xmlns:p14="http://schemas.microsoft.com/office/powerpoint/2010/main" val="3692043950"/>
              </p:ext>
            </p:extLst>
          </p:nvPr>
        </p:nvGraphicFramePr>
        <p:xfrm>
          <a:off x="4295006" y="3298115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7" name="36 Gráfico"/>
          <p:cNvGraphicFramePr/>
          <p:nvPr>
            <p:extLst>
              <p:ext uri="{D42A27DB-BD31-4B8C-83A1-F6EECF244321}">
                <p14:modId xmlns:p14="http://schemas.microsoft.com/office/powerpoint/2010/main" val="2858634540"/>
              </p:ext>
            </p:extLst>
          </p:nvPr>
        </p:nvGraphicFramePr>
        <p:xfrm>
          <a:off x="6311230" y="3298115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9" name="38 Gráfico"/>
          <p:cNvGraphicFramePr/>
          <p:nvPr>
            <p:extLst>
              <p:ext uri="{D42A27DB-BD31-4B8C-83A1-F6EECF244321}">
                <p14:modId xmlns:p14="http://schemas.microsoft.com/office/powerpoint/2010/main" val="1671195113"/>
              </p:ext>
            </p:extLst>
          </p:nvPr>
        </p:nvGraphicFramePr>
        <p:xfrm>
          <a:off x="8327454" y="3298115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1" name="40 Gráfico"/>
          <p:cNvGraphicFramePr/>
          <p:nvPr>
            <p:extLst>
              <p:ext uri="{D42A27DB-BD31-4B8C-83A1-F6EECF244321}">
                <p14:modId xmlns:p14="http://schemas.microsoft.com/office/powerpoint/2010/main" val="2229865994"/>
              </p:ext>
            </p:extLst>
          </p:nvPr>
        </p:nvGraphicFramePr>
        <p:xfrm>
          <a:off x="10247396" y="3309545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3325267" y="4061603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70,6%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485507" y="407483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64,4%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7501731" y="4088898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60,9%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9481951" y="4088898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70,4%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11426167" y="4088898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83,0%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2" name="Freeform 9"/>
          <p:cNvSpPr>
            <a:spLocks/>
          </p:cNvSpPr>
          <p:nvPr/>
        </p:nvSpPr>
        <p:spPr bwMode="auto">
          <a:xfrm>
            <a:off x="9425623" y="4021678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3" name="2Freeform 9"/>
          <p:cNvSpPr>
            <a:spLocks/>
          </p:cNvSpPr>
          <p:nvPr/>
        </p:nvSpPr>
        <p:spPr bwMode="auto">
          <a:xfrm>
            <a:off x="11399387" y="4013107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86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721966"/>
              </p:ext>
            </p:extLst>
          </p:nvPr>
        </p:nvGraphicFramePr>
        <p:xfrm>
          <a:off x="122734" y="3357786"/>
          <a:ext cx="11664000" cy="2096354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36000"/>
                <a:gridCol w="1944000"/>
                <a:gridCol w="1944000"/>
                <a:gridCol w="1944000"/>
                <a:gridCol w="1944000"/>
              </a:tblGrid>
              <a:tr h="368354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</a:t>
                      </a:r>
                      <a:endParaRPr lang="es-ES" sz="1600" b="1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400" b="0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profesionalidad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8,88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8,88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8,94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9,06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personal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8,80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8,80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8,91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9,03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de ser atendido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8,15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8,39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8,50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8,79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9 Gráfico">
            <a:extLst>
              <a:ext uri="{FF2B5EF4-FFF2-40B4-BE49-F238E27FC236}">
                <a16:creationId xmlns:a16="http://schemas.microsoft.com/office/drawing/2014/main" xmlns="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731703"/>
              </p:ext>
            </p:extLst>
          </p:nvPr>
        </p:nvGraphicFramePr>
        <p:xfrm>
          <a:off x="4215373" y="3613796"/>
          <a:ext cx="2072958" cy="196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Valoración de la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enfermera </a:t>
            </a:r>
            <a:r>
              <a:rPr lang="es-ES" sz="2400" b="0" dirty="0">
                <a:latin typeface="Arial Narrow" pitchFamily="34" charset="0"/>
                <a:cs typeface="+mj-cs"/>
              </a:rPr>
              <a:t>de referencia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P.8. Valore por favor en su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enfermera (de 0 a 10): </a:t>
            </a:r>
            <a:endParaRPr lang="es-ES" sz="12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11008" y="6402795"/>
            <a:ext cx="354295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Han visitado enfermera de referencia en el último año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8812236" y="6350922"/>
            <a:ext cx="304923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*Bases </a:t>
            </a:r>
            <a:r>
              <a:rPr lang="es-ES" sz="105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muestrales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 reducidas en la lectura por edad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722643" y="1209639"/>
            <a:ext cx="9066715" cy="1101717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Todos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ciudadanos que han visitado a su enfermera de referencia en el último año valoran su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profesionalidad, atención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personal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y facilidad</a:t>
            </a:r>
          </a:p>
        </p:txBody>
      </p:sp>
      <p:sp>
        <p:nvSpPr>
          <p:cNvPr id="24" name="Rectangle 26">
            <a:extLst>
              <a:ext uri="{FF2B5EF4-FFF2-40B4-BE49-F238E27FC236}">
                <a16:creationId xmlns:lc="http://schemas.openxmlformats.org/drawingml/2006/lockedCanvas" xmlns:a16="http://schemas.microsoft.com/office/drawing/2014/main" xmlns="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2579" y="2854891"/>
            <a:ext cx="1308371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Valoración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5327010" y="5854209"/>
            <a:ext cx="87130" cy="86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Rectángulo"/>
          <p:cNvSpPr/>
          <p:nvPr/>
        </p:nvSpPr>
        <p:spPr>
          <a:xfrm>
            <a:off x="7539800" y="5865971"/>
            <a:ext cx="83530" cy="86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5390575" y="5784401"/>
            <a:ext cx="211949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Valoración por encima de la media total</a:t>
            </a:r>
            <a:endParaRPr lang="es-ES" sz="9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7592145" y="5791250"/>
            <a:ext cx="210346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Valoración por debajo de la media total</a:t>
            </a:r>
            <a:endParaRPr lang="es-ES" sz="9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286276" y="2978001"/>
            <a:ext cx="2992422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914400" eaLnBrk="0" hangingPunct="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</a:pP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Valore </a:t>
            </a: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su enfermera:</a:t>
            </a:r>
          </a:p>
        </p:txBody>
      </p:sp>
      <p:graphicFrame>
        <p:nvGraphicFramePr>
          <p:cNvPr id="36" name="35 Gráfico">
            <a:extLst>
              <a:ext uri="{FF2B5EF4-FFF2-40B4-BE49-F238E27FC236}">
                <a16:creationId xmlns:lc="http://schemas.openxmlformats.org/drawingml/2006/lockedCanvas" xmlns:a16="http://schemas.microsoft.com/office/drawing/2014/main" xmlns="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5389640"/>
              </p:ext>
            </p:extLst>
          </p:nvPr>
        </p:nvGraphicFramePr>
        <p:xfrm>
          <a:off x="2278782" y="3520964"/>
          <a:ext cx="2304255" cy="1997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8" name="29 Gráfico">
            <a:extLst>
              <a:ext uri="{FF2B5EF4-FFF2-40B4-BE49-F238E27FC236}">
                <a16:creationId xmlns:a16="http://schemas.microsoft.com/office/drawing/2014/main" xmlns="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4167434"/>
              </p:ext>
            </p:extLst>
          </p:nvPr>
        </p:nvGraphicFramePr>
        <p:xfrm>
          <a:off x="6182488" y="3611528"/>
          <a:ext cx="2072958" cy="196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1" name="39 Gráfico">
            <a:extLst>
              <a:ext uri="{FF2B5EF4-FFF2-40B4-BE49-F238E27FC236}">
                <a16:creationId xmlns:a16="http://schemas.microsoft.com/office/drawing/2014/main" xmlns="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3071973"/>
              </p:ext>
            </p:extLst>
          </p:nvPr>
        </p:nvGraphicFramePr>
        <p:xfrm>
          <a:off x="8183438" y="3611528"/>
          <a:ext cx="2072958" cy="196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3" name="49 Gráfico">
            <a:extLst>
              <a:ext uri="{FF2B5EF4-FFF2-40B4-BE49-F238E27FC236}">
                <a16:creationId xmlns:a16="http://schemas.microsoft.com/office/drawing/2014/main" xmlns="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4055370"/>
              </p:ext>
            </p:extLst>
          </p:nvPr>
        </p:nvGraphicFramePr>
        <p:xfrm>
          <a:off x="10127654" y="3611528"/>
          <a:ext cx="2072958" cy="196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74903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55047" y="1906310"/>
            <a:ext cx="5760640" cy="3046972"/>
          </a:xfrm>
        </p:spPr>
        <p:txBody>
          <a:bodyPr/>
          <a:lstStyle/>
          <a:p>
            <a:r>
              <a:rPr lang="es-MX" dirty="0" smtClean="0"/>
              <a:t>Conocimiento y opinión social </a:t>
            </a:r>
            <a:br>
              <a:rPr lang="es-MX" dirty="0" smtClean="0"/>
            </a:br>
            <a:r>
              <a:rPr lang="es-MX" dirty="0" smtClean="0"/>
              <a:t>de la profesión enfermera</a:t>
            </a:r>
            <a:endParaRPr lang="es-MX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41480" y="2037123"/>
            <a:ext cx="2499335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05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49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6192932" y="2814297"/>
            <a:ext cx="5374882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550" y="189434"/>
            <a:ext cx="10228795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¿Enfermería es una profesión que requiere formación universitaria?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0" y="6434652"/>
            <a:ext cx="10055646" cy="424936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P.11/P21. Usted diría que enfermería es una profesión que requiere estudios universitarios de grado (4 años):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665650" y="2814297"/>
            <a:ext cx="5374882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3" name="215 CuadroTexto"/>
          <p:cNvSpPr txBox="1"/>
          <p:nvPr/>
        </p:nvSpPr>
        <p:spPr>
          <a:xfrm>
            <a:off x="1983525" y="2598273"/>
            <a:ext cx="2931988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6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1929254"/>
              </p:ext>
            </p:extLst>
          </p:nvPr>
        </p:nvGraphicFramePr>
        <p:xfrm>
          <a:off x="778600" y="2843933"/>
          <a:ext cx="5178063" cy="389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315 CuadroTexto"/>
          <p:cNvSpPr txBox="1"/>
          <p:nvPr/>
        </p:nvSpPr>
        <p:spPr>
          <a:xfrm>
            <a:off x="7668808" y="2598273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CANTABRIA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9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0729577"/>
              </p:ext>
            </p:extLst>
          </p:nvPr>
        </p:nvGraphicFramePr>
        <p:xfrm>
          <a:off x="6383238" y="2843933"/>
          <a:ext cx="5178063" cy="389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15 CuadroTexto"/>
          <p:cNvSpPr txBox="1"/>
          <p:nvPr/>
        </p:nvSpPr>
        <p:spPr>
          <a:xfrm>
            <a:off x="910630" y="1047711"/>
            <a:ext cx="10297144" cy="1384222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torno a 3 de cada 4 ciudadanos consultados sabe que la enfermería es una profesión que requiere estudios universitarios de grado, aunque el 21,2% (total) y el 24,9% (Cantabria) todavía no conoce esta información</a:t>
            </a:r>
          </a:p>
          <a:p>
            <a:pPr algn="ctr">
              <a:spcAft>
                <a:spcPts val="600"/>
              </a:spcAft>
            </a:pP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enfermería es una profesión muy bien valorada que tiene el reto de dar a conocer más su preparación </a:t>
            </a:r>
            <a:endParaRPr lang="es-MX" sz="1600" b="1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426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686892" y="1771789"/>
            <a:ext cx="7424538" cy="3888431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455246" y="1557586"/>
            <a:ext cx="1934099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763094" y="2122764"/>
            <a:ext cx="7136506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¿Enfermería es una profesión que requiere formación universitaria?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695775957"/>
              </p:ext>
            </p:extLst>
          </p:nvPr>
        </p:nvGraphicFramePr>
        <p:xfrm>
          <a:off x="2134766" y="2131829"/>
          <a:ext cx="4680520" cy="3466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364875"/>
              </p:ext>
            </p:extLst>
          </p:nvPr>
        </p:nvGraphicFramePr>
        <p:xfrm>
          <a:off x="550590" y="2146124"/>
          <a:ext cx="1544659" cy="2939854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58283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8283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22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22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22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2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120460"/>
              </p:ext>
            </p:extLst>
          </p:nvPr>
        </p:nvGraphicFramePr>
        <p:xfrm>
          <a:off x="6455246" y="1413570"/>
          <a:ext cx="1639641" cy="3670587"/>
        </p:xfrm>
        <a:graphic>
          <a:graphicData uri="http://schemas.openxmlformats.org/drawingml/2006/table">
            <a:tbl>
              <a:tblPr/>
              <a:tblGrid>
                <a:gridCol w="16396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0943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1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(%) No requiere + </a:t>
                      </a:r>
                      <a:br>
                        <a:rPr lang="es-MX" sz="1200" b="1" i="1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</a:br>
                      <a:r>
                        <a:rPr lang="es-MX" sz="1200" b="1" i="1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(%)</a:t>
                      </a:r>
                      <a:r>
                        <a:rPr lang="es-MX" sz="1200" b="1" i="1" u="none" strike="noStrike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 No lo tengo claro</a:t>
                      </a:r>
                      <a:endParaRPr lang="es-MX" sz="1200" b="1" i="1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21,2%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18,1%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21,6%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20,7%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24,4%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16 CuadroTexto"/>
          <p:cNvSpPr txBox="1"/>
          <p:nvPr/>
        </p:nvSpPr>
        <p:spPr>
          <a:xfrm>
            <a:off x="0" y="6434652"/>
            <a:ext cx="10055646" cy="424936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P.11/P21. Usted diría que enfermería es una profesión que requiere estudios universitarios de grado (4 años):</a:t>
            </a:r>
          </a:p>
        </p:txBody>
      </p:sp>
      <p:sp>
        <p:nvSpPr>
          <p:cNvPr id="18" name="15 CuadroTexto"/>
          <p:cNvSpPr txBox="1"/>
          <p:nvPr/>
        </p:nvSpPr>
        <p:spPr>
          <a:xfrm>
            <a:off x="8543477" y="2512310"/>
            <a:ext cx="3024337" cy="2407388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Hay un elevado conocimiento del carácter universitario de la profesión en todos los tramos de edad: el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mayor conocimiento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tienen los ciudadanos más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jóvenes y el menor se da a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partir de los 65 años</a:t>
            </a:r>
          </a:p>
        </p:txBody>
      </p:sp>
      <p:sp>
        <p:nvSpPr>
          <p:cNvPr id="19" name="Freeform 9"/>
          <p:cNvSpPr>
            <a:spLocks/>
          </p:cNvSpPr>
          <p:nvPr/>
        </p:nvSpPr>
        <p:spPr bwMode="auto">
          <a:xfrm>
            <a:off x="3691024" y="3186462"/>
            <a:ext cx="664086" cy="322038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0" name="2Freeform 9"/>
          <p:cNvSpPr>
            <a:spLocks/>
          </p:cNvSpPr>
          <p:nvPr/>
        </p:nvSpPr>
        <p:spPr bwMode="auto">
          <a:xfrm>
            <a:off x="6876879" y="4624304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461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20770" y="153907"/>
            <a:ext cx="10444819" cy="461649"/>
          </a:xfrm>
          <a:prstGeom prst="rect">
            <a:avLst/>
          </a:prstGeom>
        </p:spPr>
        <p:txBody>
          <a:bodyPr vert="horz" lIns="91424" tIns="45712" rIns="91424" bIns="45712" rtlCol="0" anchor="t">
            <a:spAutoFit/>
          </a:bodyPr>
          <a:lstStyle>
            <a:lvl1pPr marL="0" algn="l" defTabSz="914349" rtl="0" eaLnBrk="1" latinLnBrk="0" hangingPunct="1">
              <a:spcBef>
                <a:spcPct val="0"/>
              </a:spcBef>
              <a:buNone/>
              <a:defRPr lang="es-ES" sz="2800" kern="12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s-ES" sz="2400" dirty="0"/>
              <a:t>¿Enfermería es una profesión que puede </a:t>
            </a:r>
            <a:r>
              <a:rPr lang="es-ES" sz="2400" dirty="0" smtClean="0"/>
              <a:t>recetar </a:t>
            </a:r>
            <a:r>
              <a:rPr lang="es-ES" sz="2400" dirty="0"/>
              <a:t>algunos medicamentos?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0" y="6434652"/>
            <a:ext cx="11783838" cy="424936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P12/P22 Sabía usted que la enfermera puede recetar medicamentos para el dolor y otros problemas como por ejemplo paracetamol, ibuprofeno, 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omeprazol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, … 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6192932" y="2637706"/>
            <a:ext cx="5374882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665650" y="2637706"/>
            <a:ext cx="5374882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983525" y="2421682"/>
            <a:ext cx="2931988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7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1037039"/>
              </p:ext>
            </p:extLst>
          </p:nvPr>
        </p:nvGraphicFramePr>
        <p:xfrm>
          <a:off x="778600" y="2667342"/>
          <a:ext cx="5178063" cy="389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215 CuadroTexto"/>
          <p:cNvSpPr txBox="1"/>
          <p:nvPr/>
        </p:nvSpPr>
        <p:spPr>
          <a:xfrm>
            <a:off x="7668808" y="2421682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CANTABRIA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9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9834009"/>
              </p:ext>
            </p:extLst>
          </p:nvPr>
        </p:nvGraphicFramePr>
        <p:xfrm>
          <a:off x="6311230" y="2667342"/>
          <a:ext cx="5178063" cy="389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15 CuadroTexto"/>
          <p:cNvSpPr txBox="1"/>
          <p:nvPr/>
        </p:nvSpPr>
        <p:spPr>
          <a:xfrm>
            <a:off x="1401593" y="1188208"/>
            <a:ext cx="9446141" cy="1089458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Sólo el 46,3% de los encuestados en el total de la muestra y el 37,4% en Cantabria creen que las enfermeras </a:t>
            </a:r>
            <a:r>
              <a:rPr lang="es-MX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puede recetar algunos </a:t>
            </a: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medicamentos, lo que evidencia la necesidad de seguir insistiendo en este ámbito</a:t>
            </a:r>
          </a:p>
        </p:txBody>
      </p:sp>
    </p:spTree>
    <p:extLst>
      <p:ext uri="{BB962C8B-B14F-4D97-AF65-F5344CB8AC3E}">
        <p14:creationId xmlns:p14="http://schemas.microsoft.com/office/powerpoint/2010/main" val="404065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686892" y="1771789"/>
            <a:ext cx="7424538" cy="3888431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455246" y="1557586"/>
            <a:ext cx="1934099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763094" y="2144536"/>
            <a:ext cx="7136506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0770" y="153907"/>
            <a:ext cx="10444819" cy="769425"/>
          </a:xfrm>
          <a:prstGeom prst="rect">
            <a:avLst/>
          </a:prstGeom>
        </p:spPr>
        <p:txBody>
          <a:bodyPr vert="horz" lIns="91424" tIns="45712" rIns="91424" bIns="45712" rtlCol="0" anchor="t">
            <a:spAutoFit/>
          </a:bodyPr>
          <a:lstStyle>
            <a:lvl1pPr marL="0" algn="l" defTabSz="914349" rtl="0" eaLnBrk="1" latinLnBrk="0" hangingPunct="1">
              <a:spcBef>
                <a:spcPct val="0"/>
              </a:spcBef>
              <a:buNone/>
              <a:defRPr lang="es-ES" sz="2800" kern="12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s-ES" sz="2400" dirty="0"/>
              <a:t>¿Enfermería es una profesión que puede prescribir algunos medicamentos?</a:t>
            </a:r>
            <a:br>
              <a:rPr lang="es-ES" sz="2400" dirty="0"/>
            </a:br>
            <a:r>
              <a:rPr lang="es-ES" sz="2000" i="1" dirty="0"/>
              <a:t>Según </a:t>
            </a:r>
            <a:r>
              <a:rPr lang="es-ES" sz="2000" i="1" dirty="0" smtClean="0"/>
              <a:t>edad (TOTAL MUESTRA)</a:t>
            </a:r>
            <a:endParaRPr lang="es-ES" sz="2000" i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6434652"/>
            <a:ext cx="10991750" cy="424936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P12/P22 Sabía usted que la enfermera puede recetar medicamentos para el dolor y otros problemas como por ejemplo paracetamol, ibuprofeno, 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omeprazol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, … </a:t>
            </a:r>
          </a:p>
        </p:txBody>
      </p:sp>
      <p:graphicFrame>
        <p:nvGraphicFramePr>
          <p:cNvPr id="14" name="13 Gráfico"/>
          <p:cNvGraphicFramePr/>
          <p:nvPr>
            <p:extLst>
              <p:ext uri="{D42A27DB-BD31-4B8C-83A1-F6EECF244321}">
                <p14:modId xmlns:p14="http://schemas.microsoft.com/office/powerpoint/2010/main" val="2712150187"/>
              </p:ext>
            </p:extLst>
          </p:nvPr>
        </p:nvGraphicFramePr>
        <p:xfrm>
          <a:off x="2185568" y="2163501"/>
          <a:ext cx="4917750" cy="3466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657220"/>
              </p:ext>
            </p:extLst>
          </p:nvPr>
        </p:nvGraphicFramePr>
        <p:xfrm>
          <a:off x="590107" y="2209854"/>
          <a:ext cx="1544659" cy="2876124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48348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8348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833036"/>
              </p:ext>
            </p:extLst>
          </p:nvPr>
        </p:nvGraphicFramePr>
        <p:xfrm>
          <a:off x="6815430" y="1377954"/>
          <a:ext cx="1296000" cy="3708022"/>
        </p:xfrm>
        <a:graphic>
          <a:graphicData uri="http://schemas.openxmlformats.org/drawingml/2006/table">
            <a:tbl>
              <a:tblPr/>
              <a:tblGrid>
                <a:gridCol w="129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840994">
                <a:tc>
                  <a:txBody>
                    <a:bodyPr/>
                    <a:lstStyle/>
                    <a:p>
                      <a:pPr marL="0" marR="0" indent="0" algn="ct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</a:rPr>
                        <a:t>(%) No puede recetar</a:t>
                      </a:r>
                      <a:br>
                        <a:rPr lang="es-MX" sz="105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</a:rPr>
                      </a:br>
                      <a:r>
                        <a:rPr lang="es-MX" sz="105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</a:rPr>
                        <a:t>+ (%) No lo tengo claro</a:t>
                      </a:r>
                      <a:endParaRPr lang="es-MX" sz="1050" b="1" i="1" u="none" strike="noStrike" kern="1200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53,7%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52,6%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58,1%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53,3%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50,0%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15 CuadroTexto"/>
          <p:cNvSpPr txBox="1"/>
          <p:nvPr/>
        </p:nvSpPr>
        <p:spPr>
          <a:xfrm>
            <a:off x="8389345" y="2853730"/>
            <a:ext cx="3332602" cy="1656184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grupos de menor  y mayor edad son los que más conocen que la enfermera puede recetar algunos medicamentos</a:t>
            </a:r>
            <a:endParaRPr lang="es-MX" sz="1800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37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959370" y="3345819"/>
            <a:ext cx="4775795" cy="1872208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0770" y="153907"/>
            <a:ext cx="10444819" cy="461649"/>
          </a:xfrm>
          <a:prstGeom prst="rect">
            <a:avLst/>
          </a:prstGeom>
        </p:spPr>
        <p:txBody>
          <a:bodyPr vert="horz" lIns="91424" tIns="45712" rIns="91424" bIns="45712" rtlCol="0" anchor="t">
            <a:spAutoFit/>
          </a:bodyPr>
          <a:lstStyle>
            <a:lvl1pPr marL="0" algn="l" defTabSz="914349" rtl="0" eaLnBrk="1" latinLnBrk="0" hangingPunct="1">
              <a:spcBef>
                <a:spcPct val="0"/>
              </a:spcBef>
              <a:buNone/>
              <a:defRPr lang="es-ES" sz="2800" kern="12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s-ES" sz="2400" dirty="0" smtClean="0"/>
              <a:t>Nuevo papel de la enfermera en Atención Primaria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0" y="6249986"/>
            <a:ext cx="10055646" cy="60960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P.13/23. Últimamente se habla en los medios de comunicación de que las enfermeras sean, como ya ocurre desde hace años para ciertas urgencias, las que reciban a los pacientes para atender el problema o derivarlo al médico si es necesario. Usted estaría: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Entrevistador leer y repuesta única)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08347"/>
              </p:ext>
            </p:extLst>
          </p:nvPr>
        </p:nvGraphicFramePr>
        <p:xfrm>
          <a:off x="334566" y="3310639"/>
          <a:ext cx="2448000" cy="2915499"/>
        </p:xfrm>
        <a:graphic>
          <a:graphicData uri="http://schemas.openxmlformats.org/drawingml/2006/table">
            <a:tbl>
              <a:tblPr/>
              <a:tblGrid>
                <a:gridCol w="24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acuerdo con ese procedimiento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Según los casos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desacuerdo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682113669"/>
              </p:ext>
            </p:extLst>
          </p:nvPr>
        </p:nvGraphicFramePr>
        <p:xfrm>
          <a:off x="2939792" y="3273811"/>
          <a:ext cx="3299430" cy="2906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8 Rectángulo"/>
          <p:cNvSpPr/>
          <p:nvPr/>
        </p:nvSpPr>
        <p:spPr>
          <a:xfrm>
            <a:off x="766614" y="2769755"/>
            <a:ext cx="5273401" cy="3410858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0" name="Rectangle 26"/>
          <p:cNvSpPr txBox="1">
            <a:spLocks noChangeArrowheads="1"/>
          </p:cNvSpPr>
          <p:nvPr/>
        </p:nvSpPr>
        <p:spPr bwMode="auto">
          <a:xfrm>
            <a:off x="709907" y="2177755"/>
            <a:ext cx="11062844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Grado de acuerdo en que las </a:t>
            </a: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enfermeras </a:t>
            </a: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reciban </a:t>
            </a: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a los pacientes para atender el problema o derivarlo al médico si es necesario</a:t>
            </a:r>
            <a:endParaRPr lang="es-ES" sz="110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5159103" y="4087964"/>
            <a:ext cx="8809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rgbClr val="0070C0"/>
                </a:solidFill>
                <a:latin typeface="Segoe UI Light" panose="020B0502040204020203" pitchFamily="34" charset="0"/>
              </a:rPr>
              <a:t>77,8%</a:t>
            </a:r>
            <a:endParaRPr lang="es-ES" sz="1800" b="1" dirty="0">
              <a:solidFill>
                <a:srgbClr val="0070C0"/>
              </a:solidFill>
              <a:latin typeface="Segoe UI Light" panose="020B0502040204020203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937320" y="2580213"/>
            <a:ext cx="2931988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575994" y="3357787"/>
            <a:ext cx="4775795" cy="1872208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188952"/>
              </p:ext>
            </p:extLst>
          </p:nvPr>
        </p:nvGraphicFramePr>
        <p:xfrm>
          <a:off x="5951190" y="3322607"/>
          <a:ext cx="2448000" cy="2915499"/>
        </p:xfrm>
        <a:graphic>
          <a:graphicData uri="http://schemas.openxmlformats.org/drawingml/2006/table">
            <a:tbl>
              <a:tblPr/>
              <a:tblGrid>
                <a:gridCol w="24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acuerdo con ese procedimiento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Según los casos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desacuerdo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15 Gráfico"/>
          <p:cNvGraphicFramePr/>
          <p:nvPr>
            <p:extLst>
              <p:ext uri="{D42A27DB-BD31-4B8C-83A1-F6EECF244321}">
                <p14:modId xmlns:p14="http://schemas.microsoft.com/office/powerpoint/2010/main" val="1318235479"/>
              </p:ext>
            </p:extLst>
          </p:nvPr>
        </p:nvGraphicFramePr>
        <p:xfrm>
          <a:off x="8556416" y="3285779"/>
          <a:ext cx="3299430" cy="2906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16 Rectángulo"/>
          <p:cNvSpPr/>
          <p:nvPr/>
        </p:nvSpPr>
        <p:spPr>
          <a:xfrm>
            <a:off x="6383238" y="2781723"/>
            <a:ext cx="5273401" cy="3410858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0847042" y="4099932"/>
            <a:ext cx="8809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rgbClr val="0070C0"/>
                </a:solidFill>
                <a:latin typeface="Segoe UI Light" panose="020B0502040204020203" pitchFamily="34" charset="0"/>
              </a:rPr>
              <a:t>80,0%</a:t>
            </a:r>
            <a:endParaRPr lang="es-ES" sz="1800" b="1" dirty="0">
              <a:solidFill>
                <a:srgbClr val="0070C0"/>
              </a:solidFill>
              <a:latin typeface="Segoe UI Light" panose="020B0502040204020203" pitchFamily="34" charset="0"/>
            </a:endParaRPr>
          </a:p>
        </p:txBody>
      </p:sp>
      <p:sp>
        <p:nvSpPr>
          <p:cNvPr id="13" name="215 CuadroTexto"/>
          <p:cNvSpPr txBox="1"/>
          <p:nvPr/>
        </p:nvSpPr>
        <p:spPr>
          <a:xfrm>
            <a:off x="7808373" y="2580213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CANTABRIA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15 CuadroTexto"/>
          <p:cNvSpPr txBox="1"/>
          <p:nvPr/>
        </p:nvSpPr>
        <p:spPr>
          <a:xfrm>
            <a:off x="1054646" y="837506"/>
            <a:ext cx="10371089" cy="121144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población acepta que la enfermera sea quien asuma el primer contacto con los pacientes</a:t>
            </a:r>
          </a:p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8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de cada 10 ciudadanos (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77,8% en el total y 80,0% en Cantabria) </a:t>
            </a:r>
            <a:b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</a:b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considera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adecuado (según los casos) que la enfermera reciba a los pacientes antes que el médico para atenderles o derivarles en el caso de ser necesario</a:t>
            </a:r>
          </a:p>
        </p:txBody>
      </p:sp>
    </p:spTree>
    <p:extLst>
      <p:ext uri="{BB962C8B-B14F-4D97-AF65-F5344CB8AC3E}">
        <p14:creationId xmlns:p14="http://schemas.microsoft.com/office/powerpoint/2010/main" val="33990592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763094" y="2122764"/>
            <a:ext cx="7136506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0770" y="153907"/>
            <a:ext cx="10444819" cy="769425"/>
          </a:xfrm>
          <a:prstGeom prst="rect">
            <a:avLst/>
          </a:prstGeom>
        </p:spPr>
        <p:txBody>
          <a:bodyPr vert="horz" lIns="91424" tIns="45712" rIns="91424" bIns="45712" rtlCol="0" anchor="t">
            <a:spAutoFit/>
          </a:bodyPr>
          <a:lstStyle>
            <a:lvl1pPr marL="0" algn="l" defTabSz="914349" rtl="0" eaLnBrk="1" latinLnBrk="0" hangingPunct="1">
              <a:spcBef>
                <a:spcPct val="0"/>
              </a:spcBef>
              <a:buNone/>
              <a:defRPr lang="es-ES" sz="2800" kern="12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s-ES" sz="2400" dirty="0" smtClean="0"/>
              <a:t>Recepción enfermera en Atención Primaria</a:t>
            </a:r>
            <a:br>
              <a:rPr lang="es-ES" sz="2400" dirty="0" smtClean="0"/>
            </a:br>
            <a:r>
              <a:rPr lang="es-ES" sz="2000" i="1" dirty="0"/>
              <a:t>Según edad </a:t>
            </a:r>
            <a:r>
              <a:rPr lang="es-ES" sz="2000" i="1" dirty="0" smtClean="0"/>
              <a:t>(TOTAL MUESTRA)</a:t>
            </a:r>
            <a:endParaRPr lang="es-ES" sz="2000" i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6249986"/>
            <a:ext cx="10055646" cy="60960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P.13/23. Últimamente se habla en los medios de comunicación de que las enfermeras sean, como ya ocurre desde hace años para ciertas urgencias, las que reciban a los pacientes para atender el problema o derivarlo al médico si es necesario. Usted estaría: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Entrevistador leer y repuesta única)</a:t>
            </a:r>
          </a:p>
        </p:txBody>
      </p:sp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555324939"/>
              </p:ext>
            </p:extLst>
          </p:nvPr>
        </p:nvGraphicFramePr>
        <p:xfrm>
          <a:off x="2185568" y="2163501"/>
          <a:ext cx="4680520" cy="3466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208130"/>
              </p:ext>
            </p:extLst>
          </p:nvPr>
        </p:nvGraphicFramePr>
        <p:xfrm>
          <a:off x="590107" y="2209854"/>
          <a:ext cx="1544659" cy="2876124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48348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8348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12 Rectángulo"/>
          <p:cNvSpPr/>
          <p:nvPr/>
        </p:nvSpPr>
        <p:spPr>
          <a:xfrm>
            <a:off x="686892" y="1771789"/>
            <a:ext cx="7424538" cy="3888431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063968"/>
              </p:ext>
            </p:extLst>
          </p:nvPr>
        </p:nvGraphicFramePr>
        <p:xfrm>
          <a:off x="6455246" y="1413570"/>
          <a:ext cx="1639641" cy="3670587"/>
        </p:xfrm>
        <a:graphic>
          <a:graphicData uri="http://schemas.openxmlformats.org/drawingml/2006/table">
            <a:tbl>
              <a:tblPr/>
              <a:tblGrid>
                <a:gridCol w="16396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0943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(%) De acuerdo + </a:t>
                      </a:r>
                      <a:br>
                        <a:rPr lang="es-MX" sz="1200" b="1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</a:br>
                      <a:r>
                        <a:rPr lang="es-MX" sz="1200" b="1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(%)</a:t>
                      </a:r>
                      <a:r>
                        <a:rPr lang="es-MX" sz="1200" b="1" i="1" u="none" strike="noStrike" kern="1200" baseline="0" dirty="0" smtClean="0">
                          <a:solidFill>
                            <a:srgbClr val="0070C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 Según los casos</a:t>
                      </a:r>
                      <a:endParaRPr lang="es-MX" sz="1200" b="1" i="1" u="none" strike="noStrike" kern="1200" dirty="0">
                        <a:solidFill>
                          <a:srgbClr val="0070C0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77,8%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86,2%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79,4%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74,3%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71,7%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Rectangle 26"/>
          <p:cNvSpPr txBox="1">
            <a:spLocks noChangeArrowheads="1"/>
          </p:cNvSpPr>
          <p:nvPr/>
        </p:nvSpPr>
        <p:spPr bwMode="auto">
          <a:xfrm>
            <a:off x="766614" y="1485117"/>
            <a:ext cx="5861451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Grado de acuerdo en que las </a:t>
            </a: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enfermeras </a:t>
            </a: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reciban </a:t>
            </a: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a los pacientes para atender el problema o derivarlo al médico si es necesario</a:t>
            </a:r>
            <a:endParaRPr lang="es-ES" sz="105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15 CuadroTexto"/>
          <p:cNvSpPr txBox="1"/>
          <p:nvPr/>
        </p:nvSpPr>
        <p:spPr>
          <a:xfrm>
            <a:off x="8471470" y="2779450"/>
            <a:ext cx="3405978" cy="1874480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ciudadanos más jóvenes (hasta 34 años) muestran el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mayor acuerdo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que la enfermera reciba a los pacientes antes que el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médico</a:t>
            </a:r>
            <a:endParaRPr lang="es-MX" sz="1800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Freeform 9"/>
          <p:cNvSpPr>
            <a:spLocks/>
          </p:cNvSpPr>
          <p:nvPr/>
        </p:nvSpPr>
        <p:spPr bwMode="auto">
          <a:xfrm>
            <a:off x="6883102" y="3115474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2281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 flipH="1">
            <a:off x="406" y="0"/>
            <a:ext cx="12189600" cy="6859588"/>
          </a:xfrm>
          <a:prstGeom prst="rect">
            <a:avLst/>
          </a:prstGeom>
        </p:spPr>
      </p:pic>
      <p:sp>
        <p:nvSpPr>
          <p:cNvPr id="8" name="7 Elipse"/>
          <p:cNvSpPr/>
          <p:nvPr/>
        </p:nvSpPr>
        <p:spPr>
          <a:xfrm>
            <a:off x="3782682" y="1117270"/>
            <a:ext cx="4625048" cy="4625048"/>
          </a:xfrm>
          <a:prstGeom prst="ellipse">
            <a:avLst/>
          </a:prstGeom>
          <a:solidFill>
            <a:schemeClr val="tx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450" y="3043452"/>
            <a:ext cx="3511512" cy="77268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298" y="1724026"/>
            <a:ext cx="3085816" cy="975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178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55047" y="2644974"/>
            <a:ext cx="5760640" cy="1569644"/>
          </a:xfrm>
        </p:spPr>
        <p:txBody>
          <a:bodyPr/>
          <a:lstStyle/>
          <a:p>
            <a:r>
              <a:rPr lang="es-ES_tradnl" dirty="0" smtClean="0"/>
              <a:t>Metodología y</a:t>
            </a:r>
            <a:br>
              <a:rPr lang="es-ES_tradnl" dirty="0" smtClean="0"/>
            </a:br>
            <a:r>
              <a:rPr lang="es-ES_tradnl" dirty="0" smtClean="0"/>
              <a:t> ficha técnica </a:t>
            </a:r>
            <a:endParaRPr lang="es-ES_tradnl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421017" y="2037123"/>
            <a:ext cx="2140261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01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71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Rectángulo"/>
          <p:cNvSpPr/>
          <p:nvPr/>
        </p:nvSpPr>
        <p:spPr>
          <a:xfrm>
            <a:off x="622598" y="1989634"/>
            <a:ext cx="5328592" cy="40472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UNIVERSO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Población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general a nivel nacional mayor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de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18 años</a:t>
            </a:r>
            <a:r>
              <a:rPr lang="es-MX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. </a:t>
            </a:r>
            <a:endParaRPr lang="es-MX" sz="1400" kern="0" dirty="0">
              <a:solidFill>
                <a:prstClr val="black">
                  <a:lumMod val="75000"/>
                  <a:lumOff val="25000"/>
                </a:prstClr>
              </a:solidFill>
              <a:latin typeface="Segoe UI Light" panose="020B05020402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MUESTRA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2.405 encuestas en el total de la muestra</a:t>
            </a:r>
            <a:b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101 encuestas en Cantabria</a:t>
            </a:r>
            <a:endParaRPr lang="es-ES" sz="1400" kern="0" dirty="0">
              <a:solidFill>
                <a:prstClr val="black">
                  <a:lumMod val="75000"/>
                  <a:lumOff val="25000"/>
                </a:prstClr>
              </a:solidFill>
              <a:latin typeface="Segoe UI Light" panose="020B0502040204020203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ERROR </a:t>
            </a: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MUESTRAL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± 2,04%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para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la muestra estatal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y ±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10,0% para la muestra de Cantabria, con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un Nivel de Confianza del 95,5% y en el supuesto más desfavorable de P=Q=0,5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TIPO DE </a:t>
            </a: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ENCUESTACIÓN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Encuesta 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telefónica  CATI (</a:t>
            </a:r>
            <a:r>
              <a:rPr lang="es-ES" sz="1400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Computer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 </a:t>
            </a:r>
            <a:r>
              <a:rPr lang="es-ES" sz="1400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Assisted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 </a:t>
            </a:r>
            <a:r>
              <a:rPr lang="es-ES" sz="1400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Telephone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 Interview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)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CUESTIONARIO </a:t>
            </a:r>
            <a:r>
              <a:rPr lang="es-ES" sz="1400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/>
            </a:r>
            <a:br>
              <a:rPr lang="es-ES" sz="1400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Estructurado de 5 minutos de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duración</a:t>
            </a:r>
          </a:p>
        </p:txBody>
      </p:sp>
      <p:sp>
        <p:nvSpPr>
          <p:cNvPr id="9" name="3 Rectángulo"/>
          <p:cNvSpPr/>
          <p:nvPr/>
        </p:nvSpPr>
        <p:spPr>
          <a:xfrm>
            <a:off x="6599262" y="1989634"/>
            <a:ext cx="4752528" cy="31239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FECHA </a:t>
            </a:r>
            <a:r>
              <a:rPr lang="es-ES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DE </a:t>
            </a: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REALIZACIÓN DE LAS ENCUESTAS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Del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8 al 14 de junio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de 2023</a:t>
            </a:r>
            <a:endParaRPr lang="es-ES" sz="1400" kern="0" dirty="0">
              <a:solidFill>
                <a:prstClr val="black">
                  <a:lumMod val="75000"/>
                  <a:lumOff val="25000"/>
                </a:prstClr>
              </a:solidFill>
              <a:latin typeface="Segoe UI Light" panose="020B0502040204020203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TRATAMIENTO </a:t>
            </a: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ESTADÍSTICO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Tabulación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simple y cruzada de los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resultados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En la muestra estatal se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ha reequilibrado el peso de las CCAA, el género y la edad para responder a la distribución de la población que establece el INE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CONTROL </a:t>
            </a:r>
            <a:r>
              <a:rPr lang="es-ES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DE CALIDAD: </a:t>
            </a: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/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De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acuerdo a la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Norma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ISO 20252, certificada por Aenor y el Código de conducta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CCI/</a:t>
            </a:r>
            <a:r>
              <a:rPr lang="es-ES" sz="1400" kern="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Esomar</a:t>
            </a:r>
            <a:endParaRPr lang="es-ES" sz="14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Segoe UI Light" panose="020B0502040204020203" pitchFamily="34" charset="0"/>
            </a:endParaRP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Metodología y ficha técnica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4677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Experiencia en los Centros de Atención Primaria</a:t>
            </a:r>
            <a:endParaRPr lang="es-ES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41480" y="2037123"/>
            <a:ext cx="2499335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02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35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542" y="189434"/>
            <a:ext cx="9724739" cy="830981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Visita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a los Centros de </a:t>
            </a:r>
            <a:r>
              <a:rPr lang="es-ES" sz="2400" b="0" dirty="0">
                <a:latin typeface="Arial Narrow" pitchFamily="34" charset="0"/>
                <a:cs typeface="+mj-cs"/>
              </a:rPr>
              <a:t>Atención Primaria en los últimos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meses</a:t>
            </a:r>
            <a:br>
              <a:rPr lang="es-ES" sz="2400" b="0" dirty="0" smtClean="0">
                <a:latin typeface="Arial Narrow" pitchFamily="34" charset="0"/>
                <a:cs typeface="+mj-cs"/>
              </a:rPr>
            </a:br>
            <a:endParaRPr lang="es-ES" sz="2400" b="0" dirty="0">
              <a:latin typeface="Arial Narrow" pitchFamily="34" charset="0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-1" y="6457736"/>
            <a:ext cx="9435991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</a:t>
            </a:r>
            <a:r>
              <a:rPr lang="es-ES_tradnl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: Total muestra</a:t>
            </a:r>
            <a:endParaRPr lang="es-ES" sz="9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P.1. Para comenzar, por favor indique si usted ha estado o ha pedido cita para su centro de salud en los últimos 6/8 meses: (Entrevistador leer)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26"/>
          <p:cNvSpPr txBox="1">
            <a:spLocks noChangeArrowheads="1"/>
          </p:cNvSpPr>
          <p:nvPr/>
        </p:nvSpPr>
        <p:spPr bwMode="auto">
          <a:xfrm>
            <a:off x="3741387" y="1921818"/>
            <a:ext cx="4442052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b="1" i="1" dirty="0" smtClean="0">
                <a:solidFill>
                  <a:schemeClr val="accent6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Ha </a:t>
            </a:r>
            <a:r>
              <a:rPr lang="es-ES" b="1" i="1" dirty="0">
                <a:solidFill>
                  <a:schemeClr val="accent6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600" b="1" i="1" dirty="0">
                <a:solidFill>
                  <a:schemeClr val="accent6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para su centro de salud </a:t>
            </a:r>
            <a:r>
              <a:rPr lang="es-ES" sz="1600" b="1" i="1" dirty="0" smtClean="0">
                <a:solidFill>
                  <a:schemeClr val="accent6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600" b="1" i="1" u="sng" dirty="0">
              <a:solidFill>
                <a:schemeClr val="accent6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15 CuadroTexto"/>
          <p:cNvSpPr txBox="1"/>
          <p:nvPr/>
        </p:nvSpPr>
        <p:spPr>
          <a:xfrm>
            <a:off x="3048235" y="969346"/>
            <a:ext cx="6284980" cy="936223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El 84,4% de la población consultada en Cantabria ha tenido contacto con su centro de salud </a:t>
            </a: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741387" y="2781722"/>
            <a:ext cx="4442051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graphicFrame>
        <p:nvGraphicFramePr>
          <p:cNvPr id="11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8138595"/>
              </p:ext>
            </p:extLst>
          </p:nvPr>
        </p:nvGraphicFramePr>
        <p:xfrm>
          <a:off x="3946864" y="2794064"/>
          <a:ext cx="4161675" cy="3588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315 CuadroTexto"/>
          <p:cNvSpPr txBox="1"/>
          <p:nvPr/>
        </p:nvSpPr>
        <p:spPr>
          <a:xfrm>
            <a:off x="4750847" y="2565698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CANTABRIA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07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2558" y="261442"/>
            <a:ext cx="972473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Canales de uso para la petición de cita en el centro de salud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0" y="6457736"/>
            <a:ext cx="8399462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Sí han visitado </a:t>
            </a:r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900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P.3. La cita con el centro de salud la suele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pedir: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(Entrevistador leer y repuesta única)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0409372"/>
              </p:ext>
            </p:extLst>
          </p:nvPr>
        </p:nvGraphicFramePr>
        <p:xfrm>
          <a:off x="1646053" y="2949874"/>
          <a:ext cx="3966802" cy="36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6"/>
          <p:cNvSpPr txBox="1">
            <a:spLocks noChangeArrowheads="1"/>
          </p:cNvSpPr>
          <p:nvPr/>
        </p:nvSpPr>
        <p:spPr bwMode="auto">
          <a:xfrm>
            <a:off x="1362088" y="2006764"/>
            <a:ext cx="6893358" cy="63094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 smtClean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600" b="1" i="1" dirty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200" b="1" i="1" dirty="0" smtClean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</a:p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Los canales para la petición de </a:t>
            </a: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cita habituales son ….</a:t>
            </a:r>
            <a:endParaRPr lang="es-ES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425087" y="2781722"/>
            <a:ext cx="4442051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0" name="215 CuadroTexto"/>
          <p:cNvSpPr txBox="1"/>
          <p:nvPr/>
        </p:nvSpPr>
        <p:spPr>
          <a:xfrm>
            <a:off x="2434547" y="2565698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405683" y="2781722"/>
            <a:ext cx="4442051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2" name="315 CuadroTexto"/>
          <p:cNvSpPr txBox="1"/>
          <p:nvPr/>
        </p:nvSpPr>
        <p:spPr>
          <a:xfrm>
            <a:off x="7415143" y="2565698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CANTABRIA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3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0009196"/>
              </p:ext>
            </p:extLst>
          </p:nvPr>
        </p:nvGraphicFramePr>
        <p:xfrm>
          <a:off x="6671270" y="2943668"/>
          <a:ext cx="3966802" cy="36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15 CuadroTexto"/>
          <p:cNvSpPr txBox="1"/>
          <p:nvPr/>
        </p:nvSpPr>
        <p:spPr>
          <a:xfrm>
            <a:off x="1362088" y="1066514"/>
            <a:ext cx="9540499" cy="851112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Mientras que en el total de la muestra el canal mayoritario para pedir cita en los centros de salud es la cita online (45,4%), en Cantabria el canal de mayor peso es la cita telefónica, utilizada habitualmente por el 59,8% de los consultados </a:t>
            </a:r>
          </a:p>
        </p:txBody>
      </p:sp>
    </p:spTree>
    <p:extLst>
      <p:ext uri="{BB962C8B-B14F-4D97-AF65-F5344CB8AC3E}">
        <p14:creationId xmlns:p14="http://schemas.microsoft.com/office/powerpoint/2010/main" val="1767622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206774" y="3141762"/>
            <a:ext cx="7560840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Canales de uso para la petición de cita en el centro de salud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457736"/>
            <a:ext cx="8399462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Sí han visitado </a:t>
            </a:r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900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P.3. La cita con el centro de salud la suele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pedir: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(Entrevistador leer y repuesta única)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3176381177"/>
              </p:ext>
            </p:extLst>
          </p:nvPr>
        </p:nvGraphicFramePr>
        <p:xfrm>
          <a:off x="3934966" y="3213770"/>
          <a:ext cx="540831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517626"/>
              </p:ext>
            </p:extLst>
          </p:nvPr>
        </p:nvGraphicFramePr>
        <p:xfrm>
          <a:off x="2206774" y="3213770"/>
          <a:ext cx="1544659" cy="2580972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95937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7007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700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700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700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7007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11 Rectángulo"/>
          <p:cNvSpPr/>
          <p:nvPr/>
        </p:nvSpPr>
        <p:spPr>
          <a:xfrm>
            <a:off x="1918742" y="2543087"/>
            <a:ext cx="8280920" cy="3911044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3" name="Rectangle 26"/>
          <p:cNvSpPr txBox="1">
            <a:spLocks noChangeArrowheads="1"/>
          </p:cNvSpPr>
          <p:nvPr/>
        </p:nvSpPr>
        <p:spPr bwMode="auto">
          <a:xfrm>
            <a:off x="2015953" y="2205658"/>
            <a:ext cx="5663429" cy="8463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defRPr/>
            </a:pPr>
            <a:r>
              <a:rPr lang="es-ES" sz="16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</a:t>
            </a:r>
            <a:r>
              <a:rPr lang="es-ES" sz="16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ha estado o ha pedido cita </a:t>
            </a:r>
            <a:br>
              <a:rPr lang="es-ES" sz="16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</a:br>
            <a:r>
              <a:rPr lang="es-ES" sz="12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600" b="1" i="1" dirty="0" smtClean="0">
              <a:solidFill>
                <a:schemeClr val="tx2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Los </a:t>
            </a: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canales para la petición de </a:t>
            </a: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cita habituales son ….</a:t>
            </a:r>
            <a:endParaRPr lang="es-ES" sz="160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Freeform 9"/>
          <p:cNvSpPr>
            <a:spLocks/>
          </p:cNvSpPr>
          <p:nvPr/>
        </p:nvSpPr>
        <p:spPr bwMode="auto">
          <a:xfrm>
            <a:off x="5063896" y="4153614"/>
            <a:ext cx="664086" cy="29276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5" name="2Freeform 9"/>
          <p:cNvSpPr>
            <a:spLocks/>
          </p:cNvSpPr>
          <p:nvPr/>
        </p:nvSpPr>
        <p:spPr bwMode="auto">
          <a:xfrm>
            <a:off x="6007184" y="5442640"/>
            <a:ext cx="664086" cy="29276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971085" y="1163519"/>
            <a:ext cx="10153129" cy="936223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Por edad, se observa que la cita online es el canal mayoritario hasta los 64 años, aunque su mayor uso lo tienen los consultados hasta los 49 años</a:t>
            </a:r>
          </a:p>
          <a:p>
            <a:pPr algn="ctr">
              <a:spcAft>
                <a:spcPts val="600"/>
              </a:spcAft>
            </a:pP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 partir de los 65 años, toman el mayor peso la cita telefónica y la cita en el propio centro</a:t>
            </a:r>
          </a:p>
        </p:txBody>
      </p:sp>
      <p:sp>
        <p:nvSpPr>
          <p:cNvPr id="17" name="3Freeform 9"/>
          <p:cNvSpPr>
            <a:spLocks/>
          </p:cNvSpPr>
          <p:nvPr/>
        </p:nvSpPr>
        <p:spPr bwMode="auto">
          <a:xfrm>
            <a:off x="5119752" y="4577192"/>
            <a:ext cx="664086" cy="29276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8" name="4Freeform 9"/>
          <p:cNvSpPr>
            <a:spLocks/>
          </p:cNvSpPr>
          <p:nvPr/>
        </p:nvSpPr>
        <p:spPr bwMode="auto">
          <a:xfrm>
            <a:off x="7895406" y="5446018"/>
            <a:ext cx="664086" cy="29276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069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Profesionales sanitaros que atienden en las visitas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a </a:t>
            </a:r>
            <a:r>
              <a:rPr lang="es-ES" sz="2400" b="0" dirty="0">
                <a:latin typeface="Arial Narrow" pitchFamily="34" charset="0"/>
                <a:cs typeface="+mj-cs"/>
              </a:rPr>
              <a:t>los CAP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0" y="6457736"/>
            <a:ext cx="8399462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Sí han visitado </a:t>
            </a:r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900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P.4. ¿En el centro de salud con quién suele estar? 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Entrevistador leer y repuesta única)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6"/>
          <p:cNvSpPr txBox="1">
            <a:spLocks noChangeArrowheads="1"/>
          </p:cNvSpPr>
          <p:nvPr/>
        </p:nvSpPr>
        <p:spPr bwMode="auto">
          <a:xfrm>
            <a:off x="1342678" y="1917626"/>
            <a:ext cx="5328592" cy="6617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6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6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 </a:t>
            </a:r>
            <a:r>
              <a:rPr lang="es-ES" sz="12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</a:p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el centro de salud </a:t>
            </a: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suele estar con…</a:t>
            </a:r>
            <a:endParaRPr lang="es-ES" sz="160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713177" y="913706"/>
            <a:ext cx="8800098" cy="813467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MX" dirty="0"/>
              <a:t>La enfermera interviene en la atención del 39,6% de las visitas a los centros de Atención Primaria  en la muestra total y en el 37,4% en la muestra de Cantabria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1425087" y="2781722"/>
            <a:ext cx="4442051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3" name="15 CuadroTexto"/>
          <p:cNvSpPr txBox="1"/>
          <p:nvPr/>
        </p:nvSpPr>
        <p:spPr>
          <a:xfrm>
            <a:off x="2434547" y="2565698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405683" y="2781722"/>
            <a:ext cx="4442051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5" name="215 CuadroTexto"/>
          <p:cNvSpPr txBox="1"/>
          <p:nvPr/>
        </p:nvSpPr>
        <p:spPr>
          <a:xfrm>
            <a:off x="7415143" y="2565698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CANTABRIA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844302"/>
              </p:ext>
            </p:extLst>
          </p:nvPr>
        </p:nvGraphicFramePr>
        <p:xfrm>
          <a:off x="1077613" y="3299144"/>
          <a:ext cx="2448000" cy="2915499"/>
        </p:xfrm>
        <a:graphic>
          <a:graphicData uri="http://schemas.openxmlformats.org/drawingml/2006/table">
            <a:tbl>
              <a:tblPr/>
              <a:tblGrid>
                <a:gridCol w="24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 médico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enfermera</a:t>
                      </a:r>
                      <a:endParaRPr lang="es-ES" sz="16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Los dos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(enfermera y médico) </a:t>
                      </a:r>
                      <a:endParaRPr lang="es-ES" sz="16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22 Gráfico"/>
          <p:cNvGraphicFramePr/>
          <p:nvPr>
            <p:extLst>
              <p:ext uri="{D42A27DB-BD31-4B8C-83A1-F6EECF244321}">
                <p14:modId xmlns:p14="http://schemas.microsoft.com/office/powerpoint/2010/main" val="3777681228"/>
              </p:ext>
            </p:extLst>
          </p:nvPr>
        </p:nvGraphicFramePr>
        <p:xfrm>
          <a:off x="3682839" y="3284460"/>
          <a:ext cx="3011398" cy="2944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23 Rectángulo"/>
          <p:cNvSpPr/>
          <p:nvPr/>
        </p:nvSpPr>
        <p:spPr>
          <a:xfrm>
            <a:off x="1558702" y="4221882"/>
            <a:ext cx="3888432" cy="1914154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4871070" y="4994293"/>
            <a:ext cx="8926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39,6%</a:t>
            </a:r>
            <a:endParaRPr lang="es-ES" sz="18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5" name="Freeform 9"/>
          <p:cNvSpPr>
            <a:spLocks/>
          </p:cNvSpPr>
          <p:nvPr/>
        </p:nvSpPr>
        <p:spPr bwMode="auto">
          <a:xfrm>
            <a:off x="4848624" y="4941031"/>
            <a:ext cx="972290" cy="47149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27" name="2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879107"/>
              </p:ext>
            </p:extLst>
          </p:nvPr>
        </p:nvGraphicFramePr>
        <p:xfrm>
          <a:off x="6095206" y="3300462"/>
          <a:ext cx="2448000" cy="2915499"/>
        </p:xfrm>
        <a:graphic>
          <a:graphicData uri="http://schemas.openxmlformats.org/drawingml/2006/table">
            <a:tbl>
              <a:tblPr/>
              <a:tblGrid>
                <a:gridCol w="24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 médico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enfermera</a:t>
                      </a:r>
                      <a:endParaRPr lang="es-ES" sz="16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Los dos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(enfermera y médico) </a:t>
                      </a:r>
                      <a:endParaRPr lang="es-ES" sz="16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" name="27 Gráfico"/>
          <p:cNvGraphicFramePr/>
          <p:nvPr>
            <p:extLst>
              <p:ext uri="{D42A27DB-BD31-4B8C-83A1-F6EECF244321}">
                <p14:modId xmlns:p14="http://schemas.microsoft.com/office/powerpoint/2010/main" val="1597892524"/>
              </p:ext>
            </p:extLst>
          </p:nvPr>
        </p:nvGraphicFramePr>
        <p:xfrm>
          <a:off x="8700432" y="3285778"/>
          <a:ext cx="3011398" cy="2944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28 Rectángulo"/>
          <p:cNvSpPr/>
          <p:nvPr/>
        </p:nvSpPr>
        <p:spPr>
          <a:xfrm>
            <a:off x="6576295" y="4223200"/>
            <a:ext cx="3888432" cy="1914154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9888663" y="4995611"/>
            <a:ext cx="8926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37,4%</a:t>
            </a:r>
            <a:endParaRPr lang="es-ES" sz="18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1" name="2Freeform 9"/>
          <p:cNvSpPr>
            <a:spLocks/>
          </p:cNvSpPr>
          <p:nvPr/>
        </p:nvSpPr>
        <p:spPr bwMode="auto">
          <a:xfrm>
            <a:off x="9866217" y="4942349"/>
            <a:ext cx="972290" cy="47149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238366"/>
      </p:ext>
    </p:extLst>
  </p:cSld>
  <p:clrMapOvr>
    <a:masterClrMapping/>
  </p:clrMapOvr>
</p:sld>
</file>

<file path=ppt/theme/theme1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30358</TotalTime>
  <Words>2737</Words>
  <Application>Microsoft Office PowerPoint</Application>
  <PresentationFormat>Personalizado</PresentationFormat>
  <Paragraphs>363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4_Tema de Office</vt:lpstr>
      <vt:lpstr>Presentación de PowerPoint</vt:lpstr>
      <vt:lpstr>Presentación de PowerPoint</vt:lpstr>
      <vt:lpstr>Metodología y  ficha técnica </vt:lpstr>
      <vt:lpstr>Metodología y ficha técnica</vt:lpstr>
      <vt:lpstr>Experiencia en los Centros de Atención Primaria</vt:lpstr>
      <vt:lpstr>Visita a los Centros de Atención Primaria en los últimos meses </vt:lpstr>
      <vt:lpstr>Canales de uso para la petición de cita en el centro de salud</vt:lpstr>
      <vt:lpstr>Canales de uso para la petición de cita en el centro de salud Según edad (TOTAL MUESTRA)</vt:lpstr>
      <vt:lpstr>Profesionales sanitaros que atienden en las visitas a los CAP </vt:lpstr>
      <vt:lpstr>Profesionales sanitaros que atienden en las visitas a los CAP Según edad (TOTAL MUESTRA) </vt:lpstr>
      <vt:lpstr>La atención “exclusiva” de la enfermera y su valoración </vt:lpstr>
      <vt:lpstr>La atención “exclusiva” de la enfermera y su valoración  Según edad (TOTAL MUESTRA)</vt:lpstr>
      <vt:lpstr>Valoración de los Centros de Atención Primaria</vt:lpstr>
      <vt:lpstr>Valoración de los Centros de Atención Primaria</vt:lpstr>
      <vt:lpstr>Valoración de los Centros de Atención Primaria Según edad (TOTAL MUESTRA)</vt:lpstr>
      <vt:lpstr>Conocimiento y valoración de la enfermera de referencia</vt:lpstr>
      <vt:lpstr>Conocimiento de la figura de la enfermera de referencia</vt:lpstr>
      <vt:lpstr>Conocimiento de la figura de la enfermera de referencia Según edad (TOTAL MUESTRA)</vt:lpstr>
      <vt:lpstr>Frecuencia de visita y valoración de la enfermera de referencia</vt:lpstr>
      <vt:lpstr>Frecuencia de visita de la enfermera de referencia Según edad (TOTAL MUESTRA)</vt:lpstr>
      <vt:lpstr>Valoración de la enfermera de referencia Según edad (TOTAL MUESTRA)</vt:lpstr>
      <vt:lpstr>Conocimiento y opinión social  de la profesión enfermera</vt:lpstr>
      <vt:lpstr>¿Enfermería es una profesión que requiere formación universitaria?</vt:lpstr>
      <vt:lpstr>¿Enfermería es una profesión que requiere formación universitaria? Según edad (TOTAL MUESTRA)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MTVF</dc:creator>
  <cp:lastModifiedBy>Yolanda del Val</cp:lastModifiedBy>
  <cp:revision>2136</cp:revision>
  <cp:lastPrinted>2020-02-18T06:25:34Z</cp:lastPrinted>
  <dcterms:created xsi:type="dcterms:W3CDTF">2017-12-25T07:58:46Z</dcterms:created>
  <dcterms:modified xsi:type="dcterms:W3CDTF">2023-12-11T06:33:04Z</dcterms:modified>
</cp:coreProperties>
</file>