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theme/themeOverride1.xml" ContentType="application/vnd.openxmlformats-officedocument.themeOverride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charts/chart8.xml" ContentType="application/vnd.openxmlformats-officedocument.drawingml.chart+xml"/>
  <Override PartName="/ppt/charts/chart9.xml" ContentType="application/vnd.openxmlformats-officedocument.drawingml.chart+xml"/>
  <Override PartName="/ppt/charts/chart10.xml" ContentType="application/vnd.openxmlformats-officedocument.drawingml.chart+xml"/>
  <Override PartName="/ppt/charts/chart11.xml" ContentType="application/vnd.openxmlformats-officedocument.drawingml.chart+xml"/>
  <Override PartName="/ppt/charts/chart12.xml" ContentType="application/vnd.openxmlformats-officedocument.drawingml.chart+xml"/>
  <Override PartName="/ppt/charts/chart13.xml" ContentType="application/vnd.openxmlformats-officedocument.drawingml.chart+xml"/>
  <Override PartName="/ppt/charts/chart14.xml" ContentType="application/vnd.openxmlformats-officedocument.drawingml.chart+xml"/>
  <Override PartName="/ppt/theme/themeOverride2.xml" ContentType="application/vnd.openxmlformats-officedocument.themeOverride+xml"/>
  <Override PartName="/ppt/charts/chart15.xml" ContentType="application/vnd.openxmlformats-officedocument.drawingml.chart+xml"/>
  <Override PartName="/ppt/theme/themeOverride3.xml" ContentType="application/vnd.openxmlformats-officedocument.themeOverride+xml"/>
  <Override PartName="/ppt/charts/chart16.xml" ContentType="application/vnd.openxmlformats-officedocument.drawingml.chart+xml"/>
  <Override PartName="/ppt/theme/themeOverride4.xml" ContentType="application/vnd.openxmlformats-officedocument.themeOverride+xml"/>
  <Override PartName="/ppt/charts/chart17.xml" ContentType="application/vnd.openxmlformats-officedocument.drawingml.chart+xml"/>
  <Override PartName="/ppt/theme/themeOverride5.xml" ContentType="application/vnd.openxmlformats-officedocument.themeOverride+xml"/>
  <Override PartName="/ppt/charts/chart18.xml" ContentType="application/vnd.openxmlformats-officedocument.drawingml.chart+xml"/>
  <Override PartName="/ppt/charts/chart19.xml" ContentType="application/vnd.openxmlformats-officedocument.drawingml.chart+xml"/>
  <Override PartName="/ppt/charts/chart20.xml" ContentType="application/vnd.openxmlformats-officedocument.drawingml.chart+xml"/>
  <Override PartName="/ppt/charts/chart21.xml" ContentType="application/vnd.openxmlformats-officedocument.drawingml.chart+xml"/>
  <Override PartName="/ppt/charts/chart22.xml" ContentType="application/vnd.openxmlformats-officedocument.drawingml.chart+xml"/>
  <Override PartName="/ppt/theme/themeOverride6.xml" ContentType="application/vnd.openxmlformats-officedocument.themeOverride+xml"/>
  <Override PartName="/ppt/charts/chart23.xml" ContentType="application/vnd.openxmlformats-officedocument.drawingml.chart+xml"/>
  <Override PartName="/ppt/charts/chart24.xml" ContentType="application/vnd.openxmlformats-officedocument.drawingml.chart+xml"/>
  <Override PartName="/ppt/theme/themeOverride7.xml" ContentType="application/vnd.openxmlformats-officedocument.themeOverride+xml"/>
  <Override PartName="/ppt/charts/chart25.xml" ContentType="application/vnd.openxmlformats-officedocument.drawingml.chart+xml"/>
  <Override PartName="/ppt/charts/chart26.xml" ContentType="application/vnd.openxmlformats-officedocument.drawingml.chart+xml"/>
  <Override PartName="/ppt/theme/themeOverride8.xml" ContentType="application/vnd.openxmlformats-officedocument.themeOverride+xml"/>
  <Override PartName="/ppt/charts/chart27.xml" ContentType="application/vnd.openxmlformats-officedocument.drawingml.chart+xml"/>
  <Override PartName="/ppt/charts/chart28.xml" ContentType="application/vnd.openxmlformats-officedocument.drawingml.chart+xml"/>
  <Override PartName="/ppt/charts/chart29.xml" ContentType="application/vnd.openxmlformats-officedocument.drawingml.chart+xml"/>
  <Override PartName="/ppt/charts/chart30.xml" ContentType="application/vnd.openxmlformats-officedocument.drawingml.chart+xml"/>
  <Override PartName="/ppt/charts/chart31.xml" ContentType="application/vnd.openxmlformats-officedocument.drawingml.chart+xml"/>
  <Override PartName="/ppt/charts/chart32.xml" ContentType="application/vnd.openxmlformats-officedocument.drawingml.chart+xml"/>
  <Override PartName="/ppt/charts/chart33.xml" ContentType="application/vnd.openxmlformats-officedocument.drawingml.chart+xml"/>
  <Override PartName="/ppt/theme/themeOverride9.xml" ContentType="application/vnd.openxmlformats-officedocument.themeOverride+xml"/>
  <Override PartName="/ppt/charts/chart34.xml" ContentType="application/vnd.openxmlformats-officedocument.drawingml.chart+xml"/>
  <Override PartName="/ppt/charts/chart35.xml" ContentType="application/vnd.openxmlformats-officedocument.drawingml.chart+xml"/>
  <Override PartName="/ppt/charts/chart36.xml" ContentType="application/vnd.openxmlformats-officedocument.drawingml.chart+xml"/>
  <Override PartName="/ppt/charts/chart37.xml" ContentType="application/vnd.openxmlformats-officedocument.drawingml.chart+xml"/>
  <Override PartName="/ppt/charts/chart38.xml" ContentType="application/vnd.openxmlformats-officedocument.drawingml.chart+xml"/>
  <Override PartName="/ppt/charts/chart39.xml" ContentType="application/vnd.openxmlformats-officedocument.drawingml.chart+xml"/>
  <Override PartName="/ppt/theme/themeOverride10.xml" ContentType="application/vnd.openxmlformats-officedocument.themeOverride+xml"/>
  <Override PartName="/ppt/charts/chart40.xml" ContentType="application/vnd.openxmlformats-officedocument.drawingml.chart+xml"/>
  <Override PartName="/ppt/charts/chart41.xml" ContentType="application/vnd.openxmlformats-officedocument.drawingml.chart+xml"/>
  <Override PartName="/ppt/charts/chart42.xml" ContentType="application/vnd.openxmlformats-officedocument.drawingml.chart+xml"/>
  <Override PartName="/ppt/theme/themeOverride11.xml" ContentType="application/vnd.openxmlformats-officedocument.themeOverride+xml"/>
  <Override PartName="/ppt/charts/chart43.xml" ContentType="application/vnd.openxmlformats-officedocument.drawingml.chart+xml"/>
  <Override PartName="/ppt/charts/chart44.xml" ContentType="application/vnd.openxmlformats-officedocument.drawingml.chart+xml"/>
  <Override PartName="/ppt/charts/chart45.xml" ContentType="application/vnd.openxmlformats-officedocument.drawingml.chart+xml"/>
  <Override PartName="/ppt/theme/themeOverride12.xml" ContentType="application/vnd.openxmlformats-officedocument.themeOverr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1" r:id="rId1"/>
  </p:sldMasterIdLst>
  <p:notesMasterIdLst>
    <p:notesMasterId r:id="rId31"/>
  </p:notesMasterIdLst>
  <p:handoutMasterIdLst>
    <p:handoutMasterId r:id="rId32"/>
  </p:handoutMasterIdLst>
  <p:sldIdLst>
    <p:sldId id="706" r:id="rId2"/>
    <p:sldId id="1553" r:id="rId3"/>
    <p:sldId id="1544" r:id="rId4"/>
    <p:sldId id="1551" r:id="rId5"/>
    <p:sldId id="1554" r:id="rId6"/>
    <p:sldId id="1641" r:id="rId7"/>
    <p:sldId id="1643" r:id="rId8"/>
    <p:sldId id="1605" r:id="rId9"/>
    <p:sldId id="1644" r:id="rId10"/>
    <p:sldId id="1607" r:id="rId11"/>
    <p:sldId id="1645" r:id="rId12"/>
    <p:sldId id="1633" r:id="rId13"/>
    <p:sldId id="1599" r:id="rId14"/>
    <p:sldId id="1646" r:id="rId15"/>
    <p:sldId id="1601" r:id="rId16"/>
    <p:sldId id="1608" r:id="rId17"/>
    <p:sldId id="1654" r:id="rId18"/>
    <p:sldId id="1613" r:id="rId19"/>
    <p:sldId id="1649" r:id="rId20"/>
    <p:sldId id="1614" r:id="rId21"/>
    <p:sldId id="1631" r:id="rId22"/>
    <p:sldId id="1620" r:id="rId23"/>
    <p:sldId id="1650" r:id="rId24"/>
    <p:sldId id="1619" r:id="rId25"/>
    <p:sldId id="1651" r:id="rId26"/>
    <p:sldId id="1621" r:id="rId27"/>
    <p:sldId id="1652" r:id="rId28"/>
    <p:sldId id="1623" r:id="rId29"/>
    <p:sldId id="1514" r:id="rId30"/>
  </p:sldIdLst>
  <p:sldSz cx="12190413" cy="6859588"/>
  <p:notesSz cx="6797675" cy="9928225"/>
  <p:defaultTextStyle>
    <a:defPPr>
      <a:defRPr lang="es-ES"/>
    </a:defPPr>
    <a:lvl1pPr marL="0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1pPr>
    <a:lvl2pPr marL="519516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2pPr>
    <a:lvl3pPr marL="1039033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3pPr>
    <a:lvl4pPr marL="1558549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4pPr>
    <a:lvl5pPr marL="207806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5pPr>
    <a:lvl6pPr marL="2597582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20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C7B1638F-212A-4F26-A9E4-3516AF35E266}">
          <p14:sldIdLst>
            <p14:sldId id="706"/>
            <p14:sldId id="1553"/>
          </p14:sldIdLst>
        </p14:section>
        <p14:section name="Sección sin título" id="{45EDF00D-E02F-41E9-8A67-48547ADE39CB}">
          <p14:sldIdLst>
            <p14:sldId id="1544"/>
            <p14:sldId id="1551"/>
          </p14:sldIdLst>
        </p14:section>
        <p14:section name="Sección sin título" id="{B3F4B642-0A18-4561-AFA0-D593047B6061}">
          <p14:sldIdLst>
            <p14:sldId id="1554"/>
            <p14:sldId id="1641"/>
            <p14:sldId id="1643"/>
            <p14:sldId id="1605"/>
            <p14:sldId id="1644"/>
            <p14:sldId id="1607"/>
            <p14:sldId id="1645"/>
            <p14:sldId id="1633"/>
          </p14:sldIdLst>
        </p14:section>
        <p14:section name="Sección sin título" id="{CC52EC11-2569-4385-9228-8CB511AC245F}">
          <p14:sldIdLst>
            <p14:sldId id="1599"/>
            <p14:sldId id="1646"/>
            <p14:sldId id="1601"/>
          </p14:sldIdLst>
        </p14:section>
        <p14:section name="Sección sin título" id="{EFF56CE8-6246-4185-A49D-6044A0F81DC9}">
          <p14:sldIdLst>
            <p14:sldId id="1608"/>
            <p14:sldId id="1654"/>
            <p14:sldId id="1613"/>
            <p14:sldId id="1649"/>
            <p14:sldId id="1614"/>
            <p14:sldId id="1631"/>
          </p14:sldIdLst>
        </p14:section>
        <p14:section name="Sección sin título" id="{2C8B73AF-09B3-4D75-813F-642CBFE0BA4C}">
          <p14:sldIdLst>
            <p14:sldId id="1620"/>
            <p14:sldId id="1650"/>
            <p14:sldId id="1619"/>
            <p14:sldId id="1651"/>
            <p14:sldId id="1621"/>
            <p14:sldId id="1652"/>
            <p14:sldId id="1623"/>
          </p14:sldIdLst>
        </p14:section>
        <p14:section name="Sección sin título" id="{1962122B-E761-44E7-AAB2-B3272A01512C}">
          <p14:sldIdLst>
            <p14:sldId id="1514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7375E"/>
    <a:srgbClr val="51F4E9"/>
    <a:srgbClr val="00478F"/>
    <a:srgbClr val="000000"/>
    <a:srgbClr val="4F81BD"/>
    <a:srgbClr val="0070C0"/>
    <a:srgbClr val="2B4C7E"/>
    <a:srgbClr val="567EBB"/>
    <a:srgbClr val="606D80"/>
    <a:srgbClr val="CC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629" autoAdjust="0"/>
    <p:restoredTop sz="94660" autoAdjust="0"/>
  </p:normalViewPr>
  <p:slideViewPr>
    <p:cSldViewPr>
      <p:cViewPr>
        <p:scale>
          <a:sx n="77" d="100"/>
          <a:sy n="77" d="100"/>
        </p:scale>
        <p:origin x="-270" y="-42"/>
      </p:cViewPr>
      <p:guideLst>
        <p:guide orient="horz" pos="1253"/>
        <p:guide orient="horz" pos="3974"/>
        <p:guide pos="74"/>
        <p:guide pos="149"/>
      </p:guideLst>
    </p:cSldViewPr>
  </p:slideViewPr>
  <p:outlineViewPr>
    <p:cViewPr>
      <p:scale>
        <a:sx n="33" d="100"/>
        <a:sy n="33" d="100"/>
      </p:scale>
      <p:origin x="0" y="2436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30" d="100"/>
        <a:sy n="13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.xlsx"/></Relationships>
</file>

<file path=ppt/charts/_rels/chart1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0.xlsx"/></Relationships>
</file>

<file path=ppt/charts/_rels/chart1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1.xlsx"/></Relationships>
</file>

<file path=ppt/charts/_rels/chart1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2.xlsx"/></Relationships>
</file>

<file path=ppt/charts/_rels/chart1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3.xlsx"/></Relationships>
</file>

<file path=ppt/charts/_rels/chart1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4.xlsx"/><Relationship Id="rId1" Type="http://schemas.openxmlformats.org/officeDocument/2006/relationships/themeOverride" Target="../theme/themeOverride2.xml"/></Relationships>
</file>

<file path=ppt/charts/_rels/chart1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5.xlsx"/><Relationship Id="rId1" Type="http://schemas.openxmlformats.org/officeDocument/2006/relationships/themeOverride" Target="../theme/themeOverride3.xml"/></Relationships>
</file>

<file path=ppt/charts/_rels/chart1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6.xlsx"/><Relationship Id="rId1" Type="http://schemas.openxmlformats.org/officeDocument/2006/relationships/themeOverride" Target="../theme/themeOverride4.xml"/></Relationships>
</file>

<file path=ppt/charts/_rels/chart17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17.xlsx"/><Relationship Id="rId1" Type="http://schemas.openxmlformats.org/officeDocument/2006/relationships/themeOverride" Target="../theme/themeOverride5.xml"/></Relationships>
</file>

<file path=ppt/charts/_rels/chart1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8.xlsx"/></Relationships>
</file>

<file path=ppt/charts/_rels/chart1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19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.xlsx"/></Relationships>
</file>

<file path=ppt/charts/_rels/chart2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0.xlsx"/></Relationships>
</file>

<file path=ppt/charts/_rels/chart2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1.xlsx"/></Relationships>
</file>

<file path=ppt/charts/_rels/chart2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2.xlsx"/><Relationship Id="rId1" Type="http://schemas.openxmlformats.org/officeDocument/2006/relationships/themeOverride" Target="../theme/themeOverride6.xml"/></Relationships>
</file>

<file path=ppt/charts/_rels/chart2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3.xlsx"/></Relationships>
</file>

<file path=ppt/charts/_rels/chart2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4.xlsx"/><Relationship Id="rId1" Type="http://schemas.openxmlformats.org/officeDocument/2006/relationships/themeOverride" Target="../theme/themeOverride7.xml"/></Relationships>
</file>

<file path=ppt/charts/_rels/chart2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5.xlsx"/></Relationships>
</file>

<file path=ppt/charts/_rels/chart26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26.xlsx"/><Relationship Id="rId1" Type="http://schemas.openxmlformats.org/officeDocument/2006/relationships/themeOverride" Target="../theme/themeOverride8.xml"/></Relationships>
</file>

<file path=ppt/charts/_rels/chart2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7.xlsx"/></Relationships>
</file>

<file path=ppt/charts/_rels/chart2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8.xlsx"/></Relationships>
</file>

<file path=ppt/charts/_rels/chart2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29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.xlsx"/></Relationships>
</file>

<file path=ppt/charts/_rels/chart3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0.xlsx"/></Relationships>
</file>

<file path=ppt/charts/_rels/chart3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1.xlsx"/></Relationships>
</file>

<file path=ppt/charts/_rels/chart3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2.xlsx"/></Relationships>
</file>

<file path=ppt/charts/_rels/chart33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3.xlsx"/><Relationship Id="rId1" Type="http://schemas.openxmlformats.org/officeDocument/2006/relationships/themeOverride" Target="../theme/themeOverride9.xml"/></Relationships>
</file>

<file path=ppt/charts/_rels/chart3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4.xlsx"/></Relationships>
</file>

<file path=ppt/charts/_rels/chart3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5.xlsx"/></Relationships>
</file>

<file path=ppt/charts/_rels/chart3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6.xlsx"/></Relationships>
</file>

<file path=ppt/charts/_rels/chart3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7.xlsx"/></Relationships>
</file>

<file path=ppt/charts/_rels/chart3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38.xlsx"/></Relationships>
</file>

<file path=ppt/charts/_rels/chart39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39.xlsx"/><Relationship Id="rId1" Type="http://schemas.openxmlformats.org/officeDocument/2006/relationships/themeOverride" Target="../theme/themeOverride10.xml"/></Relationships>
</file>

<file path=ppt/charts/_rels/chart4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.xlsx"/><Relationship Id="rId1" Type="http://schemas.openxmlformats.org/officeDocument/2006/relationships/themeOverride" Target="../theme/themeOverride1.xml"/></Relationships>
</file>

<file path=ppt/charts/_rels/chart40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0.xlsx"/></Relationships>
</file>

<file path=ppt/charts/_rels/chart4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1.xlsx"/></Relationships>
</file>

<file path=ppt/charts/_rels/chart42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2.xlsx"/><Relationship Id="rId1" Type="http://schemas.openxmlformats.org/officeDocument/2006/relationships/themeOverride" Target="../theme/themeOverride11.xml"/></Relationships>
</file>

<file path=ppt/charts/_rels/chart4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3.xlsx"/></Relationships>
</file>

<file path=ppt/charts/_rels/chart4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44.xlsx"/></Relationships>
</file>

<file path=ppt/charts/_rels/chart45.xml.rels><?xml version="1.0" encoding="UTF-8" standalone="yes"?>
<Relationships xmlns="http://schemas.openxmlformats.org/package/2006/relationships"><Relationship Id="rId2" Type="http://schemas.openxmlformats.org/officeDocument/2006/relationships/package" Target="../embeddings/Hoja_de_c_lculo_de_Microsoft_Excel45.xlsx"/><Relationship Id="rId1" Type="http://schemas.openxmlformats.org/officeDocument/2006/relationships/themeOverride" Target="../theme/themeOverride12.xml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5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6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7.xlsx"/></Relationships>
</file>

<file path=ppt/charts/_rels/chart8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8.xlsx"/></Relationships>
</file>

<file path=ppt/charts/_rels/chart9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Hoja_de_c_lculo_de_Microsoft_Excel9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bg1">
                  <a:lumMod val="6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74277460719514"/>
                  <c:y val="-0.24481460628668378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6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10913096048644162"/>
                  <c:y val="0.15341798180616467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80.2</c:v>
                </c:pt>
                <c:pt idx="1">
                  <c:v>19.8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0.24842579397909234"/>
          <c:y val="0.80340625994475179"/>
          <c:w val="0.45922662037896039"/>
          <c:h val="0.1427861593532922"/>
        </c:manualLayout>
      </c:layout>
      <c:overlay val="0"/>
      <c:txPr>
        <a:bodyPr/>
        <a:lstStyle/>
        <a:p>
          <a:pPr>
            <a:defRPr sz="20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60.2</c:v>
                </c:pt>
                <c:pt idx="1">
                  <c:v>8.8000000000000007</c:v>
                </c:pt>
                <c:pt idx="2">
                  <c:v>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9058048"/>
        <c:axId val="189555456"/>
      </c:barChart>
      <c:catAx>
        <c:axId val="18905804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9555456"/>
        <c:crosses val="autoZero"/>
        <c:auto val="1"/>
        <c:lblAlgn val="ctr"/>
        <c:lblOffset val="100"/>
        <c:noMultiLvlLbl val="0"/>
      </c:catAx>
      <c:valAx>
        <c:axId val="18955545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905804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49.9</c:v>
                </c:pt>
                <c:pt idx="1">
                  <c:v>11.5</c:v>
                </c:pt>
                <c:pt idx="2">
                  <c:v>38.700000000000003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9584896"/>
        <c:axId val="189586432"/>
      </c:barChart>
      <c:catAx>
        <c:axId val="18958489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9586432"/>
        <c:crosses val="autoZero"/>
        <c:auto val="1"/>
        <c:lblAlgn val="ctr"/>
        <c:lblOffset val="100"/>
        <c:noMultiLvlLbl val="0"/>
      </c:catAx>
      <c:valAx>
        <c:axId val="18958643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958489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1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957226960637627"/>
                  <c:y val="-1.6637447086071119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3095986390396567"/>
                  <c:y val="-1.8097929465753493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54.3</c:v>
                </c:pt>
                <c:pt idx="1">
                  <c:v>45.7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7365918804820392"/>
          <c:y val="0.19418061359578306"/>
          <c:w val="0.4853764546586275"/>
          <c:h val="0.48603535817577115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bg1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5957226960637627"/>
                  <c:y val="-5.8687155138590207E-2"/>
                </c:manualLayout>
              </c:layout>
              <c:numFmt formatCode="0.0\%" sourceLinked="0"/>
              <c:spPr/>
              <c:txPr>
                <a:bodyPr/>
                <a:lstStyle/>
                <a:p>
                  <a:pPr>
                    <a:defRPr sz="1400" b="1">
                      <a:solidFill>
                        <a:schemeClr val="bg1"/>
                      </a:solidFill>
                      <a:latin typeface="Segoe UI" pitchFamily="34" charset="0"/>
                      <a:cs typeface="Segoe UI" pitchFamily="34" charset="0"/>
                    </a:defRPr>
                  </a:pPr>
                  <a:endParaRPr lang="es-ES"/>
                </a:p>
              </c:txPr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0.2267605936511663"/>
                  <c:y val="6.5469739937455196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Sheet1!$A$2:$A$3</c:f>
              <c:strCache>
                <c:ptCount val="2"/>
                <c:pt idx="0">
                  <c:v>Sí </c:v>
                </c:pt>
                <c:pt idx="1">
                  <c:v>No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60</c:v>
                </c:pt>
                <c:pt idx="1">
                  <c:v>40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7.8919167354145628E-2"/>
          <c:y val="0.28850304694833351"/>
          <c:w val="0.2506726980764471"/>
          <c:h val="0.23934260113033387"/>
        </c:manualLayout>
      </c:layout>
      <c:overlay val="0"/>
      <c:txPr>
        <a:bodyPr/>
        <a:lstStyle/>
        <a:p>
          <a:pPr>
            <a:defRPr sz="14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1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45.7</c:v>
                </c:pt>
                <c:pt idx="2">
                  <c:v>49.6</c:v>
                </c:pt>
                <c:pt idx="3">
                  <c:v>49.8</c:v>
                </c:pt>
                <c:pt idx="4">
                  <c:v>42.4</c:v>
                </c:pt>
                <c:pt idx="5">
                  <c:v>42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54.3</c:v>
                </c:pt>
                <c:pt idx="2">
                  <c:v>50.4</c:v>
                </c:pt>
                <c:pt idx="3">
                  <c:v>50.2</c:v>
                </c:pt>
                <c:pt idx="4">
                  <c:v>57.6</c:v>
                </c:pt>
                <c:pt idx="5">
                  <c:v>58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89340288"/>
        <c:axId val="189342080"/>
      </c:barChart>
      <c:catAx>
        <c:axId val="189340288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89342080"/>
        <c:crosses val="autoZero"/>
        <c:auto val="1"/>
        <c:lblAlgn val="ctr"/>
        <c:lblOffset val="100"/>
        <c:noMultiLvlLbl val="0"/>
      </c:catAx>
      <c:valAx>
        <c:axId val="18934208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9340288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1068462165"/>
          <c:y val="0.82154134290089775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1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6.8459884080098468E-2"/>
          <c:w val="0.43528249603702696"/>
          <c:h val="0.91920894861170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/>
              </a:solidFill>
            </c:spPr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 wrap="square" lIns="38100" tIns="19050" rIns="38100" bIns="19050" anchor="ctr">
                <a:spAutoFit/>
              </a:bodyPr>
              <a:lstStyle/>
              <a:p>
                <a:pPr>
                  <a:defRPr sz="1200" b="1">
                    <a:solidFill>
                      <a:srgbClr val="00478F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1"/>
              </c:ext>
            </c:extLst>
          </c:dLbls>
          <c:cat>
            <c:numRef>
              <c:f>Hoja1!$A$2:$A$7</c:f>
              <c:numCache>
                <c:formatCode>General</c:formatCode>
                <c:ptCount val="6"/>
              </c:numCache>
            </c:numRef>
          </c:cat>
          <c:val>
            <c:numRef>
              <c:f>Hoja1!$B$2:$B$7</c:f>
              <c:numCache>
                <c:formatCode>General</c:formatCode>
                <c:ptCount val="6"/>
                <c:pt idx="0">
                  <c:v>8.5809999999999995</c:v>
                </c:pt>
                <c:pt idx="2">
                  <c:v>8.2249999999999996</c:v>
                </c:pt>
                <c:pt idx="3">
                  <c:v>8.4830000000000005</c:v>
                </c:pt>
                <c:pt idx="4">
                  <c:v>8.5039999999999996</c:v>
                </c:pt>
                <c:pt idx="5">
                  <c:v>8.9909999999999997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9889152"/>
        <c:axId val="189911424"/>
      </c:barChart>
      <c:catAx>
        <c:axId val="18988915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9911424"/>
        <c:crosses val="autoZero"/>
        <c:auto val="1"/>
        <c:lblAlgn val="ctr"/>
        <c:lblOffset val="100"/>
        <c:noMultiLvlLbl val="0"/>
      </c:catAx>
      <c:valAx>
        <c:axId val="189911424"/>
        <c:scaling>
          <c:orientation val="minMax"/>
          <c:max val="10"/>
          <c:min val="3"/>
        </c:scaling>
        <c:delete val="1"/>
        <c:axPos val="b"/>
        <c:numFmt formatCode="General" sourceLinked="1"/>
        <c:majorTickMark val="out"/>
        <c:minorTickMark val="none"/>
        <c:tickLblPos val="nextTo"/>
        <c:crossAx val="18988915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9773312"/>
        <c:axId val="189774848"/>
      </c:barChart>
      <c:catAx>
        <c:axId val="18977331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9774848"/>
        <c:crosses val="autoZero"/>
        <c:auto val="1"/>
        <c:lblAlgn val="ctr"/>
        <c:lblOffset val="100"/>
        <c:noMultiLvlLbl val="0"/>
      </c:catAx>
      <c:valAx>
        <c:axId val="189774848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8977331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9.6103495686635274E-2"/>
          <c:w val="0.7024843802342019"/>
          <c:h val="0.89156520345687351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1F497D">
                  <a:lumMod val="60000"/>
                  <a:lumOff val="40000"/>
                </a:srgbClr>
              </a:solidFill>
            </c:spPr>
          </c:dPt>
          <c:dLbls>
            <c:txPr>
              <a:bodyPr/>
              <a:lstStyle/>
              <a:p>
                <a:pPr>
                  <a:defRPr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Valore de 0 a 10 Atención de la enfermera</c:v>
                </c:pt>
                <c:pt idx="1">
                  <c:v>P2_5. Valore de 0 a 10 Atención del médico</c:v>
                </c:pt>
                <c:pt idx="2">
                  <c:v>P2_6. Valore de 0 a 10 Atención de otros 
profesionales en caso de haber estado con ellos</c:v>
                </c:pt>
                <c:pt idx="3">
                  <c:v>P2_3. Valore de 0 a 10 Atención del personal de 
información</c:v>
                </c:pt>
                <c:pt idx="4">
                  <c:v>P2_1. Valore de 0 a 10 
Facilidad para pedir cita</c:v>
                </c:pt>
                <c:pt idx="5">
                  <c:v>P2_2. Valore de 0 a 10 
Tiempo de espera hasta 
la cita</c:v>
                </c:pt>
                <c:pt idx="6">
                  <c:v>P2_7. Valore de 0 a 10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8.4380000000000006</c:v>
                </c:pt>
                <c:pt idx="1">
                  <c:v>7.98</c:v>
                </c:pt>
                <c:pt idx="2">
                  <c:v>7.8049999999999997</c:v>
                </c:pt>
                <c:pt idx="3">
                  <c:v>6.8739999999999997</c:v>
                </c:pt>
                <c:pt idx="4">
                  <c:v>7.0049999999999999</c:v>
                </c:pt>
                <c:pt idx="5">
                  <c:v>5.6319999999999997</c:v>
                </c:pt>
                <c:pt idx="6">
                  <c:v>6.931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9719680"/>
        <c:axId val="189721216"/>
      </c:barChart>
      <c:catAx>
        <c:axId val="189719680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89721216"/>
        <c:crosses val="autoZero"/>
        <c:auto val="1"/>
        <c:lblAlgn val="ctr"/>
        <c:lblOffset val="100"/>
        <c:noMultiLvlLbl val="0"/>
      </c:catAx>
      <c:valAx>
        <c:axId val="189721216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89719680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1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-0.20500000000000007</c:v>
                </c:pt>
                <c:pt idx="1">
                  <c:v>-0.25900000000000034</c:v>
                </c:pt>
                <c:pt idx="2">
                  <c:v>-0.13999999999999968</c:v>
                </c:pt>
                <c:pt idx="3">
                  <c:v>-0.55700000000000038</c:v>
                </c:pt>
                <c:pt idx="4">
                  <c:v>-0.13999999999999968</c:v>
                </c:pt>
                <c:pt idx="5">
                  <c:v>-0.56700000000000017</c:v>
                </c:pt>
                <c:pt idx="6">
                  <c:v>-0.52299999999999969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0559744"/>
        <c:axId val="190566784"/>
      </c:barChart>
      <c:catAx>
        <c:axId val="19055974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0566784"/>
        <c:crosses val="autoZero"/>
        <c:auto val="1"/>
        <c:lblAlgn val="ctr"/>
        <c:lblOffset val="100"/>
        <c:noMultiLvlLbl val="0"/>
      </c:catAx>
      <c:valAx>
        <c:axId val="19056678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9055974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1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-0.14899999999999913</c:v>
                </c:pt>
                <c:pt idx="1">
                  <c:v>-0.21899999999999942</c:v>
                </c:pt>
                <c:pt idx="2">
                  <c:v>-9.4999999999999751E-2</c:v>
                </c:pt>
                <c:pt idx="3">
                  <c:v>-0.32000000000000028</c:v>
                </c:pt>
                <c:pt idx="4">
                  <c:v>-0.16800000000000015</c:v>
                </c:pt>
                <c:pt idx="5">
                  <c:v>-0.33999999999999986</c:v>
                </c:pt>
                <c:pt idx="6">
                  <c:v>-0.31400000000000006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0465152"/>
        <c:axId val="190476288"/>
      </c:barChart>
      <c:catAx>
        <c:axId val="190465152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0476288"/>
        <c:crosses val="autoZero"/>
        <c:auto val="1"/>
        <c:lblAlgn val="ctr"/>
        <c:lblOffset val="100"/>
        <c:noMultiLvlLbl val="0"/>
      </c:catAx>
      <c:valAx>
        <c:axId val="19047628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90465152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45.4</c:v>
                </c:pt>
                <c:pt idx="1">
                  <c:v>32.6</c:v>
                </c:pt>
                <c:pt idx="2">
                  <c:v>22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2D050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spPr>
              <a:solidFill>
                <a:srgbClr val="FF0000"/>
              </a:solidFill>
              <a:ln>
                <a:solidFill>
                  <a:srgbClr val="FF0000"/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-1.9999999999999574E-2</c:v>
                </c:pt>
                <c:pt idx="1">
                  <c:v>7.9000000000000625E-2</c:v>
                </c:pt>
                <c:pt idx="2">
                  <c:v>4.3000000000000149E-2</c:v>
                </c:pt>
                <c:pt idx="3">
                  <c:v>0.11699999999999999</c:v>
                </c:pt>
                <c:pt idx="4">
                  <c:v>-0.11599999999999966</c:v>
                </c:pt>
                <c:pt idx="5">
                  <c:v>0</c:v>
                </c:pt>
                <c:pt idx="6">
                  <c:v>8.0000000000000071E-3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0673664"/>
        <c:axId val="190689664"/>
      </c:barChart>
      <c:catAx>
        <c:axId val="19067366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0689664"/>
        <c:crosses val="autoZero"/>
        <c:auto val="1"/>
        <c:lblAlgn val="ctr"/>
        <c:lblOffset val="100"/>
        <c:noMultiLvlLbl val="0"/>
      </c:catAx>
      <c:valAx>
        <c:axId val="19068966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9067366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Hoja1!$A$2:$A$8</c:f>
              <c:numCache>
                <c:formatCode>General</c:formatCode>
                <c:ptCount val="7"/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0.32399999999999984</c:v>
                </c:pt>
                <c:pt idx="1">
                  <c:v>0.34200000000000053</c:v>
                </c:pt>
                <c:pt idx="2">
                  <c:v>0.16300000000000026</c:v>
                </c:pt>
                <c:pt idx="3">
                  <c:v>0.63999999999999968</c:v>
                </c:pt>
                <c:pt idx="4">
                  <c:v>0.40000000000000036</c:v>
                </c:pt>
                <c:pt idx="5">
                  <c:v>0.79199999999999982</c:v>
                </c:pt>
                <c:pt idx="6">
                  <c:v>0.72299999999999986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190739584"/>
        <c:axId val="190750720"/>
      </c:barChart>
      <c:catAx>
        <c:axId val="19073958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190750720"/>
        <c:crosses val="autoZero"/>
        <c:auto val="1"/>
        <c:lblAlgn val="ctr"/>
        <c:lblOffset val="100"/>
        <c:noMultiLvlLbl val="0"/>
      </c:catAx>
      <c:valAx>
        <c:axId val="190750720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19073958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2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57374986709370279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1F497D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  <c:spPr>
              <a:solidFill>
                <a:srgbClr val="4F81BD"/>
              </a:solidFill>
            </c:spPr>
          </c:dPt>
          <c:dLbls>
            <c:txPr>
              <a:bodyPr/>
              <a:lstStyle/>
              <a:p>
                <a:pPr>
                  <a:defRPr sz="12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Hoja1!$A$2:$A$8</c:f>
              <c:strCache>
                <c:ptCount val="7"/>
                <c:pt idx="0">
                  <c:v>P2_4. Atención de la enfermera</c:v>
                </c:pt>
                <c:pt idx="1">
                  <c:v>P2_5. Atención del médico</c:v>
                </c:pt>
                <c:pt idx="2">
                  <c:v>P2_6. Atención de otros 
profesionales en caso de haber estado con ellos</c:v>
                </c:pt>
                <c:pt idx="3">
                  <c:v>P2_3. Atención del personal de 
información</c:v>
                </c:pt>
                <c:pt idx="4">
                  <c:v>P2_1.  Facilidad para pedir cita</c:v>
                </c:pt>
                <c:pt idx="5">
                  <c:v>P2_2. Tiempo de espera hasta la 
cita</c:v>
                </c:pt>
                <c:pt idx="6">
                  <c:v>P2_7. Satisfacción global con el 
centro de Salud</c:v>
                </c:pt>
              </c:strCache>
            </c:strRef>
          </c:cat>
          <c:val>
            <c:numRef>
              <c:f>Hoja1!$B$2:$B$8</c:f>
              <c:numCache>
                <c:formatCode>0.00</c:formatCode>
                <c:ptCount val="7"/>
                <c:pt idx="0">
                  <c:v>8.343</c:v>
                </c:pt>
                <c:pt idx="1">
                  <c:v>8.266</c:v>
                </c:pt>
                <c:pt idx="2">
                  <c:v>7.8029999999999999</c:v>
                </c:pt>
                <c:pt idx="3">
                  <c:v>6.9740000000000002</c:v>
                </c:pt>
                <c:pt idx="4">
                  <c:v>6.718</c:v>
                </c:pt>
                <c:pt idx="5">
                  <c:v>5.3929999999999998</c:v>
                </c:pt>
                <c:pt idx="6">
                  <c:v>7.008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0821888"/>
        <c:axId val="190823424"/>
      </c:barChart>
      <c:catAx>
        <c:axId val="190821888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90823424"/>
        <c:crosses val="autoZero"/>
        <c:auto val="1"/>
        <c:lblAlgn val="ctr"/>
        <c:lblOffset val="100"/>
        <c:noMultiLvlLbl val="0"/>
      </c:catAx>
      <c:valAx>
        <c:axId val="190823424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90821888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70800325345634"/>
          <c:y val="5.382575097903531E-2"/>
          <c:w val="0.56836750493445032"/>
          <c:h val="0.83199199202284646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spPr>
            <a:solidFill>
              <a:schemeClr val="tx2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invertIfNegative val="0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invertIfNegative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400" b="0">
                    <a:solidFill>
                      <a:schemeClr val="tx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Sheet1!$B$2:$B$3</c:f>
              <c:numCache>
                <c:formatCode>General</c:formatCode>
                <c:ptCount val="2"/>
                <c:pt idx="0">
                  <c:v>63.3</c:v>
                </c:pt>
                <c:pt idx="1">
                  <c:v>36.700000000000003</c:v>
                </c:pt>
              </c:numCache>
            </c:numRef>
          </c:val>
        </c:ser>
        <c:ser>
          <c:idx val="1"/>
          <c:order val="1"/>
          <c:tx>
            <c:strRef>
              <c:f>Sheet1!$C$1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c:spPr>
          <c:invertIfNegative val="0"/>
          <c:dPt>
            <c:idx val="1"/>
            <c:invertIfNegative val="0"/>
            <c:bubble3D val="0"/>
            <c:spPr>
              <a:solidFill>
                <a:schemeClr val="accent6">
                  <a:lumMod val="60000"/>
                  <a:lumOff val="40000"/>
                </a:schemeClr>
              </a:solidFill>
              <a:ln>
                <a:solidFill>
                  <a:schemeClr val="bg1"/>
                </a:solidFill>
              </a:ln>
            </c:spPr>
          </c:dPt>
          <c:dLbls>
            <c:numFmt formatCode="0.0\%" sourceLinked="0"/>
            <c:txPr>
              <a:bodyPr/>
              <a:lstStyle/>
              <a:p>
                <a:pPr>
                  <a:defRPr sz="140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Sheet1!$A$2:$A$3</c:f>
              <c:strCache>
                <c:ptCount val="2"/>
                <c:pt idx="0">
                  <c:v>Sí lo sabe</c:v>
                </c:pt>
                <c:pt idx="1">
                  <c:v>No lo sabe</c:v>
                </c:pt>
              </c:strCache>
            </c:strRef>
          </c:cat>
          <c:val>
            <c:numRef>
              <c:f>Sheet1!$C$2:$C$3</c:f>
              <c:numCache>
                <c:formatCode>General</c:formatCode>
                <c:ptCount val="2"/>
                <c:pt idx="0">
                  <c:v>78.900000000000006</c:v>
                </c:pt>
                <c:pt idx="1">
                  <c:v>21.1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00"/>
        <c:axId val="190276352"/>
        <c:axId val="190254080"/>
      </c:barChart>
      <c:valAx>
        <c:axId val="190254080"/>
        <c:scaling>
          <c:orientation val="minMax"/>
        </c:scaling>
        <c:delete val="1"/>
        <c:axPos val="t"/>
        <c:numFmt formatCode="General" sourceLinked="1"/>
        <c:majorTickMark val="none"/>
        <c:minorTickMark val="none"/>
        <c:tickLblPos val="nextTo"/>
        <c:crossAx val="190276352"/>
        <c:crosses val="autoZero"/>
        <c:crossBetween val="between"/>
      </c:valAx>
      <c:catAx>
        <c:axId val="190276352"/>
        <c:scaling>
          <c:orientation val="maxMin"/>
        </c:scaling>
        <c:delete val="0"/>
        <c:axPos val="l"/>
        <c:majorTickMark val="out"/>
        <c:minorTickMark val="none"/>
        <c:tickLblPos val="nextTo"/>
        <c:txPr>
          <a:bodyPr/>
          <a:lstStyle/>
          <a:p>
            <a:pPr>
              <a:defRPr sz="1600"/>
            </a:pPr>
            <a:endParaRPr lang="es-ES"/>
          </a:p>
        </c:txPr>
        <c:crossAx val="190254080"/>
        <c:crosses val="autoZero"/>
        <c:auto val="1"/>
        <c:lblAlgn val="ctr"/>
        <c:lblOffset val="100"/>
        <c:noMultiLvlLbl val="0"/>
      </c:catAx>
      <c:spPr>
        <a:noFill/>
        <a:ln>
          <a:noFill/>
        </a:ln>
        <a:effectLst/>
      </c:spPr>
    </c:plotArea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2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63.3</c:v>
                </c:pt>
                <c:pt idx="2">
                  <c:v>50.3</c:v>
                </c:pt>
                <c:pt idx="3">
                  <c:v>60.1</c:v>
                </c:pt>
                <c:pt idx="4">
                  <c:v>70.900000000000006</c:v>
                </c:pt>
                <c:pt idx="5">
                  <c:v>68.900000000000006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36.700000000000003</c:v>
                </c:pt>
                <c:pt idx="2">
                  <c:v>49.7</c:v>
                </c:pt>
                <c:pt idx="3">
                  <c:v>39.9</c:v>
                </c:pt>
                <c:pt idx="4">
                  <c:v>29.1</c:v>
                </c:pt>
                <c:pt idx="5">
                  <c:v>31.1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88290944"/>
        <c:axId val="188292096"/>
      </c:barChart>
      <c:catAx>
        <c:axId val="18829094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88292096"/>
        <c:crosses val="autoZero"/>
        <c:auto val="1"/>
        <c:lblAlgn val="ctr"/>
        <c:lblOffset val="100"/>
        <c:noMultiLvlLbl val="0"/>
      </c:catAx>
      <c:valAx>
        <c:axId val="188292096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829094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.20899304293352791"/>
          <c:y val="0.86303999991286373"/>
          <c:w val="0.46778922229737391"/>
          <c:h val="0.10271177869259707"/>
        </c:manualLayout>
      </c:layout>
      <c:overlay val="0"/>
      <c:txPr>
        <a:bodyPr/>
        <a:lstStyle/>
        <a:p>
          <a:pPr>
            <a:defRPr sz="16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2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17375E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solidFill>
                      <a:srgbClr val="17375E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chemeClr val="tx2">
                <a:lumMod val="60000"/>
                <a:lumOff val="40000"/>
              </a:schemeClr>
            </a:solidFill>
          </c:spPr>
          <c:invertIfNegative val="0"/>
          <c:dLbls>
            <c:numFmt formatCode="0.0\%" sourceLinked="0"/>
            <c:txPr>
              <a:bodyPr/>
              <a:lstStyle/>
              <a:p>
                <a:pPr>
                  <a:defRPr sz="1200">
                    <a:solidFill>
                      <a:schemeClr val="tx2">
                        <a:lumMod val="60000"/>
                        <a:lumOff val="4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4.5</c:v>
                </c:pt>
                <c:pt idx="1">
                  <c:v>27.6</c:v>
                </c:pt>
                <c:pt idx="2">
                  <c:v>12.4</c:v>
                </c:pt>
                <c:pt idx="3">
                  <c:v>27.7</c:v>
                </c:pt>
                <c:pt idx="4">
                  <c:v>27.9</c:v>
                </c:pt>
                <c:pt idx="5">
                  <c:v>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1117184"/>
        <c:axId val="191118720"/>
      </c:barChart>
      <c:catAx>
        <c:axId val="19111718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91118720"/>
        <c:crosses val="autoZero"/>
        <c:auto val="1"/>
        <c:lblAlgn val="ctr"/>
        <c:lblOffset val="100"/>
        <c:noMultiLvlLbl val="0"/>
      </c:catAx>
      <c:valAx>
        <c:axId val="19111872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9111718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8005363989662603"/>
          <c:h val="0.8802726939688644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Total nacional</c:v>
                </c:pt>
              </c:strCache>
            </c:strRef>
          </c:tx>
          <c:spPr>
            <a:solidFill>
              <a:srgbClr val="F79646">
                <a:lumMod val="75000"/>
              </a:srgbClr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txPr>
              <a:bodyPr/>
              <a:lstStyle/>
              <a:p>
                <a:pPr>
                  <a:defRPr sz="1400" b="1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0.00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ser>
          <c:idx val="1"/>
          <c:order val="1"/>
          <c:tx>
            <c:strRef>
              <c:f>Hoja1!$C$1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F79646">
                <a:lumMod val="60000"/>
                <a:lumOff val="40000"/>
              </a:srgbClr>
            </a:solidFill>
          </c:spPr>
          <c:invertIfNegative val="0"/>
          <c:dLbls>
            <c:txPr>
              <a:bodyPr/>
              <a:lstStyle/>
              <a:p>
                <a:pPr>
                  <a:defRPr sz="140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Hoja1!$C$2:$C$4</c:f>
              <c:numCache>
                <c:formatCode>0.00</c:formatCode>
                <c:ptCount val="3"/>
                <c:pt idx="0">
                  <c:v>8.9039999999999999</c:v>
                </c:pt>
                <c:pt idx="1">
                  <c:v>8.8439999999999994</c:v>
                </c:pt>
                <c:pt idx="2">
                  <c:v>8.6010000000000009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1277312"/>
        <c:axId val="191168512"/>
      </c:barChart>
      <c:catAx>
        <c:axId val="19127731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191168512"/>
        <c:crosses val="autoZero"/>
        <c:auto val="1"/>
        <c:lblAlgn val="ctr"/>
        <c:lblOffset val="100"/>
        <c:noMultiLvlLbl val="0"/>
      </c:catAx>
      <c:valAx>
        <c:axId val="191168512"/>
        <c:scaling>
          <c:orientation val="minMax"/>
          <c:max val="10"/>
          <c:min val="0"/>
        </c:scaling>
        <c:delete val="1"/>
        <c:axPos val="b"/>
        <c:numFmt formatCode="0.00" sourceLinked="1"/>
        <c:majorTickMark val="out"/>
        <c:minorTickMark val="none"/>
        <c:tickLblPos val="nextTo"/>
        <c:crossAx val="19127731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2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7</c:v>
                </c:pt>
                <c:pt idx="1">
                  <c:v>16.7</c:v>
                </c:pt>
                <c:pt idx="2">
                  <c:v>11</c:v>
                </c:pt>
                <c:pt idx="3">
                  <c:v>35.9</c:v>
                </c:pt>
                <c:pt idx="4">
                  <c:v>28.9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42486144"/>
        <c:axId val="142500224"/>
      </c:barChart>
      <c:catAx>
        <c:axId val="14248614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42500224"/>
        <c:crosses val="autoZero"/>
        <c:auto val="1"/>
        <c:lblAlgn val="ctr"/>
        <c:lblOffset val="100"/>
        <c:noMultiLvlLbl val="0"/>
      </c:catAx>
      <c:valAx>
        <c:axId val="14250022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4248614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3.3</c:v>
                </c:pt>
                <c:pt idx="1">
                  <c:v>9.6</c:v>
                </c:pt>
                <c:pt idx="2">
                  <c:v>4.3</c:v>
                </c:pt>
                <c:pt idx="3">
                  <c:v>47.2</c:v>
                </c:pt>
                <c:pt idx="4">
                  <c:v>35.700000000000003</c:v>
                </c:pt>
                <c:pt idx="5">
                  <c:v>0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1456000"/>
        <c:axId val="191457536"/>
      </c:barChart>
      <c:catAx>
        <c:axId val="191456000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91457536"/>
        <c:crosses val="autoZero"/>
        <c:auto val="1"/>
        <c:lblAlgn val="ctr"/>
        <c:lblOffset val="100"/>
        <c:noMultiLvlLbl val="0"/>
      </c:catAx>
      <c:valAx>
        <c:axId val="19145753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91456000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2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1.9</c:v>
                </c:pt>
                <c:pt idx="1">
                  <c:v>11.4</c:v>
                </c:pt>
                <c:pt idx="2">
                  <c:v>12</c:v>
                </c:pt>
                <c:pt idx="3">
                  <c:v>35.6</c:v>
                </c:pt>
                <c:pt idx="4">
                  <c:v>38.5</c:v>
                </c:pt>
                <c:pt idx="5">
                  <c:v>0.7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1482496"/>
        <c:axId val="191484288"/>
      </c:barChart>
      <c:catAx>
        <c:axId val="19148249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91484288"/>
        <c:crosses val="autoZero"/>
        <c:auto val="1"/>
        <c:lblAlgn val="ctr"/>
        <c:lblOffset val="100"/>
        <c:noMultiLvlLbl val="0"/>
      </c:catAx>
      <c:valAx>
        <c:axId val="19148428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9148249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1960921629137283"/>
          <c:y val="8.9075790072289524E-2"/>
          <c:w val="0.56245139364189645"/>
          <c:h val="0.66713609034024468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>
                  <a:lumMod val="75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rgbClr val="92D050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numFmt formatCode="0.0\%" sourceLinked="0"/>
            <c:txPr>
              <a:bodyPr/>
              <a:lstStyle/>
              <a:p>
                <a:pPr>
                  <a:defRPr sz="18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Online</c:v>
                </c:pt>
                <c:pt idx="1">
                  <c:v>Por teléfono</c:v>
                </c:pt>
                <c:pt idx="2">
                  <c:v>En el propio centro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55.1</c:v>
                </c:pt>
                <c:pt idx="1">
                  <c:v>25.4</c:v>
                </c:pt>
                <c:pt idx="2">
                  <c:v>19.5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3.1685342554890097E-2"/>
          <c:y val="0.80340625994475179"/>
          <c:w val="0.96831465744510992"/>
          <c:h val="0.1427861593532922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6.9</c:v>
                </c:pt>
                <c:pt idx="1">
                  <c:v>15.2</c:v>
                </c:pt>
                <c:pt idx="2">
                  <c:v>12.8</c:v>
                </c:pt>
                <c:pt idx="3">
                  <c:v>35.5</c:v>
                </c:pt>
                <c:pt idx="4">
                  <c:v>29.2</c:v>
                </c:pt>
                <c:pt idx="5">
                  <c:v>0.6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91427328"/>
        <c:axId val="191428864"/>
      </c:barChart>
      <c:catAx>
        <c:axId val="19142732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91428864"/>
        <c:crosses val="autoZero"/>
        <c:auto val="1"/>
        <c:lblAlgn val="ctr"/>
        <c:lblOffset val="100"/>
        <c:noMultiLvlLbl val="0"/>
      </c:catAx>
      <c:valAx>
        <c:axId val="19142886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9142732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676510198053E-3"/>
          <c:y val="4.4300993607999497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</c:dPt>
          <c:dPt>
            <c:idx val="3"/>
            <c:invertIfNegative val="0"/>
            <c:bubble3D val="0"/>
          </c:dPt>
          <c:dPt>
            <c:idx val="4"/>
            <c:invertIfNegative val="0"/>
            <c:bubble3D val="0"/>
            <c:spPr>
              <a:solidFill>
                <a:schemeClr val="tx1">
                  <a:lumMod val="50000"/>
                  <a:lumOff val="50000"/>
                </a:schemeClr>
              </a:solidFill>
            </c:spPr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Hoja1!$A$2:$A$7</c:f>
              <c:strCache>
                <c:ptCount val="6"/>
                <c:pt idx="0">
                  <c:v>Una vez o más al mes</c:v>
                </c:pt>
                <c:pt idx="1">
                  <c:v>Dos o tres veces al año</c:v>
                </c:pt>
                <c:pt idx="2">
                  <c:v>Una vez al año</c:v>
                </c:pt>
                <c:pt idx="3">
                  <c:v>Según necesidad</c:v>
                </c:pt>
                <c:pt idx="4">
                  <c:v>No la he visitado en el último año</c:v>
                </c:pt>
                <c:pt idx="5">
                  <c:v>(NO LEER) Ns/Nc</c:v>
                </c:pt>
              </c:strCache>
            </c:strRef>
          </c:cat>
          <c:val>
            <c:numRef>
              <c:f>Hoja1!$B$2:$B$7</c:f>
              <c:numCache>
                <c:formatCode>General</c:formatCode>
                <c:ptCount val="6"/>
                <c:pt idx="0">
                  <c:v>13.7</c:v>
                </c:pt>
                <c:pt idx="1">
                  <c:v>27.1</c:v>
                </c:pt>
                <c:pt idx="2">
                  <c:v>12.2</c:v>
                </c:pt>
                <c:pt idx="3">
                  <c:v>30</c:v>
                </c:pt>
                <c:pt idx="4">
                  <c:v>16.5</c:v>
                </c:pt>
                <c:pt idx="5">
                  <c:v>0.5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1905152"/>
        <c:axId val="211906944"/>
      </c:barChart>
      <c:catAx>
        <c:axId val="2119051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11906944"/>
        <c:crosses val="autoZero"/>
        <c:auto val="1"/>
        <c:lblAlgn val="ctr"/>
        <c:lblOffset val="100"/>
        <c:noMultiLvlLbl val="0"/>
      </c:catAx>
      <c:valAx>
        <c:axId val="21190694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1190515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3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-7.5000000000001066E-2</c:v>
                </c:pt>
                <c:pt idx="1">
                  <c:v>-0.11500000000000021</c:v>
                </c:pt>
                <c:pt idx="2">
                  <c:v>-0.37300000000000111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1776640"/>
        <c:axId val="211779584"/>
      </c:barChart>
      <c:catAx>
        <c:axId val="2117766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11779584"/>
        <c:crosses val="autoZero"/>
        <c:auto val="1"/>
        <c:lblAlgn val="ctr"/>
        <c:lblOffset val="100"/>
        <c:noMultiLvlLbl val="0"/>
      </c:catAx>
      <c:valAx>
        <c:axId val="211779584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1177664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2.1673655735561771E-2"/>
          <c:y val="0.10739614664606931"/>
          <c:w val="0.4139151265810424"/>
          <c:h val="0.8548351802974469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F34E-4017-933A-0075238B30FA}"/>
              </c:ext>
            </c:extLst>
          </c:dPt>
          <c:dPt>
            <c:idx val="4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F34E-4017-933A-0075238B30FA}"/>
              </c:ext>
            </c:extLst>
          </c:dPt>
          <c:dPt>
            <c:idx val="5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F34E-4017-933A-0075238B30FA}"/>
              </c:ext>
            </c:extLst>
          </c:dPt>
          <c:dPt>
            <c:idx val="6"/>
            <c:invertIfNegative val="0"/>
            <c:bubble3D val="0"/>
          </c:dPt>
          <c:dLbls>
            <c:numFmt formatCode="#,##0.00" sourceLinked="0"/>
            <c:txPr>
              <a:bodyPr/>
              <a:lstStyle/>
              <a:p>
                <a:pPr>
                  <a:defRPr sz="1400" b="1">
                    <a:solidFill>
                      <a:schemeClr val="accent6"/>
                    </a:solidFill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Hoja1!$A$2:$A$4</c:f>
              <c:strCache>
                <c:ptCount val="3"/>
                <c:pt idx="0">
                  <c:v>P8_3. La profesionalidad</c:v>
                </c:pt>
                <c:pt idx="1">
                  <c:v>P8_2.  La atención personal</c:v>
                </c:pt>
                <c:pt idx="2">
                  <c:v>P8_1. La facilidad de ser atendido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8.9580000000000002</c:v>
                </c:pt>
                <c:pt idx="1">
                  <c:v>8.91</c:v>
                </c:pt>
                <c:pt idx="2">
                  <c:v>8.5220000000000002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3-F34E-4017-933A-0075238B30F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1641472"/>
        <c:axId val="211643008"/>
      </c:barChart>
      <c:catAx>
        <c:axId val="211641472"/>
        <c:scaling>
          <c:orientation val="maxMin"/>
        </c:scaling>
        <c:delete val="1"/>
        <c:axPos val="l"/>
        <c:numFmt formatCode="General" sourceLinked="1"/>
        <c:majorTickMark val="out"/>
        <c:minorTickMark val="none"/>
        <c:tickLblPos val="nextTo"/>
        <c:crossAx val="211643008"/>
        <c:crosses val="autoZero"/>
        <c:auto val="1"/>
        <c:lblAlgn val="ctr"/>
        <c:lblOffset val="100"/>
        <c:noMultiLvlLbl val="0"/>
      </c:catAx>
      <c:valAx>
        <c:axId val="211643008"/>
        <c:scaling>
          <c:orientation val="minMax"/>
          <c:max val="10"/>
          <c:min val="0"/>
        </c:scaling>
        <c:delete val="1"/>
        <c:axPos val="b"/>
        <c:numFmt formatCode="General" sourceLinked="1"/>
        <c:majorTickMark val="out"/>
        <c:minorTickMark val="none"/>
        <c:tickLblPos val="nextTo"/>
        <c:crossAx val="211641472"/>
        <c:crosses val="max"/>
        <c:crossBetween val="between"/>
        <c:minorUnit val="2"/>
      </c:valAx>
    </c:plotArea>
    <c:plotVisOnly val="1"/>
    <c:dispBlanksAs val="gap"/>
    <c:showDLblsOverMax val="0"/>
  </c:chart>
  <c:txPr>
    <a:bodyPr/>
    <a:lstStyle/>
    <a:p>
      <a:pPr>
        <a:defRPr sz="1200">
          <a:solidFill>
            <a:schemeClr val="tx1">
              <a:lumMod val="65000"/>
              <a:lumOff val="35000"/>
            </a:schemeClr>
          </a:solidFill>
          <a:latin typeface="Segoe UI" panose="020B0502040204020203" pitchFamily="34" charset="0"/>
          <a:cs typeface="Segoe UI" panose="020B0502040204020203" pitchFamily="34" charset="0"/>
        </a:defRPr>
      </a:pPr>
      <a:endParaRPr lang="es-ES"/>
    </a:p>
  </c:txPr>
  <c:externalData r:id="rId2">
    <c:autoUpdate val="0"/>
  </c:externalData>
</c:chartSpace>
</file>

<file path=ppt/charts/chart3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rgbClr val="FF0000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-7.6999999999999957E-2</c:v>
                </c:pt>
                <c:pt idx="1">
                  <c:v>-0.10599999999999987</c:v>
                </c:pt>
                <c:pt idx="2">
                  <c:v>-0.13100000000000023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rgbClr val="FF0000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4482304"/>
        <c:axId val="214485248"/>
      </c:barChart>
      <c:catAx>
        <c:axId val="214482304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14485248"/>
        <c:crosses val="autoZero"/>
        <c:auto val="1"/>
        <c:lblAlgn val="ctr"/>
        <c:lblOffset val="100"/>
        <c:noMultiLvlLbl val="0"/>
      </c:catAx>
      <c:valAx>
        <c:axId val="21448524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14482304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FF0000"/>
            </a:solidFill>
            <a:ln>
              <a:solidFill>
                <a:schemeClr val="bg1">
                  <a:lumMod val="65000"/>
                </a:schemeClr>
              </a:solidFill>
            </a:ln>
          </c:spPr>
          <c:invertIfNegative val="1"/>
          <c:dPt>
            <c:idx val="0"/>
            <c:invertIfNegative val="1"/>
            <c:bubble3D val="0"/>
            <c:spPr>
              <a:solidFill>
                <a:schemeClr val="bg1">
                  <a:lumMod val="65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spPr>
              <a:solidFill>
                <a:schemeClr val="accent3"/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spPr>
              <a:solidFill>
                <a:schemeClr val="bg1">
                  <a:lumMod val="50000"/>
                </a:schemeClr>
              </a:solidFill>
              <a:ln>
                <a:solidFill>
                  <a:schemeClr val="bg1">
                    <a:lumMod val="65000"/>
                  </a:schemeClr>
                </a:solidFill>
              </a:ln>
            </c:spPr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-2.1000000000000796E-2</c:v>
                </c:pt>
                <c:pt idx="1">
                  <c:v>3.0000000000001137E-3</c:v>
                </c:pt>
                <c:pt idx="2">
                  <c:v>-2.2999999999999687E-2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bg1">
                        <a:lumMod val="65000"/>
                      </a:schemeClr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4514688"/>
        <c:axId val="214522880"/>
      </c:barChart>
      <c:catAx>
        <c:axId val="214514688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14522880"/>
        <c:crosses val="autoZero"/>
        <c:auto val="1"/>
        <c:lblAlgn val="ctr"/>
        <c:lblOffset val="100"/>
        <c:noMultiLvlLbl val="0"/>
      </c:catAx>
      <c:valAx>
        <c:axId val="214522880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14514688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908999434269454"/>
          <c:y val="3.5277777777777776E-2"/>
          <c:w val="0.40749873682301269"/>
          <c:h val="0.9168597084524664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Columna1</c:v>
                </c:pt>
              </c:strCache>
            </c:strRef>
          </c:tx>
          <c:spPr>
            <a:solidFill>
              <a:srgbClr val="9BBB59"/>
            </a:solidFill>
            <a:ln>
              <a:solidFill>
                <a:schemeClr val="accent3"/>
              </a:solidFill>
            </a:ln>
          </c:spPr>
          <c:invertIfNegative val="1"/>
          <c:dPt>
            <c:idx val="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33C1-4D40-8C47-3408D15CB301}"/>
              </c:ext>
            </c:extLst>
          </c:dPt>
          <c:dPt>
            <c:idx val="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33C1-4D40-8C47-3408D15CB301}"/>
              </c:ext>
            </c:extLst>
          </c:dPt>
          <c:dPt>
            <c:idx val="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33C1-4D40-8C47-3408D15CB301}"/>
              </c:ext>
            </c:extLst>
          </c:dPt>
          <c:dPt>
            <c:idx val="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33C1-4D40-8C47-3408D15CB301}"/>
              </c:ext>
            </c:extLst>
          </c:dPt>
          <c:dPt>
            <c:idx val="5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8214-456B-BC20-E995A244779C}"/>
              </c:ext>
            </c:extLst>
          </c:dPt>
          <c:dPt>
            <c:idx val="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8214-456B-BC20-E995A244779C}"/>
              </c:ext>
            </c:extLst>
          </c:dPt>
          <c:dPt>
            <c:idx val="7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8214-456B-BC20-E995A244779C}"/>
              </c:ext>
            </c:extLst>
          </c:dPt>
          <c:dPt>
            <c:idx val="8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8214-456B-BC20-E995A244779C}"/>
              </c:ext>
            </c:extLst>
          </c:dPt>
          <c:dPt>
            <c:idx val="9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4-8214-456B-BC20-E995A244779C}"/>
              </c:ext>
            </c:extLst>
          </c:dPt>
          <c:dPt>
            <c:idx val="10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5-8214-456B-BC20-E995A244779C}"/>
              </c:ext>
            </c:extLst>
          </c:dPt>
          <c:dPt>
            <c:idx val="11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6-8214-456B-BC20-E995A244779C}"/>
              </c:ext>
            </c:extLst>
          </c:dPt>
          <c:dPt>
            <c:idx val="12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7-8214-456B-BC20-E995A244779C}"/>
              </c:ext>
            </c:extLst>
          </c:dPt>
          <c:dPt>
            <c:idx val="13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8-8214-456B-BC20-E995A244779C}"/>
              </c:ext>
            </c:extLst>
          </c:dPt>
          <c:dPt>
            <c:idx val="14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9-8214-456B-BC20-E995A244779C}"/>
              </c:ext>
            </c:extLst>
          </c:dPt>
          <c:dPt>
            <c:idx val="16"/>
            <c:invertIfNegative val="1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A-8214-456B-BC20-E995A244779C}"/>
              </c:ext>
            </c:extLst>
          </c:dPt>
          <c:dLbls>
            <c:numFmt formatCode="#,##0.00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050" b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Segoe UI" panose="020B0502040204020203" pitchFamily="34" charset="0"/>
                    <a:cs typeface="Segoe UI" panose="020B0502040204020203" pitchFamily="34" charset="0"/>
                  </a:defRPr>
                </a:pPr>
                <a:endParaRPr lang="es-E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Hoja1!$A$2:$A$4</c:f>
              <c:numCache>
                <c:formatCode>General</c:formatCode>
                <c:ptCount val="3"/>
              </c:numCache>
            </c:numRef>
          </c:cat>
          <c:val>
            <c:numRef>
              <c:f>Hoja1!$B$2:$B$4</c:f>
              <c:numCache>
                <c:formatCode>General</c:formatCode>
                <c:ptCount val="3"/>
                <c:pt idx="0">
                  <c:v>0.10099999999999909</c:v>
                </c:pt>
                <c:pt idx="1">
                  <c:v>0.1169999999999991</c:v>
                </c:pt>
                <c:pt idx="2">
                  <c:v>0.26699999999999946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8214-456B-BC20-E995A244779C}"/>
            </c:ext>
            <c:ext xmlns:c14="http://schemas.microsoft.com/office/drawing/2007/8/2/chart" uri="{6F2FDCE9-48DA-4B69-8628-5D25D57E5C99}">
              <c14:invertSolidFillFmt>
                <c14:spPr xmlns:c14="http://schemas.microsoft.com/office/drawing/2007/8/2/chart">
                  <a:solidFill>
                    <a:srgbClr val="FF0000"/>
                  </a:solidFill>
                  <a:ln>
                    <a:solidFill>
                      <a:schemeClr val="accent3"/>
                    </a:solidFill>
                  </a:ln>
                </c14:spPr>
              </c14:invertSolidFillFmt>
            </c:ext>
          </c:extLst>
        </c:ser>
        <c:dLbls>
          <c:dLblPos val="ctr"/>
          <c:showLegendKey val="0"/>
          <c:showVal val="1"/>
          <c:showCatName val="0"/>
          <c:showSerName val="0"/>
          <c:showPercent val="0"/>
          <c:showBubbleSize val="0"/>
        </c:dLbls>
        <c:gapWidth val="50"/>
        <c:axId val="211824640"/>
        <c:axId val="211827328"/>
      </c:barChart>
      <c:catAx>
        <c:axId val="211824640"/>
        <c:scaling>
          <c:orientation val="maxMin"/>
        </c:scaling>
        <c:delete val="1"/>
        <c:axPos val="l"/>
        <c:numFmt formatCode="General" sourceLinked="0"/>
        <c:majorTickMark val="out"/>
        <c:minorTickMark val="none"/>
        <c:tickLblPos val="nextTo"/>
        <c:crossAx val="211827328"/>
        <c:crosses val="autoZero"/>
        <c:auto val="1"/>
        <c:lblAlgn val="ctr"/>
        <c:lblOffset val="100"/>
        <c:noMultiLvlLbl val="0"/>
      </c:catAx>
      <c:valAx>
        <c:axId val="211827328"/>
        <c:scaling>
          <c:orientation val="minMax"/>
          <c:max val="3"/>
          <c:min val="-3"/>
        </c:scaling>
        <c:delete val="1"/>
        <c:axPos val="b"/>
        <c:numFmt formatCode="General" sourceLinked="1"/>
        <c:majorTickMark val="out"/>
        <c:minorTickMark val="none"/>
        <c:tickLblPos val="nextTo"/>
        <c:crossAx val="211824640"/>
        <c:crosses val="max"/>
        <c:crossBetween val="between"/>
        <c:majorUnit val="1"/>
        <c:minorUnit val="0.2"/>
      </c:valAx>
      <c:spPr>
        <a:noFill/>
        <a:ln w="25400">
          <a:noFill/>
        </a:ln>
      </c:spPr>
    </c:plotArea>
    <c:plotVisOnly val="1"/>
    <c:dispBlanksAs val="gap"/>
    <c:showDLblsOverMax val="0"/>
  </c:chart>
  <c:txPr>
    <a:bodyPr/>
    <a:lstStyle/>
    <a:p>
      <a:pPr>
        <a:defRPr sz="1800"/>
      </a:pPr>
      <a:endParaRPr lang="es-ES"/>
    </a:p>
  </c:txPr>
  <c:externalData r:id="rId1">
    <c:autoUpdate val="0"/>
  </c:externalData>
</c:chartSpace>
</file>

<file path=ppt/charts/chart3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1989670654837534"/>
                  <c:y val="5.8062776712194175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78.7</c:v>
                </c:pt>
                <c:pt idx="1">
                  <c:v>6.6</c:v>
                </c:pt>
                <c:pt idx="2">
                  <c:v>14.6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20863187643719283"/>
                  <c:y val="7.857209004396612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12025597216565345"/>
                  <c:y val="2.140484820158077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requiere estudios universitarios</c:v>
                </c:pt>
                <c:pt idx="1">
                  <c:v>No requiere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77.900000000000006</c:v>
                </c:pt>
                <c:pt idx="1">
                  <c:v>5</c:v>
                </c:pt>
                <c:pt idx="2">
                  <c:v>17.100000000000001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37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3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requiere formación universitaria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78.7</c:v>
                </c:pt>
                <c:pt idx="2">
                  <c:v>82</c:v>
                </c:pt>
                <c:pt idx="3">
                  <c:v>78.400000000000006</c:v>
                </c:pt>
                <c:pt idx="4">
                  <c:v>79.3</c:v>
                </c:pt>
                <c:pt idx="5">
                  <c:v>75.5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requiere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6.6</c:v>
                </c:pt>
                <c:pt idx="2">
                  <c:v>7.7</c:v>
                </c:pt>
                <c:pt idx="3">
                  <c:v>7</c:v>
                </c:pt>
                <c:pt idx="4">
                  <c:v>6.3</c:v>
                </c:pt>
                <c:pt idx="5">
                  <c:v>5.7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14.6</c:v>
                </c:pt>
                <c:pt idx="2">
                  <c:v>10.4</c:v>
                </c:pt>
                <c:pt idx="3">
                  <c:v>14.6</c:v>
                </c:pt>
                <c:pt idx="4">
                  <c:v>14.4</c:v>
                </c:pt>
                <c:pt idx="5">
                  <c:v>18.7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14255104"/>
        <c:axId val="214256640"/>
      </c:barChart>
      <c:catAx>
        <c:axId val="2142551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14256640"/>
        <c:crosses val="autoZero"/>
        <c:auto val="1"/>
        <c:lblAlgn val="ctr"/>
        <c:lblOffset val="100"/>
        <c:noMultiLvlLbl val="0"/>
      </c:catAx>
      <c:valAx>
        <c:axId val="214256640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42551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2117090775017679E-3"/>
          <c:y val="0.88992973810429832"/>
          <c:w val="0.98909767046640729"/>
          <c:h val="0.1027117786925970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70132485279413403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Online</c:v>
                </c:pt>
              </c:strCache>
            </c:strRef>
          </c:tx>
          <c:spPr>
            <a:solidFill>
              <a:srgbClr val="1F497D">
                <a:lumMod val="75000"/>
              </a:srgbClr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45.4</c:v>
                </c:pt>
                <c:pt idx="2">
                  <c:v>52.8</c:v>
                </c:pt>
                <c:pt idx="3">
                  <c:v>56.3</c:v>
                </c:pt>
                <c:pt idx="4">
                  <c:v>46.7</c:v>
                </c:pt>
                <c:pt idx="5">
                  <c:v>27.2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Por teléfono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32.6</c:v>
                </c:pt>
                <c:pt idx="2">
                  <c:v>32.799999999999997</c:v>
                </c:pt>
                <c:pt idx="3">
                  <c:v>30</c:v>
                </c:pt>
                <c:pt idx="4">
                  <c:v>29.9</c:v>
                </c:pt>
                <c:pt idx="5">
                  <c:v>37.799999999999997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el propio centro</c:v>
                </c:pt>
              </c:strCache>
            </c:strRef>
          </c:tx>
          <c:invertIfNegative val="0"/>
          <c:dLbls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0">
                  <c:v>Total</c:v>
                </c:pt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65 o más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</c:v>
                </c:pt>
                <c:pt idx="2">
                  <c:v>14.4</c:v>
                </c:pt>
                <c:pt idx="3">
                  <c:v>13.7</c:v>
                </c:pt>
                <c:pt idx="4">
                  <c:v>23.4</c:v>
                </c:pt>
                <c:pt idx="5">
                  <c:v>34.9</c:v>
                </c:pt>
              </c:numCache>
            </c:numRef>
          </c:val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188750080"/>
        <c:axId val="188780544"/>
      </c:barChart>
      <c:catAx>
        <c:axId val="188750080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188780544"/>
        <c:crosses val="autoZero"/>
        <c:auto val="1"/>
        <c:lblAlgn val="ctr"/>
        <c:lblOffset val="100"/>
        <c:noMultiLvlLbl val="0"/>
      </c:catAx>
      <c:valAx>
        <c:axId val="188780544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188750080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1.1741182187276848E-2"/>
          <c:y val="0.7074200361179912"/>
          <c:w val="0.93130391467655171"/>
          <c:h val="0.1369600000871363"/>
        </c:manualLayout>
      </c:layout>
      <c:overlay val="0"/>
      <c:txPr>
        <a:bodyPr/>
        <a:lstStyle/>
        <a:p>
          <a:pPr>
            <a:defRPr sz="1400">
              <a:latin typeface="Segoe UI" pitchFamily="34" charset="0"/>
              <a:cs typeface="Segoe UI" pitchFamily="34" charset="0"/>
            </a:defRPr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0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Sales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7875072203640627"/>
                  <c:y val="2.708409382824867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1613951008321064"/>
                  <c:y val="-6.2333433977326625E-3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46.3</c:v>
                </c:pt>
                <c:pt idx="1">
                  <c:v>50.2</c:v>
                </c:pt>
                <c:pt idx="2">
                  <c:v>3.5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22605286957690549"/>
          <c:y val="9.2940153079770327E-2"/>
          <c:w val="0.49393566667690214"/>
          <c:h val="0.65610050102238737"/>
        </c:manualLayout>
      </c:layout>
      <c:pieChart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CCAA</c:v>
                </c:pt>
              </c:strCache>
            </c:strRef>
          </c:tx>
          <c:dPt>
            <c:idx val="0"/>
            <c:bubble3D val="0"/>
            <c:spPr>
              <a:solidFill>
                <a:schemeClr val="tx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6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spPr>
              <a:solidFill>
                <a:schemeClr val="accent6">
                  <a:lumMod val="50000"/>
                </a:schemeClr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0.194306925195773"/>
                  <c:y val="-6.1435590366805029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1"/>
              <c:layout>
                <c:manualLayout>
                  <c:x val="-0.20551883976691671"/>
                  <c:y val="0.16482638654630088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2.2723555120901386E-2"/>
                  <c:y val="-9.9295346681788063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600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1"/>
          </c:dLbls>
          <c:cat>
            <c:strRef>
              <c:f>Sheet1!$A$2:$A$4</c:f>
              <c:strCache>
                <c:ptCount val="3"/>
                <c:pt idx="0">
                  <c:v>Sí puede recetar algunos productos</c:v>
                </c:pt>
                <c:pt idx="1">
                  <c:v>No puede recetar</c:v>
                </c:pt>
                <c:pt idx="2">
                  <c:v>No lo tengo claro</c:v>
                </c:pt>
              </c:strCache>
            </c:strRef>
          </c:cat>
          <c:val>
            <c:numRef>
              <c:f>Sheet1!$B$2:$B$4</c:f>
              <c:numCache>
                <c:formatCode>General</c:formatCode>
                <c:ptCount val="3"/>
                <c:pt idx="0">
                  <c:v>31.3</c:v>
                </c:pt>
                <c:pt idx="1">
                  <c:v>64.900000000000006</c:v>
                </c:pt>
                <c:pt idx="2">
                  <c:v>3.8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193"/>
      </c:pieChart>
      <c:spPr>
        <a:noFill/>
        <a:ln>
          <a:noFill/>
        </a:ln>
        <a:effectLst/>
      </c:spPr>
    </c:plotArea>
    <c:legend>
      <c:legendPos val="b"/>
      <c:layout>
        <c:manualLayout>
          <c:xMode val="edge"/>
          <c:yMode val="edge"/>
          <c:x val="1.2263272965199535E-2"/>
          <c:y val="0.79948458646221143"/>
          <c:w val="0.9539586521060095"/>
          <c:h val="0.11786626104724747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es-ES"/>
    </a:p>
  </c:txPr>
  <c:externalData r:id="rId1">
    <c:autoUpdate val="0"/>
  </c:externalData>
</c:chartSpace>
</file>

<file path=ppt/charts/chart4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Sí puede recetar algunos productos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46.3</c:v>
                </c:pt>
                <c:pt idx="2">
                  <c:v>47.5</c:v>
                </c:pt>
                <c:pt idx="3">
                  <c:v>41.9</c:v>
                </c:pt>
                <c:pt idx="4">
                  <c:v>46.7</c:v>
                </c:pt>
                <c:pt idx="5">
                  <c:v>49.9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No puede recetar</c:v>
                </c:pt>
              </c:strCache>
            </c:strRef>
          </c:tx>
          <c:spPr>
            <a:solidFill>
              <a:srgbClr val="F79646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50.2</c:v>
                </c:pt>
                <c:pt idx="2">
                  <c:v>49.5</c:v>
                </c:pt>
                <c:pt idx="3">
                  <c:v>54.9</c:v>
                </c:pt>
                <c:pt idx="4">
                  <c:v>49.4</c:v>
                </c:pt>
                <c:pt idx="5">
                  <c:v>46.3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No lo tengo claro</c:v>
                </c:pt>
              </c:strCache>
            </c:strRef>
          </c:tx>
          <c:spPr>
            <a:solidFill>
              <a:srgbClr val="F79646">
                <a:lumMod val="50000"/>
              </a:srgbClr>
            </a:solidFill>
            <a:ln>
              <a:noFill/>
            </a:ln>
          </c:spPr>
          <c:invertIfNegative val="0"/>
          <c:dLbls>
            <c:dLbl>
              <c:idx val="0"/>
              <c:layout>
                <c:manualLayout>
                  <c:x val="-5.5007504804494657E-2"/>
                  <c:y val="-3.663649351338750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"/>
              <c:layout>
                <c:manualLayout>
                  <c:x val="-4.7945197999058581E-2"/>
                  <c:y val="3.6642263494254253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3"/>
              <c:layout>
                <c:manualLayout>
                  <c:x val="-5.3455759514246387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4"/>
              <c:layout>
                <c:manualLayout>
                  <c:x val="-5.0131839192226017E-2"/>
                  <c:y val="-6.7171417953719457E-17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5"/>
              <c:layout>
                <c:manualLayout>
                  <c:x val="-5.7066729962099189E-2"/>
                  <c:y val="3.663937850382088E-3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</c:dLbl>
            <c:numFmt formatCode="0.0\%" sourceLinked="0"/>
            <c:txPr>
              <a:bodyPr/>
              <a:lstStyle/>
              <a:p>
                <a:pPr>
                  <a:defRPr sz="1200" b="1">
                    <a:solidFill>
                      <a:schemeClr val="accent6">
                        <a:lumMod val="50000"/>
                      </a:schemeClr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3.5</c:v>
                </c:pt>
                <c:pt idx="2">
                  <c:v>3.1</c:v>
                </c:pt>
                <c:pt idx="3">
                  <c:v>3.2</c:v>
                </c:pt>
                <c:pt idx="4">
                  <c:v>3.9</c:v>
                </c:pt>
                <c:pt idx="5">
                  <c:v>3.7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14782336"/>
        <c:axId val="214783872"/>
      </c:barChart>
      <c:catAx>
        <c:axId val="214782336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14783872"/>
        <c:crosses val="autoZero"/>
        <c:auto val="1"/>
        <c:lblAlgn val="ctr"/>
        <c:lblOffset val="100"/>
        <c:noMultiLvlLbl val="0"/>
      </c:catAx>
      <c:valAx>
        <c:axId val="214783872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4782336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4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31.5</c:v>
                </c:pt>
                <c:pt idx="1">
                  <c:v>46.3</c:v>
                </c:pt>
                <c:pt idx="2">
                  <c:v>22.3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5298048"/>
        <c:axId val="215299584"/>
      </c:barChart>
      <c:catAx>
        <c:axId val="21529804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15299584"/>
        <c:crosses val="autoZero"/>
        <c:auto val="1"/>
        <c:lblAlgn val="ctr"/>
        <c:lblOffset val="100"/>
        <c:noMultiLvlLbl val="0"/>
      </c:catAx>
      <c:valAx>
        <c:axId val="21529958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1529804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95613696911284674"/>
          <c:h val="0.9670749546346703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CCAA</c:v>
                </c:pt>
              </c:strCache>
            </c:strRef>
          </c:tx>
          <c:spPr>
            <a:solidFill>
              <a:srgbClr val="0070C0"/>
            </a:solidFill>
          </c:spPr>
          <c:invertIfNegative val="0"/>
          <c:dPt>
            <c:idx val="0"/>
            <c:invertIfNegative val="0"/>
            <c:bubble3D val="0"/>
            <c:spPr>
              <a:solidFill>
                <a:schemeClr val="accent3"/>
              </a:solidFill>
            </c:spPr>
          </c:dPt>
          <c:dPt>
            <c:idx val="1"/>
            <c:invertIfNegative val="0"/>
            <c:bubble3D val="0"/>
            <c:spPr>
              <a:solidFill>
                <a:srgbClr val="00478F"/>
              </a:solidFill>
            </c:spPr>
          </c:dPt>
          <c:dPt>
            <c:idx val="2"/>
            <c:invertIfNegative val="0"/>
            <c:bubble3D val="0"/>
            <c:spPr>
              <a:solidFill>
                <a:schemeClr val="accent6"/>
              </a:solidFill>
            </c:spPr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400" b="0"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De acuerdo con ese procedimiento</c:v>
                </c:pt>
                <c:pt idx="1">
                  <c:v>Según los casos</c:v>
                </c:pt>
                <c:pt idx="2">
                  <c:v>En desacuerdo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29.7</c:v>
                </c:pt>
                <c:pt idx="1">
                  <c:v>47.1</c:v>
                </c:pt>
                <c:pt idx="2">
                  <c:v>23.3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214948864"/>
        <c:axId val="214954752"/>
      </c:barChart>
      <c:catAx>
        <c:axId val="2149488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214954752"/>
        <c:crosses val="autoZero"/>
        <c:auto val="1"/>
        <c:lblAlgn val="ctr"/>
        <c:lblOffset val="100"/>
        <c:noMultiLvlLbl val="0"/>
      </c:catAx>
      <c:valAx>
        <c:axId val="21495475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21494886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4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1"/>
    <c:plotArea>
      <c:layout>
        <c:manualLayout>
          <c:layoutTarget val="inner"/>
          <c:xMode val="edge"/>
          <c:yMode val="edge"/>
          <c:x val="1.7857738029107877E-2"/>
          <c:y val="4.3041571467894099E-3"/>
          <c:w val="0.94970889167601824"/>
          <c:h val="0.83619536688658636"/>
        </c:manualLayout>
      </c:layout>
      <c:barChart>
        <c:barDir val="bar"/>
        <c:grouping val="stacked"/>
        <c:varyColors val="0"/>
        <c:ser>
          <c:idx val="0"/>
          <c:order val="0"/>
          <c:tx>
            <c:strRef>
              <c:f>Hoja1!$C$1</c:f>
              <c:strCache>
                <c:ptCount val="1"/>
                <c:pt idx="0">
                  <c:v>De acuerdo con el procedimiento</c:v>
                </c:pt>
              </c:strCache>
            </c:strRef>
          </c:tx>
          <c:spPr>
            <a:solidFill>
              <a:srgbClr val="9BBB59"/>
            </a:solidFill>
          </c:spPr>
          <c:invertIfNegative val="0"/>
          <c:dPt>
            <c:idx val="0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0-4EB5-481F-951B-724AB1FFF1F6}"/>
              </c:ext>
            </c:extLst>
          </c:dPt>
          <c:dPt>
            <c:idx val="1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1-4EB5-481F-951B-724AB1FFF1F6}"/>
              </c:ext>
            </c:extLst>
          </c:dPt>
          <c:dPt>
            <c:idx val="2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2-4EB5-481F-951B-724AB1FFF1F6}"/>
              </c:ext>
            </c:extLst>
          </c:dPt>
          <c:dPt>
            <c:idx val="3"/>
            <c:invertIfNegative val="0"/>
            <c:bubble3D val="0"/>
            <c:extLst xmlns:c16r2="http://schemas.microsoft.com/office/drawing/2015/06/chart">
              <c:ext xmlns:c16="http://schemas.microsoft.com/office/drawing/2014/chart" uri="{C3380CC4-5D6E-409C-BE32-E72D297353CC}">
                <c16:uniqueId val="{00000003-4EB5-481F-951B-724AB1FFF1F6}"/>
              </c:ext>
            </c:extLst>
          </c:dPt>
          <c:dLbls>
            <c:dLbl>
              <c:idx val="8"/>
              <c:delete val="1"/>
            </c:dLbl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Hoja1!$C$2:$C$7</c:f>
              <c:numCache>
                <c:formatCode>General</c:formatCode>
                <c:ptCount val="6"/>
                <c:pt idx="0">
                  <c:v>31.5</c:v>
                </c:pt>
                <c:pt idx="2">
                  <c:v>38.1</c:v>
                </c:pt>
                <c:pt idx="3">
                  <c:v>31.7</c:v>
                </c:pt>
                <c:pt idx="4">
                  <c:v>29.1</c:v>
                </c:pt>
                <c:pt idx="5">
                  <c:v>27.7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A-4EB5-481F-951B-724AB1FFF1F6}"/>
            </c:ext>
          </c:extLst>
        </c:ser>
        <c:ser>
          <c:idx val="1"/>
          <c:order val="1"/>
          <c:tx>
            <c:strRef>
              <c:f>Hoja1!$D$1</c:f>
              <c:strCache>
                <c:ptCount val="1"/>
                <c:pt idx="0">
                  <c:v>Según los casos</c:v>
                </c:pt>
              </c:strCache>
            </c:strRef>
          </c:tx>
          <c:spPr>
            <a:solidFill>
              <a:srgbClr val="00478F"/>
            </a:solidFill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2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Hoja1!$D$2:$D$7</c:f>
              <c:numCache>
                <c:formatCode>General</c:formatCode>
                <c:ptCount val="6"/>
                <c:pt idx="0">
                  <c:v>46.3</c:v>
                </c:pt>
                <c:pt idx="2">
                  <c:v>48.1</c:v>
                </c:pt>
                <c:pt idx="3">
                  <c:v>47.7</c:v>
                </c:pt>
                <c:pt idx="4">
                  <c:v>45.2</c:v>
                </c:pt>
                <c:pt idx="5">
                  <c:v>44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B-4EB5-481F-951B-724AB1FFF1F6}"/>
            </c:ext>
          </c:extLst>
        </c:ser>
        <c:ser>
          <c:idx val="2"/>
          <c:order val="2"/>
          <c:tx>
            <c:strRef>
              <c:f>Hoja1!$E$1</c:f>
              <c:strCache>
                <c:ptCount val="1"/>
                <c:pt idx="0">
                  <c:v>En desacuerdo</c:v>
                </c:pt>
              </c:strCache>
            </c:strRef>
          </c:tx>
          <c:spPr>
            <a:solidFill>
              <a:srgbClr val="F79646"/>
            </a:solidFill>
            <a:ln>
              <a:noFill/>
            </a:ln>
          </c:spPr>
          <c:invertIfNegative val="0"/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100" b="1">
                    <a:solidFill>
                      <a:schemeClr val="bg1"/>
                    </a:solidFill>
                    <a:latin typeface="Segoe UI" pitchFamily="34" charset="0"/>
                    <a:cs typeface="Segoe UI" pitchFamily="34" charset="0"/>
                  </a:defRPr>
                </a:pPr>
                <a:endParaRPr lang="es-ES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Hoja1!$B$2:$B$7</c:f>
              <c:strCache>
                <c:ptCount val="6"/>
                <c:pt idx="2">
                  <c:v>De 18 a 34 años</c:v>
                </c:pt>
                <c:pt idx="3">
                  <c:v>De 35 a 49 años</c:v>
                </c:pt>
                <c:pt idx="4">
                  <c:v>De 50 a 64 años</c:v>
                </c:pt>
                <c:pt idx="5">
                  <c:v>Más 65  años</c:v>
                </c:pt>
              </c:strCache>
            </c:strRef>
          </c:cat>
          <c:val>
            <c:numRef>
              <c:f>Hoja1!$E$2:$E$7</c:f>
              <c:numCache>
                <c:formatCode>General</c:formatCode>
                <c:ptCount val="6"/>
                <c:pt idx="0">
                  <c:v>22.3</c:v>
                </c:pt>
                <c:pt idx="2">
                  <c:v>13.8</c:v>
                </c:pt>
                <c:pt idx="3">
                  <c:v>20.6</c:v>
                </c:pt>
                <c:pt idx="4">
                  <c:v>25.7</c:v>
                </c:pt>
                <c:pt idx="5">
                  <c:v>28.2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C-4EB5-481F-951B-724AB1FFF1F6}"/>
            </c:ext>
          </c:extLst>
        </c:ser>
        <c:dLbls>
          <c:showLegendKey val="0"/>
          <c:showVal val="1"/>
          <c:showCatName val="0"/>
          <c:showSerName val="0"/>
          <c:showPercent val="0"/>
          <c:showBubbleSize val="0"/>
        </c:dLbls>
        <c:gapWidth val="37"/>
        <c:overlap val="100"/>
        <c:axId val="215112704"/>
        <c:axId val="215122688"/>
      </c:barChart>
      <c:catAx>
        <c:axId val="215112704"/>
        <c:scaling>
          <c:orientation val="maxMin"/>
        </c:scaling>
        <c:delete val="1"/>
        <c:axPos val="l"/>
        <c:numFmt formatCode="General" sourceLinked="1"/>
        <c:majorTickMark val="none"/>
        <c:minorTickMark val="none"/>
        <c:tickLblPos val="none"/>
        <c:crossAx val="215122688"/>
        <c:crosses val="autoZero"/>
        <c:auto val="1"/>
        <c:lblAlgn val="ctr"/>
        <c:lblOffset val="100"/>
        <c:noMultiLvlLbl val="0"/>
      </c:catAx>
      <c:valAx>
        <c:axId val="215122688"/>
        <c:scaling>
          <c:orientation val="minMax"/>
          <c:max val="100"/>
          <c:min val="0"/>
        </c:scaling>
        <c:delete val="1"/>
        <c:axPos val="t"/>
        <c:numFmt formatCode="General" sourceLinked="1"/>
        <c:majorTickMark val="out"/>
        <c:minorTickMark val="none"/>
        <c:tickLblPos val="nextTo"/>
        <c:crossAx val="215112704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>
        <c:manualLayout>
          <c:xMode val="edge"/>
          <c:yMode val="edge"/>
          <c:x val="0"/>
          <c:y val="0.84229863343773148"/>
          <c:w val="1"/>
          <c:h val="0.15034290996291055"/>
        </c:manualLayout>
      </c:layout>
      <c:overlay val="0"/>
      <c:txPr>
        <a:bodyPr/>
        <a:lstStyle/>
        <a:p>
          <a:pPr>
            <a:defRPr sz="1200"/>
          </a:pPr>
          <a:endParaRPr lang="es-ES"/>
        </a:p>
      </c:txPr>
    </c:legend>
    <c:plotVisOnly val="1"/>
    <c:dispBlanksAs val="gap"/>
    <c:showDLblsOverMax val="0"/>
  </c:chart>
  <c:externalData r:id="rId2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8507648"/>
        <c:axId val="188509184"/>
      </c:barChart>
      <c:catAx>
        <c:axId val="188507648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8509184"/>
        <c:crosses val="autoZero"/>
        <c:auto val="1"/>
        <c:lblAlgn val="ctr"/>
        <c:lblOffset val="100"/>
        <c:noMultiLvlLbl val="0"/>
      </c:catAx>
      <c:valAx>
        <c:axId val="188509184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8507648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72418491345215741"/>
          <c:h val="0.97295393104469874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67</c:v>
                </c:pt>
                <c:pt idx="1">
                  <c:v>3.7</c:v>
                </c:pt>
                <c:pt idx="2">
                  <c:v>29.3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8423552"/>
        <c:axId val="188470400"/>
      </c:barChart>
      <c:catAx>
        <c:axId val="18842355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8470400"/>
        <c:crosses val="autoZero"/>
        <c:auto val="1"/>
        <c:lblAlgn val="ctr"/>
        <c:lblOffset val="100"/>
        <c:noMultiLvlLbl val="0"/>
      </c:catAx>
      <c:valAx>
        <c:axId val="188470400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842355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60.3</c:v>
                </c:pt>
                <c:pt idx="1">
                  <c:v>10.5</c:v>
                </c:pt>
                <c:pt idx="2">
                  <c:v>29.1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8971264"/>
        <c:axId val="188993536"/>
      </c:barChart>
      <c:catAx>
        <c:axId val="188971264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8993536"/>
        <c:crosses val="autoZero"/>
        <c:auto val="1"/>
        <c:lblAlgn val="ctr"/>
        <c:lblOffset val="100"/>
        <c:noMultiLvlLbl val="0"/>
      </c:catAx>
      <c:valAx>
        <c:axId val="188993536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8971264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65.7</c:v>
                </c:pt>
                <c:pt idx="1">
                  <c:v>12.9</c:v>
                </c:pt>
                <c:pt idx="2">
                  <c:v>21.3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8932096"/>
        <c:axId val="188933632"/>
      </c:barChart>
      <c:catAx>
        <c:axId val="188932096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8933632"/>
        <c:crosses val="autoZero"/>
        <c:auto val="1"/>
        <c:lblAlgn val="ctr"/>
        <c:lblOffset val="100"/>
        <c:noMultiLvlLbl val="0"/>
      </c:catAx>
      <c:valAx>
        <c:axId val="188933632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8932096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es-E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1.0740488277396092E-3"/>
          <c:y val="4.4303214330487558E-3"/>
          <c:w val="0.58619164266301038"/>
          <c:h val="0.99556970521793875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Hoja1!$B$1</c:f>
              <c:strCache>
                <c:ptCount val="1"/>
                <c:pt idx="0">
                  <c:v>Serie 1</c:v>
                </c:pt>
              </c:strCache>
            </c:strRef>
          </c:tx>
          <c:spPr>
            <a:solidFill>
              <a:schemeClr val="tx2">
                <a:lumMod val="75000"/>
              </a:schemeClr>
            </a:solidFill>
          </c:spPr>
          <c:invertIfNegative val="0"/>
          <c:dPt>
            <c:idx val="0"/>
            <c:invertIfNegative val="0"/>
            <c:bubble3D val="0"/>
          </c:dPt>
          <c:dPt>
            <c:idx val="4"/>
            <c:invertIfNegative val="0"/>
            <c:bubble3D val="0"/>
          </c:dPt>
          <c:dLbls>
            <c:numFmt formatCode="0.0\%" sourceLinked="0"/>
            <c:spPr>
              <a:noFill/>
              <a:ln>
                <a:noFill/>
              </a:ln>
              <a:effectLst/>
            </c:spPr>
            <c:txPr>
              <a:bodyPr/>
              <a:lstStyle/>
              <a:p>
                <a:pPr>
                  <a:defRPr sz="1600" b="0"/>
                </a:pPr>
                <a:endParaRPr lang="es-ES"/>
              </a:p>
            </c:txPr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strRef>
              <c:f>Hoja1!$A$2:$A$4</c:f>
              <c:strCache>
                <c:ptCount val="3"/>
                <c:pt idx="0">
                  <c:v>Con un médico</c:v>
                </c:pt>
                <c:pt idx="1">
                  <c:v>Con una enfermera</c:v>
                </c:pt>
                <c:pt idx="2">
                  <c:v>Con los dos (médico y enfermera)</c:v>
                </c:pt>
              </c:strCache>
            </c:strRef>
          </c:cat>
          <c:val>
            <c:numRef>
              <c:f>Hoja1!$B$2:$B$4</c:f>
              <c:numCache>
                <c:formatCode>General</c:formatCode>
                <c:ptCount val="3"/>
                <c:pt idx="0">
                  <c:v>66.7</c:v>
                </c:pt>
                <c:pt idx="1">
                  <c:v>9.5</c:v>
                </c:pt>
                <c:pt idx="2">
                  <c:v>23.8</c:v>
                </c:pt>
              </c:numCache>
            </c:numRef>
          </c:val>
          <c:extLst xmlns:c16r2="http://schemas.microsoft.com/office/drawing/2015/06/chart">
            <c:ext xmlns:c16="http://schemas.microsoft.com/office/drawing/2014/chart" uri="{C3380CC4-5D6E-409C-BE32-E72D297353CC}">
              <c16:uniqueId val="{00000000-E113-47EA-B9B3-FD34EC1C17E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axId val="189036032"/>
        <c:axId val="189037568"/>
      </c:barChart>
      <c:catAx>
        <c:axId val="189036032"/>
        <c:scaling>
          <c:orientation val="maxMin"/>
        </c:scaling>
        <c:delete val="1"/>
        <c:axPos val="l"/>
        <c:numFmt formatCode="General" sourceLinked="0"/>
        <c:majorTickMark val="none"/>
        <c:minorTickMark val="none"/>
        <c:tickLblPos val="nextTo"/>
        <c:crossAx val="189037568"/>
        <c:crosses val="autoZero"/>
        <c:auto val="1"/>
        <c:lblAlgn val="ctr"/>
        <c:lblOffset val="100"/>
        <c:noMultiLvlLbl val="0"/>
      </c:catAx>
      <c:valAx>
        <c:axId val="189037568"/>
        <c:scaling>
          <c:orientation val="minMax"/>
          <c:max val="100"/>
        </c:scaling>
        <c:delete val="1"/>
        <c:axPos val="t"/>
        <c:numFmt formatCode="General" sourceLinked="1"/>
        <c:majorTickMark val="out"/>
        <c:minorTickMark val="none"/>
        <c:tickLblPos val="nextTo"/>
        <c:crossAx val="189036032"/>
        <c:crosses val="autoZero"/>
        <c:crossBetween val="between"/>
        <c:minorUnit val="10"/>
      </c:valAx>
    </c:plotArea>
    <c:plotVisOnly val="1"/>
    <c:dispBlanksAs val="gap"/>
    <c:showDLblsOverMax val="0"/>
  </c:chart>
  <c:txPr>
    <a:bodyPr/>
    <a:lstStyle/>
    <a:p>
      <a:pPr>
        <a:defRPr sz="1100">
          <a:solidFill>
            <a:schemeClr val="tx1">
              <a:lumMod val="75000"/>
              <a:lumOff val="25000"/>
            </a:schemeClr>
          </a:solidFill>
        </a:defRPr>
      </a:pPr>
      <a:endParaRPr lang="es-ES"/>
    </a:p>
  </c:txPr>
  <c:externalData r:id="rId1">
    <c:autoUpdate val="0"/>
  </c:externalData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" name="2 Marcador de fecha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96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A98C3C3-F589-474F-854C-C9283A5DFC03}" type="datetimeFigureOut">
              <a:rPr lang="es-ES" smtClean="0">
                <a:latin typeface="Segoe UI Light" panose="020B0502040204020203" pitchFamily="34" charset="0"/>
              </a:rPr>
              <a:t>11/12/2023</a:t>
            </a:fld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2"/>
          </p:nvPr>
        </p:nvSpPr>
        <p:spPr>
          <a:xfrm>
            <a:off x="0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3"/>
          </p:nvPr>
        </p:nvSpPr>
        <p:spPr>
          <a:xfrm>
            <a:off x="3849688" y="9429671"/>
            <a:ext cx="2946400" cy="496966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D7C4274-1407-46FE-909F-3ED5BB15A246}" type="slidenum">
              <a:rPr lang="es-ES" smtClean="0">
                <a:latin typeface="Segoe UI Light" panose="020B0502040204020203" pitchFamily="34" charset="0"/>
              </a:rPr>
              <a:t>‹Nº›</a:t>
            </a:fld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06819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50168" y="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C5FAC95-A5EE-44CB-9399-F71733E68C9B}" type="datetimeFigureOut">
              <a:rPr lang="es-ES" smtClean="0"/>
              <a:pPr/>
              <a:t>11/12/2023</a:t>
            </a:fld>
            <a:endParaRPr lang="es-ES" dirty="0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92075" y="744538"/>
            <a:ext cx="6613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349" tIns="45674" rIns="91349" bIns="45674" rtlCol="0" anchor="ctr"/>
          <a:lstStyle/>
          <a:p>
            <a:endParaRPr lang="es-ES" dirty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0561" y="4716700"/>
            <a:ext cx="5438140" cy="4467702"/>
          </a:xfrm>
          <a:prstGeom prst="rect">
            <a:avLst/>
          </a:prstGeom>
        </p:spPr>
        <p:txBody>
          <a:bodyPr vert="horz" lIns="91349" tIns="45674" rIns="91349" bIns="45674" rtlCol="0"/>
          <a:lstStyle/>
          <a:p>
            <a:pPr lvl="0"/>
            <a:r>
              <a:rPr lang="es-ES" dirty="0" smtClean="0"/>
              <a:t>Haga clic para modificar el estilo de texto del patrón</a:t>
            </a:r>
          </a:p>
          <a:p>
            <a:pPr lvl="1"/>
            <a:r>
              <a:rPr lang="es-ES" dirty="0" smtClean="0"/>
              <a:t>Segundo nivel</a:t>
            </a:r>
          </a:p>
          <a:p>
            <a:pPr lvl="2"/>
            <a:r>
              <a:rPr lang="es-ES" dirty="0" smtClean="0"/>
              <a:t>Tercer nivel</a:t>
            </a:r>
          </a:p>
          <a:p>
            <a:pPr lvl="3"/>
            <a:r>
              <a:rPr lang="es-ES" dirty="0" smtClean="0"/>
              <a:t>Cuarto nivel</a:t>
            </a:r>
          </a:p>
          <a:p>
            <a:pPr lvl="4"/>
            <a:r>
              <a:rPr lang="es-ES" dirty="0" smtClean="0"/>
              <a:t>Quinto nivel</a:t>
            </a:r>
            <a:endParaRPr lang="es-ES" dirty="0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9430230"/>
            <a:ext cx="2945924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l">
              <a:defRPr sz="1200">
                <a:latin typeface="Segoe UI Light" panose="020B0502040204020203" pitchFamily="34" charset="0"/>
              </a:defRPr>
            </a:lvl1pPr>
          </a:lstStyle>
          <a:p>
            <a:endParaRPr lang="es-ES" dirty="0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50168" y="9430230"/>
            <a:ext cx="2945923" cy="496411"/>
          </a:xfrm>
          <a:prstGeom prst="rect">
            <a:avLst/>
          </a:prstGeom>
        </p:spPr>
        <p:txBody>
          <a:bodyPr vert="horz" lIns="91349" tIns="45674" rIns="91349" bIns="45674" rtlCol="0" anchor="b"/>
          <a:lstStyle>
            <a:lvl1pPr algn="r">
              <a:defRPr sz="1200">
                <a:latin typeface="Segoe UI Light" panose="020B0502040204020203" pitchFamily="34" charset="0"/>
              </a:defRPr>
            </a:lvl1pPr>
          </a:lstStyle>
          <a:p>
            <a:fld id="{4E596918-16AF-47FB-9BE9-2E9275E334DD}" type="slidenum">
              <a:rPr lang="es-ES" smtClean="0"/>
              <a:pPr/>
              <a:t>‹Nº›</a:t>
            </a:fld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340838354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1pPr>
    <a:lvl2pPr marL="519516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2pPr>
    <a:lvl3pPr marL="1039033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3pPr>
    <a:lvl4pPr marL="1558549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4pPr>
    <a:lvl5pPr marL="2078065" algn="l" defTabSz="1039033" rtl="0" eaLnBrk="1" latinLnBrk="0" hangingPunct="1">
      <a:defRPr sz="1400" kern="1200">
        <a:solidFill>
          <a:schemeClr val="tx1"/>
        </a:solidFill>
        <a:latin typeface="Segoe UI Light" panose="020B0502040204020203" pitchFamily="34" charset="0"/>
        <a:ea typeface="+mn-ea"/>
        <a:cs typeface="+mn-cs"/>
      </a:defRPr>
    </a:lvl5pPr>
    <a:lvl6pPr marL="2597582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6pPr>
    <a:lvl7pPr marL="3117098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7pPr>
    <a:lvl8pPr marL="3636615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8pPr>
    <a:lvl9pPr marL="4156131" algn="l" defTabSz="1039033" rtl="0" eaLnBrk="1" latinLnBrk="0" hangingPunct="1">
      <a:defRPr sz="14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3121171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5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5" name="3 Marcador de título"/>
          <p:cNvSpPr>
            <a:spLocks noGrp="1"/>
          </p:cNvSpPr>
          <p:nvPr>
            <p:ph type="title"/>
          </p:nvPr>
        </p:nvSpPr>
        <p:spPr>
          <a:xfrm>
            <a:off x="4655047" y="2275642"/>
            <a:ext cx="5760640" cy="2308308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l">
              <a:defRPr sz="480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3" name="2 Rectángulo"/>
          <p:cNvSpPr/>
          <p:nvPr userDrawn="1"/>
        </p:nvSpPr>
        <p:spPr>
          <a:xfrm>
            <a:off x="1054646" y="1989634"/>
            <a:ext cx="2880320" cy="2880320"/>
          </a:xfrm>
          <a:prstGeom prst="rect">
            <a:avLst/>
          </a:prstGeom>
          <a:noFill/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_tradnl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7581648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2 Image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3074" name="Picture 2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4017646" y="0"/>
            <a:ext cx="8172767" cy="68595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5375126" y="2644974"/>
            <a:ext cx="6480719" cy="1569644"/>
          </a:xfrm>
          <a:prstGeom prst="rect">
            <a:avLst/>
          </a:prstGeom>
        </p:spPr>
        <p:txBody>
          <a:bodyPr vert="horz" wrap="square" lIns="91424" tIns="45712" rIns="91424" bIns="45712" rtlCol="0" anchor="ctr">
            <a:spAutoFit/>
          </a:bodyPr>
          <a:lstStyle>
            <a:lvl1pPr algn="r">
              <a:defRPr sz="480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96595730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3 Marcador de título"/>
          <p:cNvSpPr>
            <a:spLocks noGrp="1"/>
          </p:cNvSpPr>
          <p:nvPr>
            <p:ph type="title"/>
          </p:nvPr>
        </p:nvSpPr>
        <p:spPr>
          <a:xfrm>
            <a:off x="330907" y="394825"/>
            <a:ext cx="9724739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>
            <a:lvl1pPr>
              <a:defRPr lang="es-ES" b="1" dirty="0"/>
            </a:lvl1pPr>
          </a:lstStyle>
          <a:p>
            <a:pPr lvl="0"/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</p:spTree>
    <p:extLst>
      <p:ext uri="{BB962C8B-B14F-4D97-AF65-F5344CB8AC3E}">
        <p14:creationId xmlns:p14="http://schemas.microsoft.com/office/powerpoint/2010/main" val="23821798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e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3 Marcador de título"/>
          <p:cNvSpPr>
            <a:spLocks noGrp="1"/>
          </p:cNvSpPr>
          <p:nvPr>
            <p:ph type="title"/>
          </p:nvPr>
        </p:nvSpPr>
        <p:spPr>
          <a:xfrm>
            <a:off x="334567" y="287320"/>
            <a:ext cx="9361040" cy="523204"/>
          </a:xfrm>
          <a:prstGeom prst="rect">
            <a:avLst/>
          </a:prstGeom>
        </p:spPr>
        <p:txBody>
          <a:bodyPr vert="horz" wrap="square" lIns="91424" tIns="45712" rIns="91424" bIns="45712" rtlCol="0" anchor="t">
            <a:spAutoFit/>
          </a:bodyPr>
          <a:lstStyle/>
          <a:p>
            <a:r>
              <a:rPr lang="es-ES" dirty="0" smtClean="0"/>
              <a:t>Haga clic para modificar el estilo de título del patrón</a:t>
            </a:r>
            <a:endParaRPr lang="es-ES" dirty="0"/>
          </a:p>
        </p:txBody>
      </p:sp>
      <p:sp>
        <p:nvSpPr>
          <p:cNvPr id="12" name="5 Marcador de número de diapositiva">
            <a:extLst>
              <a:ext uri="{FF2B5EF4-FFF2-40B4-BE49-F238E27FC236}">
                <a16:creationId xmlns="" xmlns:a16="http://schemas.microsoft.com/office/drawing/2014/main" id="{EEFA899B-D1D8-026F-9A4A-D13FE9053C24}"/>
              </a:ext>
            </a:extLst>
          </p:cNvPr>
          <p:cNvSpPr>
            <a:spLocks noGrp="1"/>
          </p:cNvSpPr>
          <p:nvPr userDrawn="1"/>
        </p:nvSpPr>
        <p:spPr>
          <a:xfrm>
            <a:off x="10099632" y="6535477"/>
            <a:ext cx="1747585" cy="261606"/>
          </a:xfrm>
          <a:prstGeom prst="rect">
            <a:avLst/>
          </a:prstGeom>
          <a:noFill/>
          <a:ln>
            <a:noFill/>
          </a:ln>
          <a:effectLst/>
        </p:spPr>
        <p:txBody>
          <a:bodyPr wrap="none" lIns="91436" tIns="45718" rIns="91436" bIns="45718" anchor="ctr">
            <a:spAutoFit/>
          </a:bodyPr>
          <a:lstStyle/>
          <a:p>
            <a:pPr marL="0" marR="0" lvl="0" indent="0" algn="r" defTabSz="914354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s-ES" sz="8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>
                    <a:lumMod val="65000"/>
                    <a:lumOff val="35000"/>
                  </a:schemeClr>
                </a:solidFill>
                <a:effectLst/>
                <a:uLnTx/>
                <a:uFillTx/>
                <a:latin typeface="Segoe UI Light" panose="020B0502040204020203" pitchFamily="34" charset="0"/>
                <a:ea typeface="+mn-ea"/>
                <a:cs typeface="Segoe UI Light" panose="020B0502040204020203" pitchFamily="34" charset="0"/>
              </a:rPr>
              <a:t>ANÁLISIS E INVESTIGACIÓN</a:t>
            </a:r>
            <a:r>
              <a:rPr lang="es-ES" sz="11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sz="1100" b="1" dirty="0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|  </a:t>
            </a:r>
            <a:fld id="{5BC570D8-E896-40F3-8B63-244D638EE22A}" type="slidenum">
              <a:rPr lang="es-ES" sz="900" b="1" smtClean="0">
                <a:solidFill>
                  <a:srgbClr val="00478F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pPr marL="0" marR="0" lvl="0" indent="0" algn="r" defTabSz="914354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‹Nº›</a:t>
            </a:fld>
            <a:endParaRPr lang="es-ES" sz="900" b="1" dirty="0">
              <a:solidFill>
                <a:srgbClr val="00478F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pic>
        <p:nvPicPr>
          <p:cNvPr id="5" name="4 Imagen"/>
          <p:cNvPicPr>
            <a:picLocks noChangeAspect="1"/>
          </p:cNvPicPr>
          <p:nvPr userDrawn="1"/>
        </p:nvPicPr>
        <p:blipFill>
          <a:blip r:embed="rId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35263" y="261442"/>
            <a:ext cx="1520583" cy="6514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43303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2" r:id="rId4"/>
  </p:sldLayoutIdLst>
  <p:hf hdr="0" dt="0"/>
  <p:txStyles>
    <p:titleStyle>
      <a:lvl1pPr marL="0" algn="l" defTabSz="914349" rtl="0" eaLnBrk="1" latinLnBrk="0" hangingPunct="1">
        <a:spcBef>
          <a:spcPct val="0"/>
        </a:spcBef>
        <a:buNone/>
        <a:defRPr lang="es-ES" sz="2800" kern="1200" dirty="0">
          <a:ln>
            <a:solidFill>
              <a:schemeClr val="tx1">
                <a:lumMod val="65000"/>
                <a:lumOff val="35000"/>
              </a:schemeClr>
            </a:solidFill>
          </a:ln>
          <a:solidFill>
            <a:schemeClr val="tx1">
              <a:lumMod val="65000"/>
              <a:lumOff val="35000"/>
            </a:schemeClr>
          </a:solidFill>
          <a:latin typeface="Segoe UI Light" panose="020B0502040204020203" pitchFamily="34" charset="0"/>
          <a:ea typeface="+mj-ea"/>
          <a:cs typeface="Segoe UI Light" panose="020B0502040204020203" pitchFamily="34" charset="0"/>
        </a:defRPr>
      </a:lvl1pPr>
    </p:titleStyle>
    <p:bodyStyle>
      <a:lvl1pPr marL="342881" indent="-342881" algn="l" defTabSz="91434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08" indent="-285734" algn="l" defTabSz="914349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2936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110" indent="-228587" algn="l" defTabSz="914349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285" indent="-228587" algn="l" defTabSz="914349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459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34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08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982" indent="-228587" algn="l" defTabSz="914349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4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49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23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698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72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46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21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395" algn="l" defTabSz="914349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8.xml"/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11.xml"/><Relationship Id="rId5" Type="http://schemas.openxmlformats.org/officeDocument/2006/relationships/chart" Target="../charts/chart10.xml"/><Relationship Id="rId4" Type="http://schemas.openxmlformats.org/officeDocument/2006/relationships/chart" Target="../charts/char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3.xml"/><Relationship Id="rId2" Type="http://schemas.openxmlformats.org/officeDocument/2006/relationships/chart" Target="../charts/chart12.xml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5.xml"/><Relationship Id="rId2" Type="http://schemas.openxmlformats.org/officeDocument/2006/relationships/chart" Target="../charts/chart14.xml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7.xml"/><Relationship Id="rId2" Type="http://schemas.openxmlformats.org/officeDocument/2006/relationships/chart" Target="../charts/chart16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9.xml"/><Relationship Id="rId2" Type="http://schemas.openxmlformats.org/officeDocument/2006/relationships/chart" Target="../charts/chart18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22.xml"/><Relationship Id="rId5" Type="http://schemas.openxmlformats.org/officeDocument/2006/relationships/chart" Target="../charts/chart21.xml"/><Relationship Id="rId4" Type="http://schemas.openxmlformats.org/officeDocument/2006/relationships/chart" Target="../charts/chart20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3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4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6.xml"/><Relationship Id="rId2" Type="http://schemas.openxmlformats.org/officeDocument/2006/relationships/chart" Target="../charts/chart25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8.xml"/><Relationship Id="rId2" Type="http://schemas.openxmlformats.org/officeDocument/2006/relationships/chart" Target="../charts/chart27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1.xml"/><Relationship Id="rId5" Type="http://schemas.openxmlformats.org/officeDocument/2006/relationships/chart" Target="../charts/chart30.xml"/><Relationship Id="rId4" Type="http://schemas.openxmlformats.org/officeDocument/2006/relationships/chart" Target="../charts/chart29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3.xml"/><Relationship Id="rId2" Type="http://schemas.openxmlformats.org/officeDocument/2006/relationships/chart" Target="../charts/chart32.xml"/><Relationship Id="rId1" Type="http://schemas.openxmlformats.org/officeDocument/2006/relationships/slideLayout" Target="../slideLayouts/slideLayout4.xml"/><Relationship Id="rId6" Type="http://schemas.openxmlformats.org/officeDocument/2006/relationships/chart" Target="../charts/chart36.xml"/><Relationship Id="rId5" Type="http://schemas.openxmlformats.org/officeDocument/2006/relationships/chart" Target="../charts/chart35.xml"/><Relationship Id="rId4" Type="http://schemas.openxmlformats.org/officeDocument/2006/relationships/chart" Target="../charts/chart3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8.xml"/><Relationship Id="rId2" Type="http://schemas.openxmlformats.org/officeDocument/2006/relationships/chart" Target="../charts/chart37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9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1.xml"/><Relationship Id="rId2" Type="http://schemas.openxmlformats.org/officeDocument/2006/relationships/chart" Target="../charts/chart40.xml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2.xml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44.xml"/><Relationship Id="rId2" Type="http://schemas.openxmlformats.org/officeDocument/2006/relationships/chart" Target="../charts/chart43.xml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5.xml"/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chart" Target="../charts/chart3.xml"/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9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pic>
        <p:nvPicPr>
          <p:cNvPr id="11" name="10 Imagen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47534" y="216024"/>
            <a:ext cx="2963187" cy="1269554"/>
          </a:xfrm>
          <a:prstGeom prst="rect">
            <a:avLst/>
          </a:prstGeom>
        </p:spPr>
      </p:pic>
      <p:sp>
        <p:nvSpPr>
          <p:cNvPr id="5" name="4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 Título"/>
          <p:cNvSpPr txBox="1">
            <a:spLocks/>
          </p:cNvSpPr>
          <p:nvPr/>
        </p:nvSpPr>
        <p:spPr>
          <a:xfrm>
            <a:off x="3641162" y="2133650"/>
            <a:ext cx="4908088" cy="2592288"/>
          </a:xfrm>
          <a:prstGeom prst="rect">
            <a:avLst/>
          </a:prstGeom>
        </p:spPr>
        <p:txBody>
          <a:bodyPr vert="horz" lIns="91406" tIns="45703" rIns="91406" bIns="45703" rtlCol="0" anchor="ctr">
            <a:no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spcAft>
                <a:spcPts val="300"/>
              </a:spcAft>
              <a:defRPr/>
            </a:pP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ENFERMERÍA </a:t>
            </a:r>
            <a:b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20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 LA</a:t>
            </a:r>
            <a: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28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3500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ATENCIÓN PRIMARIA</a:t>
            </a:r>
          </a:p>
          <a:p>
            <a:pPr algn="ctr">
              <a:defRPr/>
            </a:pPr>
            <a:r>
              <a:rPr lang="es-ES" sz="2800" b="1" dirty="0" smtClean="0">
                <a:ln>
                  <a:solidFill>
                    <a:schemeClr val="tx2">
                      <a:lumMod val="60000"/>
                      <a:lumOff val="40000"/>
                    </a:schemeClr>
                  </a:solidFill>
                </a:ln>
                <a:solidFill>
                  <a:schemeClr val="tx2">
                    <a:lumMod val="60000"/>
                    <a:lumOff val="40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CASTILLA LA MANCHA</a:t>
            </a:r>
            <a:endParaRPr lang="es-ES" sz="2800" b="1" dirty="0">
              <a:ln>
                <a:solidFill>
                  <a:schemeClr val="tx2">
                    <a:lumMod val="60000"/>
                    <a:lumOff val="40000"/>
                  </a:schemeClr>
                </a:solidFill>
              </a:ln>
              <a:solidFill>
                <a:schemeClr val="tx2">
                  <a:lumMod val="60000"/>
                  <a:lumOff val="40000"/>
                </a:schemeClr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7 Rectángulo"/>
          <p:cNvSpPr/>
          <p:nvPr/>
        </p:nvSpPr>
        <p:spPr>
          <a:xfrm>
            <a:off x="5079171" y="4922217"/>
            <a:ext cx="2032070" cy="523220"/>
          </a:xfrm>
          <a:prstGeom prst="rect">
            <a:avLst/>
          </a:prstGeom>
        </p:spPr>
        <p:txBody>
          <a:bodyPr wrap="square" anchor="t">
            <a:spAutoFit/>
          </a:bodyPr>
          <a:lstStyle/>
          <a:p>
            <a:pPr algn="ctr" defTabSz="1219170"/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Diciembre </a:t>
            </a:r>
            <a:r>
              <a:rPr lang="es-ES" sz="1400" b="1" spc="600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2023</a:t>
            </a:r>
            <a:endParaRPr lang="es-ES" sz="1400" b="1" spc="600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cxnSp>
        <p:nvCxnSpPr>
          <p:cNvPr id="19" name="18 Conector recto"/>
          <p:cNvCxnSpPr/>
          <p:nvPr/>
        </p:nvCxnSpPr>
        <p:spPr>
          <a:xfrm>
            <a:off x="5298918" y="4869954"/>
            <a:ext cx="1592576" cy="0"/>
          </a:xfrm>
          <a:prstGeom prst="line">
            <a:avLst/>
          </a:prstGeom>
          <a:ln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" name="1 Imagen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11630" y="6210808"/>
            <a:ext cx="1985419" cy="4368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0423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36411819"/>
              </p:ext>
            </p:extLst>
          </p:nvPr>
        </p:nvGraphicFramePr>
        <p:xfrm>
          <a:off x="122734" y="3213770"/>
          <a:ext cx="11664000" cy="2763355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603355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72000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1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1077202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r>
              <a:rPr lang="es-ES" sz="2000" b="0" i="1" dirty="0">
                <a:latin typeface="Arial Narrow" pitchFamily="34" charset="0"/>
                <a:cs typeface="+mj-cs"/>
              </a:rPr>
              <a:t/>
            </a:r>
            <a:br>
              <a:rPr lang="es-ES" sz="2000" b="0" i="1" dirty="0">
                <a:latin typeface="Arial Narrow" pitchFamily="34" charset="0"/>
                <a:cs typeface="+mj-cs"/>
              </a:rPr>
            </a:b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(Entrevistador leer y repuesta única)</a:t>
            </a:r>
          </a:p>
        </p:txBody>
      </p:sp>
      <p:graphicFrame>
        <p:nvGraphicFramePr>
          <p:cNvPr id="18" name="17 Gráfico"/>
          <p:cNvGraphicFramePr/>
          <p:nvPr>
            <p:extLst>
              <p:ext uri="{D42A27DB-BD31-4B8C-83A1-F6EECF244321}">
                <p14:modId xmlns:p14="http://schemas.microsoft.com/office/powerpoint/2010/main" val="3830919656"/>
              </p:ext>
            </p:extLst>
          </p:nvPr>
        </p:nvGraphicFramePr>
        <p:xfrm>
          <a:off x="235079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0" name="19 Rectángulo"/>
          <p:cNvSpPr/>
          <p:nvPr/>
        </p:nvSpPr>
        <p:spPr>
          <a:xfrm>
            <a:off x="334566" y="4602859"/>
            <a:ext cx="3384376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223674" y="2277666"/>
            <a:ext cx="6447596" cy="769441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4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suele estar con….</a:t>
            </a:r>
          </a:p>
        </p:txBody>
      </p:sp>
      <p:sp>
        <p:nvSpPr>
          <p:cNvPr id="22" name="21 CuadroTexto"/>
          <p:cNvSpPr txBox="1"/>
          <p:nvPr/>
        </p:nvSpPr>
        <p:spPr>
          <a:xfrm>
            <a:off x="3325267" y="5057189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2" name="11 Gráfico"/>
          <p:cNvGraphicFramePr/>
          <p:nvPr>
            <p:extLst>
              <p:ext uri="{D42A27DB-BD31-4B8C-83A1-F6EECF244321}">
                <p14:modId xmlns:p14="http://schemas.microsoft.com/office/powerpoint/2010/main" val="3283828151"/>
              </p:ext>
            </p:extLst>
          </p:nvPr>
        </p:nvGraphicFramePr>
        <p:xfrm>
          <a:off x="429500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1425790707"/>
              </p:ext>
            </p:extLst>
          </p:nvPr>
        </p:nvGraphicFramePr>
        <p:xfrm>
          <a:off x="6311230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2054623918"/>
              </p:ext>
            </p:extLst>
          </p:nvPr>
        </p:nvGraphicFramePr>
        <p:xfrm>
          <a:off x="8255446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24" name="23 Gráfico"/>
          <p:cNvGraphicFramePr/>
          <p:nvPr>
            <p:extLst>
              <p:ext uri="{D42A27DB-BD31-4B8C-83A1-F6EECF244321}">
                <p14:modId xmlns:p14="http://schemas.microsoft.com/office/powerpoint/2010/main" val="3771790102"/>
              </p:ext>
            </p:extLst>
          </p:nvPr>
        </p:nvGraphicFramePr>
        <p:xfrm>
          <a:off x="10199662" y="3980370"/>
          <a:ext cx="2952328" cy="192988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6" name="25 Rectángulo"/>
          <p:cNvSpPr/>
          <p:nvPr/>
        </p:nvSpPr>
        <p:spPr>
          <a:xfrm>
            <a:off x="419973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541349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34,2%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7 Rectángulo"/>
          <p:cNvSpPr/>
          <p:nvPr/>
        </p:nvSpPr>
        <p:spPr>
          <a:xfrm>
            <a:off x="6215954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CuadroTexto"/>
          <p:cNvSpPr txBox="1"/>
          <p:nvPr/>
        </p:nvSpPr>
        <p:spPr>
          <a:xfrm>
            <a:off x="7429723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33,3%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8160170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9373939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39,8%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31 Rectángulo"/>
          <p:cNvSpPr/>
          <p:nvPr/>
        </p:nvSpPr>
        <p:spPr>
          <a:xfrm>
            <a:off x="10104386" y="4595570"/>
            <a:ext cx="1607443" cy="1307393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32 CuadroTexto"/>
          <p:cNvSpPr txBox="1"/>
          <p:nvPr/>
        </p:nvSpPr>
        <p:spPr>
          <a:xfrm>
            <a:off x="11318155" y="504990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50,2%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5" name="Freeform 9"/>
          <p:cNvSpPr>
            <a:spLocks/>
          </p:cNvSpPr>
          <p:nvPr/>
        </p:nvSpPr>
        <p:spPr bwMode="auto">
          <a:xfrm>
            <a:off x="11255719" y="496925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2150849" y="1194095"/>
            <a:ext cx="7567046" cy="89481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b="0" dirty="0">
                <a:latin typeface="Segoe Print" pitchFamily="2" charset="0"/>
              </a:rPr>
              <a:t>La participación de la enfermera en la atención </a:t>
            </a:r>
            <a:r>
              <a:rPr lang="es-MX" b="0" dirty="0" smtClean="0">
                <a:latin typeface="Segoe Print" pitchFamily="2" charset="0"/>
              </a:rPr>
              <a:t>de los </a:t>
            </a:r>
            <a:r>
              <a:rPr lang="es-MX" b="0" dirty="0">
                <a:latin typeface="Segoe Print" pitchFamily="2" charset="0"/>
              </a:rPr>
              <a:t>centros de salud es mayor a medida que aumenta la edad del </a:t>
            </a:r>
            <a:r>
              <a:rPr lang="es-MX" b="0" dirty="0" smtClean="0">
                <a:latin typeface="Segoe Print" pitchFamily="2" charset="0"/>
              </a:rPr>
              <a:t>paciente: está presente en</a:t>
            </a:r>
            <a:br>
              <a:rPr lang="es-MX" b="0" dirty="0" smtClean="0">
                <a:latin typeface="Segoe Print" pitchFamily="2" charset="0"/>
              </a:rPr>
            </a:br>
            <a:r>
              <a:rPr lang="es-MX" b="0" dirty="0" smtClean="0">
                <a:latin typeface="Segoe Print" pitchFamily="2" charset="0"/>
              </a:rPr>
              <a:t> el 50,2% de las visitas de los pacientes de 65 años o más</a:t>
            </a:r>
            <a:endParaRPr lang="es-MX" b="0" dirty="0">
              <a:latin typeface="Segoe Print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38130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1423798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P9¿Ha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tenido usted algún caso en el que en el Centro de Salud sólo necesitara la atención de la enfermera?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P10.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Qué nivel de satisfacción de 0 a 10 ha tenido 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1860672" y="2856403"/>
            <a:ext cx="8574551" cy="35736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15" name="14 Rectángulo"/>
          <p:cNvSpPr/>
          <p:nvPr/>
        </p:nvSpPr>
        <p:spPr>
          <a:xfrm>
            <a:off x="0" y="6416238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740442" y="3429794"/>
            <a:ext cx="4670119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9" name="215 CuadroTexto"/>
          <p:cNvSpPr txBox="1"/>
          <p:nvPr/>
        </p:nvSpPr>
        <p:spPr>
          <a:xfrm>
            <a:off x="1749902" y="328577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6778714" y="3439341"/>
            <a:ext cx="4752528" cy="245912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315 CuadroTexto"/>
          <p:cNvSpPr txBox="1"/>
          <p:nvPr/>
        </p:nvSpPr>
        <p:spPr>
          <a:xfrm>
            <a:off x="7688984" y="3295325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CASTILLA LA MANCHA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Rectángulo"/>
          <p:cNvSpPr/>
          <p:nvPr/>
        </p:nvSpPr>
        <p:spPr>
          <a:xfrm>
            <a:off x="3649908" y="4210154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735915" y="4324504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5" name="24 Rectángulo"/>
          <p:cNvSpPr/>
          <p:nvPr/>
        </p:nvSpPr>
        <p:spPr>
          <a:xfrm>
            <a:off x="4298620" y="4940057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8,58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Freeform 44"/>
          <p:cNvSpPr>
            <a:spLocks noEditPoints="1"/>
          </p:cNvSpPr>
          <p:nvPr/>
        </p:nvSpPr>
        <p:spPr bwMode="auto">
          <a:xfrm rot="8166708">
            <a:off x="3287021" y="4659570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11218438"/>
              </p:ext>
            </p:extLst>
          </p:nvPr>
        </p:nvGraphicFramePr>
        <p:xfrm>
          <a:off x="549452" y="3505903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7" name="26 Rectángulo"/>
          <p:cNvSpPr/>
          <p:nvPr/>
        </p:nvSpPr>
        <p:spPr>
          <a:xfrm>
            <a:off x="9735153" y="4206053"/>
            <a:ext cx="2048685" cy="1217998"/>
          </a:xfrm>
          <a:prstGeom prst="rect">
            <a:avLst/>
          </a:prstGeom>
          <a:solidFill>
            <a:schemeClr val="bg1"/>
          </a:solidFill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8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821160" y="4320403"/>
            <a:ext cx="1957587" cy="615553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</a:t>
            </a:r>
            <a:b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MEDIA CON LA ATENCIÓN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383865" y="4935956"/>
            <a:ext cx="797013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s-ES" sz="2400" b="1" kern="0" dirty="0" smtClean="0">
                <a:solidFill>
                  <a:schemeClr val="tx2"/>
                </a:solidFill>
                <a:latin typeface="Segoe UI" pitchFamily="34" charset="0"/>
                <a:cs typeface="Segoe UI" pitchFamily="34" charset="0"/>
              </a:rPr>
              <a:t>8,44</a:t>
            </a:r>
            <a:endParaRPr lang="es-ES" sz="2400" b="1" kern="0" dirty="0">
              <a:solidFill>
                <a:schemeClr val="tx2"/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0" name="2Freeform 44"/>
          <p:cNvSpPr>
            <a:spLocks noEditPoints="1"/>
          </p:cNvSpPr>
          <p:nvPr/>
        </p:nvSpPr>
        <p:spPr bwMode="auto">
          <a:xfrm rot="8166708">
            <a:off x="9372266" y="4655469"/>
            <a:ext cx="330932" cy="319164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802618963"/>
              </p:ext>
            </p:extLst>
          </p:nvPr>
        </p:nvGraphicFramePr>
        <p:xfrm>
          <a:off x="6634697" y="3450191"/>
          <a:ext cx="3024335" cy="30202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15 CuadroTexto"/>
          <p:cNvSpPr txBox="1"/>
          <p:nvPr/>
        </p:nvSpPr>
        <p:spPr>
          <a:xfrm>
            <a:off x="474406" y="1053530"/>
            <a:ext cx="11309432" cy="159507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54,3% de los consultados en la muestra total y el 60,0% en la muestra de Castilla la Mancha, ha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tenido algún caso en el que, en el centro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salud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únicamente ha necesitado la atención de una enfermera. En estos casos, la atención de la enfermera se valora con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sobresaliente 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atención “exclusiva” de la enfermera tiene un importante peso en las visitas a los centros y una excelente valoración</a:t>
            </a:r>
          </a:p>
        </p:txBody>
      </p:sp>
    </p:spTree>
    <p:extLst>
      <p:ext uri="{BB962C8B-B14F-4D97-AF65-F5344CB8AC3E}">
        <p14:creationId xmlns:p14="http://schemas.microsoft.com/office/powerpoint/2010/main" val="31297729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73279" y="2545953"/>
            <a:ext cx="75989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 smtClean="0">
                <a:latin typeface="Arial Narrow" pitchFamily="34" charset="0"/>
                <a:cs typeface="+mj-cs"/>
              </a:rPr>
              <a:t>La atención </a:t>
            </a:r>
            <a:r>
              <a:rPr lang="es-ES" sz="2400" b="0" dirty="0">
                <a:latin typeface="Arial Narrow" pitchFamily="34" charset="0"/>
                <a:cs typeface="+mj-cs"/>
              </a:rPr>
              <a:t>“exclusiva”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y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su valoración </a:t>
            </a:r>
            <a:r>
              <a:rPr lang="es-ES" sz="2400" b="0" dirty="0">
                <a:latin typeface="Arial Narrow" pitchFamily="34" charset="0"/>
                <a:cs typeface="+mj-cs"/>
              </a:rPr>
              <a:t/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11569"/>
            <a:ext cx="10055646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P9 ¿Ha tenido usted algún caso en el que en el Centro de Salud sólo necesitara la atención de la enfermera? P10. Qué nivel de satisfacción de 0 a 10 ha tenido </a:t>
            </a:r>
          </a:p>
        </p:txBody>
      </p:sp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2251011515"/>
              </p:ext>
            </p:extLst>
          </p:nvPr>
        </p:nvGraphicFramePr>
        <p:xfrm>
          <a:off x="2401471" y="2565698"/>
          <a:ext cx="3422476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24" name="2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72737742"/>
              </p:ext>
            </p:extLst>
          </p:nvPr>
        </p:nvGraphicFramePr>
        <p:xfrm>
          <a:off x="673279" y="26377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5" name="24 Rectángulo"/>
          <p:cNvSpPr/>
          <p:nvPr/>
        </p:nvSpPr>
        <p:spPr>
          <a:xfrm>
            <a:off x="521549" y="1803832"/>
            <a:ext cx="7966694" cy="4126497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Rectángulo"/>
          <p:cNvSpPr/>
          <p:nvPr/>
        </p:nvSpPr>
        <p:spPr>
          <a:xfrm>
            <a:off x="478582" y="1283717"/>
            <a:ext cx="534536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¿Ha tenido usted algún caso en el que en el Centro de Salud sólo necesitara la atención de la enfermera?</a:t>
            </a:r>
          </a:p>
        </p:txBody>
      </p:sp>
      <p:sp>
        <p:nvSpPr>
          <p:cNvPr id="29" name="Freeform 9"/>
          <p:cNvSpPr>
            <a:spLocks/>
          </p:cNvSpPr>
          <p:nvPr/>
        </p:nvSpPr>
        <p:spPr bwMode="auto">
          <a:xfrm>
            <a:off x="4413636" y="5228833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Freeform 44"/>
          <p:cNvSpPr>
            <a:spLocks noEditPoints="1"/>
          </p:cNvSpPr>
          <p:nvPr/>
        </p:nvSpPr>
        <p:spPr bwMode="auto">
          <a:xfrm rot="8108540">
            <a:off x="5781620" y="4272932"/>
            <a:ext cx="470987" cy="504332"/>
          </a:xfrm>
          <a:custGeom>
            <a:avLst/>
            <a:gdLst>
              <a:gd name="T0" fmla="*/ 0 w 396"/>
              <a:gd name="T1" fmla="*/ 383 h 424"/>
              <a:gd name="T2" fmla="*/ 143 w 396"/>
              <a:gd name="T3" fmla="*/ 418 h 424"/>
              <a:gd name="T4" fmla="*/ 395 w 396"/>
              <a:gd name="T5" fmla="*/ 192 h 424"/>
              <a:gd name="T6" fmla="*/ 297 w 396"/>
              <a:gd name="T7" fmla="*/ 95 h 424"/>
              <a:gd name="T8" fmla="*/ 211 w 396"/>
              <a:gd name="T9" fmla="*/ 19 h 424"/>
              <a:gd name="T10" fmla="*/ 25 w 396"/>
              <a:gd name="T11" fmla="*/ 46 h 424"/>
              <a:gd name="T12" fmla="*/ 154 w 396"/>
              <a:gd name="T13" fmla="*/ 399 h 424"/>
              <a:gd name="T14" fmla="*/ 373 w 396"/>
              <a:gd name="T15" fmla="*/ 183 h 424"/>
              <a:gd name="T16" fmla="*/ 254 w 396"/>
              <a:gd name="T17" fmla="*/ 271 h 424"/>
              <a:gd name="T18" fmla="*/ 355 w 396"/>
              <a:gd name="T19" fmla="*/ 162 h 424"/>
              <a:gd name="T20" fmla="*/ 131 w 396"/>
              <a:gd name="T21" fmla="*/ 354 h 424"/>
              <a:gd name="T22" fmla="*/ 355 w 396"/>
              <a:gd name="T23" fmla="*/ 162 h 424"/>
              <a:gd name="T24" fmla="*/ 128 w 396"/>
              <a:gd name="T25" fmla="*/ 348 h 424"/>
              <a:gd name="T26" fmla="*/ 343 w 396"/>
              <a:gd name="T27" fmla="*/ 151 h 424"/>
              <a:gd name="T28" fmla="*/ 115 w 396"/>
              <a:gd name="T29" fmla="*/ 322 h 424"/>
              <a:gd name="T30" fmla="*/ 299 w 396"/>
              <a:gd name="T31" fmla="*/ 118 h 424"/>
              <a:gd name="T32" fmla="*/ 109 w 396"/>
              <a:gd name="T33" fmla="*/ 309 h 424"/>
              <a:gd name="T34" fmla="*/ 106 w 396"/>
              <a:gd name="T35" fmla="*/ 304 h 424"/>
              <a:gd name="T36" fmla="*/ 188 w 396"/>
              <a:gd name="T37" fmla="*/ 217 h 424"/>
              <a:gd name="T38" fmla="*/ 283 w 396"/>
              <a:gd name="T39" fmla="*/ 107 h 424"/>
              <a:gd name="T40" fmla="*/ 89 w 396"/>
              <a:gd name="T41" fmla="*/ 300 h 424"/>
              <a:gd name="T42" fmla="*/ 22 w 396"/>
              <a:gd name="T43" fmla="*/ 352 h 424"/>
              <a:gd name="T44" fmla="*/ 277 w 396"/>
              <a:gd name="T45" fmla="*/ 96 h 424"/>
              <a:gd name="T46" fmla="*/ 26 w 396"/>
              <a:gd name="T47" fmla="*/ 317 h 424"/>
              <a:gd name="T48" fmla="*/ 326 w 396"/>
              <a:gd name="T49" fmla="*/ 25 h 424"/>
              <a:gd name="T50" fmla="*/ 28 w 396"/>
              <a:gd name="T51" fmla="*/ 293 h 424"/>
              <a:gd name="T52" fmla="*/ 29 w 396"/>
              <a:gd name="T53" fmla="*/ 282 h 424"/>
              <a:gd name="T54" fmla="*/ 318 w 396"/>
              <a:gd name="T55" fmla="*/ 24 h 424"/>
              <a:gd name="T56" fmla="*/ 160 w 396"/>
              <a:gd name="T57" fmla="*/ 127 h 424"/>
              <a:gd name="T58" fmla="*/ 148 w 396"/>
              <a:gd name="T59" fmla="*/ 133 h 424"/>
              <a:gd name="T60" fmla="*/ 143 w 396"/>
              <a:gd name="T61" fmla="*/ 128 h 424"/>
              <a:gd name="T62" fmla="*/ 127 w 396"/>
              <a:gd name="T63" fmla="*/ 122 h 424"/>
              <a:gd name="T64" fmla="*/ 198 w 396"/>
              <a:gd name="T65" fmla="*/ 39 h 424"/>
              <a:gd name="T66" fmla="*/ 35 w 396"/>
              <a:gd name="T67" fmla="*/ 185 h 424"/>
              <a:gd name="T68" fmla="*/ 187 w 396"/>
              <a:gd name="T69" fmla="*/ 40 h 424"/>
              <a:gd name="T70" fmla="*/ 162 w 396"/>
              <a:gd name="T71" fmla="*/ 43 h 424"/>
              <a:gd name="T72" fmla="*/ 35 w 396"/>
              <a:gd name="T73" fmla="*/ 150 h 424"/>
              <a:gd name="T74" fmla="*/ 128 w 396"/>
              <a:gd name="T75" fmla="*/ 46 h 424"/>
              <a:gd name="T76" fmla="*/ 35 w 396"/>
              <a:gd name="T77" fmla="*/ 130 h 424"/>
              <a:gd name="T78" fmla="*/ 99 w 396"/>
              <a:gd name="T79" fmla="*/ 49 h 424"/>
              <a:gd name="T80" fmla="*/ 57 w 396"/>
              <a:gd name="T81" fmla="*/ 85 h 424"/>
              <a:gd name="T82" fmla="*/ 77 w 396"/>
              <a:gd name="T83" fmla="*/ 50 h 424"/>
              <a:gd name="T84" fmla="*/ 39 w 396"/>
              <a:gd name="T85" fmla="*/ 69 h 424"/>
              <a:gd name="T86" fmla="*/ 37 w 396"/>
              <a:gd name="T87" fmla="*/ 80 h 424"/>
              <a:gd name="T88" fmla="*/ 42 w 396"/>
              <a:gd name="T89" fmla="*/ 52 h 42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</a:cxnLst>
            <a:rect l="0" t="0" r="r" b="b"/>
            <a:pathLst>
              <a:path w="396" h="424">
                <a:moveTo>
                  <a:pt x="25" y="46"/>
                </a:moveTo>
                <a:cubicBezTo>
                  <a:pt x="12" y="95"/>
                  <a:pt x="20" y="146"/>
                  <a:pt x="18" y="195"/>
                </a:cubicBezTo>
                <a:cubicBezTo>
                  <a:pt x="15" y="258"/>
                  <a:pt x="7" y="321"/>
                  <a:pt x="0" y="383"/>
                </a:cubicBezTo>
                <a:cubicBezTo>
                  <a:pt x="0" y="391"/>
                  <a:pt x="10" y="397"/>
                  <a:pt x="15" y="391"/>
                </a:cubicBezTo>
                <a:cubicBezTo>
                  <a:pt x="39" y="363"/>
                  <a:pt x="67" y="341"/>
                  <a:pt x="92" y="316"/>
                </a:cubicBezTo>
                <a:cubicBezTo>
                  <a:pt x="109" y="350"/>
                  <a:pt x="126" y="384"/>
                  <a:pt x="143" y="418"/>
                </a:cubicBezTo>
                <a:cubicBezTo>
                  <a:pt x="146" y="422"/>
                  <a:pt x="151" y="424"/>
                  <a:pt x="155" y="422"/>
                </a:cubicBezTo>
                <a:cubicBezTo>
                  <a:pt x="249" y="366"/>
                  <a:pt x="319" y="277"/>
                  <a:pt x="394" y="200"/>
                </a:cubicBezTo>
                <a:cubicBezTo>
                  <a:pt x="396" y="198"/>
                  <a:pt x="396" y="194"/>
                  <a:pt x="395" y="192"/>
                </a:cubicBezTo>
                <a:cubicBezTo>
                  <a:pt x="395" y="191"/>
                  <a:pt x="395" y="189"/>
                  <a:pt x="394" y="187"/>
                </a:cubicBezTo>
                <a:cubicBezTo>
                  <a:pt x="386" y="166"/>
                  <a:pt x="367" y="151"/>
                  <a:pt x="350" y="136"/>
                </a:cubicBezTo>
                <a:cubicBezTo>
                  <a:pt x="333" y="122"/>
                  <a:pt x="315" y="108"/>
                  <a:pt x="297" y="95"/>
                </a:cubicBezTo>
                <a:cubicBezTo>
                  <a:pt x="322" y="76"/>
                  <a:pt x="341" y="49"/>
                  <a:pt x="362" y="27"/>
                </a:cubicBezTo>
                <a:cubicBezTo>
                  <a:pt x="367" y="22"/>
                  <a:pt x="366" y="13"/>
                  <a:pt x="359" y="12"/>
                </a:cubicBezTo>
                <a:cubicBezTo>
                  <a:pt x="310" y="0"/>
                  <a:pt x="259" y="11"/>
                  <a:pt x="211" y="19"/>
                </a:cubicBezTo>
                <a:cubicBezTo>
                  <a:pt x="155" y="28"/>
                  <a:pt x="97" y="32"/>
                  <a:pt x="40" y="35"/>
                </a:cubicBezTo>
                <a:cubicBezTo>
                  <a:pt x="36" y="35"/>
                  <a:pt x="34" y="37"/>
                  <a:pt x="32" y="40"/>
                </a:cubicBezTo>
                <a:cubicBezTo>
                  <a:pt x="29" y="41"/>
                  <a:pt x="26" y="43"/>
                  <a:pt x="25" y="46"/>
                </a:cubicBezTo>
                <a:close/>
                <a:moveTo>
                  <a:pt x="381" y="194"/>
                </a:moveTo>
                <a:cubicBezTo>
                  <a:pt x="302" y="259"/>
                  <a:pt x="243" y="346"/>
                  <a:pt x="155" y="401"/>
                </a:cubicBezTo>
                <a:cubicBezTo>
                  <a:pt x="155" y="400"/>
                  <a:pt x="154" y="399"/>
                  <a:pt x="154" y="399"/>
                </a:cubicBezTo>
                <a:cubicBezTo>
                  <a:pt x="228" y="329"/>
                  <a:pt x="288" y="240"/>
                  <a:pt x="377" y="188"/>
                </a:cubicBezTo>
                <a:cubicBezTo>
                  <a:pt x="378" y="190"/>
                  <a:pt x="379" y="192"/>
                  <a:pt x="381" y="194"/>
                </a:cubicBezTo>
                <a:close/>
                <a:moveTo>
                  <a:pt x="373" y="183"/>
                </a:moveTo>
                <a:cubicBezTo>
                  <a:pt x="283" y="232"/>
                  <a:pt x="224" y="322"/>
                  <a:pt x="150" y="392"/>
                </a:cubicBezTo>
                <a:cubicBezTo>
                  <a:pt x="147" y="385"/>
                  <a:pt x="143" y="378"/>
                  <a:pt x="140" y="371"/>
                </a:cubicBezTo>
                <a:cubicBezTo>
                  <a:pt x="178" y="339"/>
                  <a:pt x="217" y="305"/>
                  <a:pt x="254" y="271"/>
                </a:cubicBezTo>
                <a:cubicBezTo>
                  <a:pt x="291" y="239"/>
                  <a:pt x="328" y="205"/>
                  <a:pt x="359" y="166"/>
                </a:cubicBezTo>
                <a:cubicBezTo>
                  <a:pt x="364" y="171"/>
                  <a:pt x="369" y="177"/>
                  <a:pt x="373" y="183"/>
                </a:cubicBezTo>
                <a:close/>
                <a:moveTo>
                  <a:pt x="355" y="162"/>
                </a:moveTo>
                <a:cubicBezTo>
                  <a:pt x="321" y="198"/>
                  <a:pt x="286" y="233"/>
                  <a:pt x="249" y="266"/>
                </a:cubicBezTo>
                <a:cubicBezTo>
                  <a:pt x="212" y="299"/>
                  <a:pt x="173" y="331"/>
                  <a:pt x="137" y="365"/>
                </a:cubicBezTo>
                <a:cubicBezTo>
                  <a:pt x="135" y="361"/>
                  <a:pt x="133" y="358"/>
                  <a:pt x="131" y="354"/>
                </a:cubicBezTo>
                <a:cubicBezTo>
                  <a:pt x="204" y="290"/>
                  <a:pt x="284" y="230"/>
                  <a:pt x="346" y="155"/>
                </a:cubicBezTo>
                <a:cubicBezTo>
                  <a:pt x="347" y="155"/>
                  <a:pt x="347" y="155"/>
                  <a:pt x="347" y="154"/>
                </a:cubicBezTo>
                <a:cubicBezTo>
                  <a:pt x="350" y="157"/>
                  <a:pt x="352" y="159"/>
                  <a:pt x="355" y="162"/>
                </a:cubicBezTo>
                <a:close/>
                <a:moveTo>
                  <a:pt x="343" y="151"/>
                </a:moveTo>
                <a:cubicBezTo>
                  <a:pt x="342" y="151"/>
                  <a:pt x="342" y="151"/>
                  <a:pt x="342" y="151"/>
                </a:cubicBezTo>
                <a:cubicBezTo>
                  <a:pt x="274" y="221"/>
                  <a:pt x="199" y="282"/>
                  <a:pt x="128" y="348"/>
                </a:cubicBezTo>
                <a:cubicBezTo>
                  <a:pt x="126" y="345"/>
                  <a:pt x="125" y="342"/>
                  <a:pt x="123" y="339"/>
                </a:cubicBezTo>
                <a:cubicBezTo>
                  <a:pt x="195" y="275"/>
                  <a:pt x="266" y="211"/>
                  <a:pt x="334" y="144"/>
                </a:cubicBezTo>
                <a:cubicBezTo>
                  <a:pt x="337" y="146"/>
                  <a:pt x="340" y="148"/>
                  <a:pt x="343" y="151"/>
                </a:cubicBezTo>
                <a:close/>
                <a:moveTo>
                  <a:pt x="331" y="141"/>
                </a:moveTo>
                <a:cubicBezTo>
                  <a:pt x="258" y="202"/>
                  <a:pt x="190" y="269"/>
                  <a:pt x="120" y="333"/>
                </a:cubicBezTo>
                <a:cubicBezTo>
                  <a:pt x="118" y="329"/>
                  <a:pt x="117" y="326"/>
                  <a:pt x="115" y="322"/>
                </a:cubicBezTo>
                <a:cubicBezTo>
                  <a:pt x="184" y="262"/>
                  <a:pt x="268" y="209"/>
                  <a:pt x="320" y="133"/>
                </a:cubicBezTo>
                <a:cubicBezTo>
                  <a:pt x="323" y="136"/>
                  <a:pt x="327" y="138"/>
                  <a:pt x="331" y="141"/>
                </a:cubicBezTo>
                <a:close/>
                <a:moveTo>
                  <a:pt x="299" y="118"/>
                </a:moveTo>
                <a:cubicBezTo>
                  <a:pt x="305" y="122"/>
                  <a:pt x="310" y="126"/>
                  <a:pt x="316" y="130"/>
                </a:cubicBezTo>
                <a:cubicBezTo>
                  <a:pt x="256" y="201"/>
                  <a:pt x="180" y="254"/>
                  <a:pt x="112" y="316"/>
                </a:cubicBezTo>
                <a:cubicBezTo>
                  <a:pt x="111" y="314"/>
                  <a:pt x="110" y="312"/>
                  <a:pt x="109" y="309"/>
                </a:cubicBezTo>
                <a:cubicBezTo>
                  <a:pt x="176" y="250"/>
                  <a:pt x="251" y="199"/>
                  <a:pt x="307" y="128"/>
                </a:cubicBezTo>
                <a:cubicBezTo>
                  <a:pt x="309" y="126"/>
                  <a:pt x="306" y="124"/>
                  <a:pt x="304" y="125"/>
                </a:cubicBezTo>
                <a:cubicBezTo>
                  <a:pt x="246" y="193"/>
                  <a:pt x="172" y="244"/>
                  <a:pt x="106" y="304"/>
                </a:cubicBezTo>
                <a:cubicBezTo>
                  <a:pt x="105" y="303"/>
                  <a:pt x="105" y="302"/>
                  <a:pt x="104" y="301"/>
                </a:cubicBezTo>
                <a:cubicBezTo>
                  <a:pt x="104" y="301"/>
                  <a:pt x="104" y="300"/>
                  <a:pt x="103" y="300"/>
                </a:cubicBezTo>
                <a:cubicBezTo>
                  <a:pt x="130" y="271"/>
                  <a:pt x="158" y="244"/>
                  <a:pt x="188" y="217"/>
                </a:cubicBezTo>
                <a:cubicBezTo>
                  <a:pt x="225" y="184"/>
                  <a:pt x="264" y="153"/>
                  <a:pt x="299" y="118"/>
                </a:cubicBezTo>
                <a:close/>
                <a:moveTo>
                  <a:pt x="281" y="105"/>
                </a:moveTo>
                <a:cubicBezTo>
                  <a:pt x="282" y="106"/>
                  <a:pt x="282" y="107"/>
                  <a:pt x="283" y="107"/>
                </a:cubicBezTo>
                <a:cubicBezTo>
                  <a:pt x="287" y="110"/>
                  <a:pt x="291" y="113"/>
                  <a:pt x="295" y="115"/>
                </a:cubicBezTo>
                <a:cubicBezTo>
                  <a:pt x="226" y="171"/>
                  <a:pt x="154" y="230"/>
                  <a:pt x="95" y="297"/>
                </a:cubicBezTo>
                <a:cubicBezTo>
                  <a:pt x="93" y="297"/>
                  <a:pt x="91" y="298"/>
                  <a:pt x="89" y="300"/>
                </a:cubicBezTo>
                <a:cubicBezTo>
                  <a:pt x="88" y="301"/>
                  <a:pt x="87" y="301"/>
                  <a:pt x="86" y="302"/>
                </a:cubicBezTo>
                <a:cubicBezTo>
                  <a:pt x="63" y="319"/>
                  <a:pt x="41" y="338"/>
                  <a:pt x="21" y="358"/>
                </a:cubicBezTo>
                <a:cubicBezTo>
                  <a:pt x="21" y="356"/>
                  <a:pt x="22" y="354"/>
                  <a:pt x="22" y="352"/>
                </a:cubicBezTo>
                <a:cubicBezTo>
                  <a:pt x="23" y="352"/>
                  <a:pt x="23" y="352"/>
                  <a:pt x="24" y="351"/>
                </a:cubicBezTo>
                <a:cubicBezTo>
                  <a:pt x="101" y="260"/>
                  <a:pt x="192" y="183"/>
                  <a:pt x="281" y="105"/>
                </a:cubicBezTo>
                <a:close/>
                <a:moveTo>
                  <a:pt x="277" y="96"/>
                </a:moveTo>
                <a:cubicBezTo>
                  <a:pt x="275" y="98"/>
                  <a:pt x="275" y="101"/>
                  <a:pt x="277" y="103"/>
                </a:cubicBezTo>
                <a:cubicBezTo>
                  <a:pt x="186" y="173"/>
                  <a:pt x="98" y="252"/>
                  <a:pt x="23" y="339"/>
                </a:cubicBezTo>
                <a:cubicBezTo>
                  <a:pt x="24" y="332"/>
                  <a:pt x="25" y="324"/>
                  <a:pt x="26" y="317"/>
                </a:cubicBezTo>
                <a:cubicBezTo>
                  <a:pt x="125" y="228"/>
                  <a:pt x="224" y="139"/>
                  <a:pt x="320" y="48"/>
                </a:cubicBezTo>
                <a:cubicBezTo>
                  <a:pt x="307" y="65"/>
                  <a:pt x="293" y="81"/>
                  <a:pt x="277" y="96"/>
                </a:cubicBezTo>
                <a:close/>
                <a:moveTo>
                  <a:pt x="326" y="25"/>
                </a:moveTo>
                <a:cubicBezTo>
                  <a:pt x="330" y="25"/>
                  <a:pt x="335" y="25"/>
                  <a:pt x="339" y="26"/>
                </a:cubicBezTo>
                <a:cubicBezTo>
                  <a:pt x="233" y="117"/>
                  <a:pt x="130" y="211"/>
                  <a:pt x="27" y="306"/>
                </a:cubicBezTo>
                <a:cubicBezTo>
                  <a:pt x="27" y="302"/>
                  <a:pt x="27" y="297"/>
                  <a:pt x="28" y="293"/>
                </a:cubicBezTo>
                <a:cubicBezTo>
                  <a:pt x="127" y="203"/>
                  <a:pt x="220" y="107"/>
                  <a:pt x="326" y="25"/>
                </a:cubicBezTo>
                <a:close/>
                <a:moveTo>
                  <a:pt x="318" y="24"/>
                </a:moveTo>
                <a:cubicBezTo>
                  <a:pt x="214" y="101"/>
                  <a:pt x="124" y="195"/>
                  <a:pt x="29" y="282"/>
                </a:cubicBezTo>
                <a:cubicBezTo>
                  <a:pt x="29" y="277"/>
                  <a:pt x="30" y="271"/>
                  <a:pt x="30" y="265"/>
                </a:cubicBezTo>
                <a:cubicBezTo>
                  <a:pt x="117" y="181"/>
                  <a:pt x="199" y="91"/>
                  <a:pt x="301" y="24"/>
                </a:cubicBezTo>
                <a:cubicBezTo>
                  <a:pt x="307" y="24"/>
                  <a:pt x="313" y="24"/>
                  <a:pt x="318" y="24"/>
                </a:cubicBezTo>
                <a:close/>
                <a:moveTo>
                  <a:pt x="264" y="28"/>
                </a:moveTo>
                <a:cubicBezTo>
                  <a:pt x="272" y="27"/>
                  <a:pt x="281" y="26"/>
                  <a:pt x="289" y="25"/>
                </a:cubicBezTo>
                <a:cubicBezTo>
                  <a:pt x="241" y="50"/>
                  <a:pt x="198" y="90"/>
                  <a:pt x="160" y="127"/>
                </a:cubicBezTo>
                <a:cubicBezTo>
                  <a:pt x="116" y="169"/>
                  <a:pt x="76" y="215"/>
                  <a:pt x="31" y="255"/>
                </a:cubicBezTo>
                <a:cubicBezTo>
                  <a:pt x="32" y="250"/>
                  <a:pt x="32" y="246"/>
                  <a:pt x="32" y="241"/>
                </a:cubicBezTo>
                <a:cubicBezTo>
                  <a:pt x="72" y="206"/>
                  <a:pt x="109" y="168"/>
                  <a:pt x="148" y="133"/>
                </a:cubicBezTo>
                <a:cubicBezTo>
                  <a:pt x="187" y="98"/>
                  <a:pt x="226" y="64"/>
                  <a:pt x="264" y="28"/>
                </a:cubicBezTo>
                <a:close/>
                <a:moveTo>
                  <a:pt x="254" y="30"/>
                </a:moveTo>
                <a:cubicBezTo>
                  <a:pt x="218" y="63"/>
                  <a:pt x="180" y="95"/>
                  <a:pt x="143" y="128"/>
                </a:cubicBezTo>
                <a:cubicBezTo>
                  <a:pt x="106" y="160"/>
                  <a:pt x="65" y="193"/>
                  <a:pt x="33" y="231"/>
                </a:cubicBezTo>
                <a:cubicBezTo>
                  <a:pt x="34" y="224"/>
                  <a:pt x="34" y="218"/>
                  <a:pt x="34" y="211"/>
                </a:cubicBezTo>
                <a:cubicBezTo>
                  <a:pt x="67" y="183"/>
                  <a:pt x="96" y="152"/>
                  <a:pt x="127" y="122"/>
                </a:cubicBezTo>
                <a:cubicBezTo>
                  <a:pt x="162" y="90"/>
                  <a:pt x="198" y="59"/>
                  <a:pt x="237" y="33"/>
                </a:cubicBezTo>
                <a:cubicBezTo>
                  <a:pt x="243" y="32"/>
                  <a:pt x="249" y="31"/>
                  <a:pt x="254" y="30"/>
                </a:cubicBezTo>
                <a:close/>
                <a:moveTo>
                  <a:pt x="198" y="39"/>
                </a:moveTo>
                <a:cubicBezTo>
                  <a:pt x="207" y="38"/>
                  <a:pt x="216" y="36"/>
                  <a:pt x="226" y="35"/>
                </a:cubicBezTo>
                <a:cubicBezTo>
                  <a:pt x="156" y="81"/>
                  <a:pt x="94" y="141"/>
                  <a:pt x="35" y="201"/>
                </a:cubicBezTo>
                <a:cubicBezTo>
                  <a:pt x="35" y="196"/>
                  <a:pt x="35" y="191"/>
                  <a:pt x="35" y="185"/>
                </a:cubicBezTo>
                <a:cubicBezTo>
                  <a:pt x="90" y="138"/>
                  <a:pt x="143" y="88"/>
                  <a:pt x="196" y="39"/>
                </a:cubicBezTo>
                <a:cubicBezTo>
                  <a:pt x="196" y="39"/>
                  <a:pt x="197" y="39"/>
                  <a:pt x="198" y="39"/>
                </a:cubicBezTo>
                <a:close/>
                <a:moveTo>
                  <a:pt x="187" y="40"/>
                </a:moveTo>
                <a:cubicBezTo>
                  <a:pt x="136" y="85"/>
                  <a:pt x="85" y="129"/>
                  <a:pt x="35" y="176"/>
                </a:cubicBezTo>
                <a:cubicBezTo>
                  <a:pt x="35" y="170"/>
                  <a:pt x="35" y="165"/>
                  <a:pt x="35" y="159"/>
                </a:cubicBezTo>
                <a:cubicBezTo>
                  <a:pt x="84" y="130"/>
                  <a:pt x="128" y="88"/>
                  <a:pt x="162" y="43"/>
                </a:cubicBezTo>
                <a:cubicBezTo>
                  <a:pt x="171" y="42"/>
                  <a:pt x="179" y="41"/>
                  <a:pt x="187" y="40"/>
                </a:cubicBezTo>
                <a:close/>
                <a:moveTo>
                  <a:pt x="157" y="43"/>
                </a:moveTo>
                <a:cubicBezTo>
                  <a:pt x="120" y="84"/>
                  <a:pt x="79" y="118"/>
                  <a:pt x="35" y="150"/>
                </a:cubicBezTo>
                <a:cubicBezTo>
                  <a:pt x="35" y="146"/>
                  <a:pt x="35" y="142"/>
                  <a:pt x="35" y="137"/>
                </a:cubicBezTo>
                <a:cubicBezTo>
                  <a:pt x="36" y="138"/>
                  <a:pt x="37" y="138"/>
                  <a:pt x="38" y="137"/>
                </a:cubicBezTo>
                <a:cubicBezTo>
                  <a:pt x="69" y="108"/>
                  <a:pt x="99" y="77"/>
                  <a:pt x="128" y="46"/>
                </a:cubicBezTo>
                <a:cubicBezTo>
                  <a:pt x="138" y="45"/>
                  <a:pt x="147" y="44"/>
                  <a:pt x="157" y="43"/>
                </a:cubicBezTo>
                <a:close/>
                <a:moveTo>
                  <a:pt x="120" y="47"/>
                </a:moveTo>
                <a:cubicBezTo>
                  <a:pt x="91" y="73"/>
                  <a:pt x="63" y="103"/>
                  <a:pt x="35" y="130"/>
                </a:cubicBezTo>
                <a:cubicBezTo>
                  <a:pt x="35" y="125"/>
                  <a:pt x="35" y="120"/>
                  <a:pt x="35" y="115"/>
                </a:cubicBezTo>
                <a:cubicBezTo>
                  <a:pt x="46" y="106"/>
                  <a:pt x="56" y="95"/>
                  <a:pt x="66" y="86"/>
                </a:cubicBezTo>
                <a:cubicBezTo>
                  <a:pt x="78" y="74"/>
                  <a:pt x="89" y="62"/>
                  <a:pt x="99" y="49"/>
                </a:cubicBezTo>
                <a:cubicBezTo>
                  <a:pt x="106" y="48"/>
                  <a:pt x="113" y="48"/>
                  <a:pt x="120" y="47"/>
                </a:cubicBezTo>
                <a:close/>
                <a:moveTo>
                  <a:pt x="94" y="49"/>
                </a:moveTo>
                <a:cubicBezTo>
                  <a:pt x="82" y="62"/>
                  <a:pt x="70" y="74"/>
                  <a:pt x="57" y="85"/>
                </a:cubicBezTo>
                <a:cubicBezTo>
                  <a:pt x="50" y="92"/>
                  <a:pt x="42" y="97"/>
                  <a:pt x="35" y="104"/>
                </a:cubicBezTo>
                <a:cubicBezTo>
                  <a:pt x="35" y="100"/>
                  <a:pt x="35" y="97"/>
                  <a:pt x="35" y="94"/>
                </a:cubicBezTo>
                <a:cubicBezTo>
                  <a:pt x="50" y="80"/>
                  <a:pt x="64" y="65"/>
                  <a:pt x="77" y="50"/>
                </a:cubicBezTo>
                <a:cubicBezTo>
                  <a:pt x="82" y="50"/>
                  <a:pt x="88" y="49"/>
                  <a:pt x="94" y="49"/>
                </a:cubicBezTo>
                <a:close/>
                <a:moveTo>
                  <a:pt x="37" y="80"/>
                </a:moveTo>
                <a:cubicBezTo>
                  <a:pt x="37" y="77"/>
                  <a:pt x="38" y="73"/>
                  <a:pt x="39" y="69"/>
                </a:cubicBezTo>
                <a:cubicBezTo>
                  <a:pt x="45" y="64"/>
                  <a:pt x="51" y="58"/>
                  <a:pt x="56" y="52"/>
                </a:cubicBezTo>
                <a:cubicBezTo>
                  <a:pt x="60" y="51"/>
                  <a:pt x="64" y="51"/>
                  <a:pt x="69" y="51"/>
                </a:cubicBezTo>
                <a:cubicBezTo>
                  <a:pt x="58" y="60"/>
                  <a:pt x="46" y="70"/>
                  <a:pt x="37" y="80"/>
                </a:cubicBezTo>
                <a:close/>
                <a:moveTo>
                  <a:pt x="49" y="52"/>
                </a:moveTo>
                <a:cubicBezTo>
                  <a:pt x="46" y="55"/>
                  <a:pt x="43" y="57"/>
                  <a:pt x="40" y="59"/>
                </a:cubicBezTo>
                <a:cubicBezTo>
                  <a:pt x="41" y="57"/>
                  <a:pt x="42" y="55"/>
                  <a:pt x="42" y="52"/>
                </a:cubicBezTo>
                <a:cubicBezTo>
                  <a:pt x="44" y="52"/>
                  <a:pt x="47" y="52"/>
                  <a:pt x="49" y="52"/>
                </a:cubicBezTo>
                <a:close/>
              </a:path>
            </a:pathLst>
          </a:custGeom>
          <a:solidFill>
            <a:srgbClr val="0070C0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177802258"/>
              </p:ext>
            </p:extLst>
          </p:nvPr>
        </p:nvGraphicFramePr>
        <p:xfrm>
          <a:off x="6355759" y="2322950"/>
          <a:ext cx="2924572" cy="339135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67963" y="2043058"/>
            <a:ext cx="2103475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ctr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Satisfacción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33" name="32 Rectángulo"/>
          <p:cNvSpPr/>
          <p:nvPr/>
        </p:nvSpPr>
        <p:spPr>
          <a:xfrm>
            <a:off x="6167214" y="1283717"/>
            <a:ext cx="2465045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¿Qué nivel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satisfacción ha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tenido ?</a:t>
            </a:r>
          </a:p>
        </p:txBody>
      </p:sp>
      <p:sp>
        <p:nvSpPr>
          <p:cNvPr id="35" name="34 Rectángulo"/>
          <p:cNvSpPr/>
          <p:nvPr/>
        </p:nvSpPr>
        <p:spPr>
          <a:xfrm>
            <a:off x="6298287" y="5682597"/>
            <a:ext cx="18918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Sólo atención enfermera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8658556" y="2669446"/>
            <a:ext cx="3155354" cy="2395268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mayores de 50 años son los que más visitan en “exclusiva” a 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enfermera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esta atención mejora a medida que aumenta la edad del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ciudadano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hasta llegar a una puntación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8,99 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 </a:t>
            </a:r>
          </a:p>
        </p:txBody>
      </p:sp>
      <p:sp>
        <p:nvSpPr>
          <p:cNvPr id="19" name="18 Rectángulo"/>
          <p:cNvSpPr/>
          <p:nvPr/>
        </p:nvSpPr>
        <p:spPr>
          <a:xfrm>
            <a:off x="33876" y="609452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4413636" y="4713704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94264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Valoración de los Centros de Atención Primaria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389015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31841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Me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279917"/>
            <a:ext cx="2624436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406575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215 CuadroTexto"/>
          <p:cNvSpPr txBox="1"/>
          <p:nvPr/>
        </p:nvSpPr>
        <p:spPr>
          <a:xfrm>
            <a:off x="1925292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98520803"/>
              </p:ext>
            </p:extLst>
          </p:nvPr>
        </p:nvGraphicFramePr>
        <p:xfrm>
          <a:off x="3405201" y="2720198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7" name="1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4455149"/>
              </p:ext>
            </p:extLst>
          </p:nvPr>
        </p:nvGraphicFramePr>
        <p:xfrm>
          <a:off x="406574" y="3080237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0" name="19 Rectángulo"/>
          <p:cNvSpPr/>
          <p:nvPr/>
        </p:nvSpPr>
        <p:spPr>
          <a:xfrm>
            <a:off x="6239222" y="2637706"/>
            <a:ext cx="5460564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315 CuadroTexto"/>
          <p:cNvSpPr txBox="1"/>
          <p:nvPr/>
        </p:nvSpPr>
        <p:spPr>
          <a:xfrm>
            <a:off x="7503510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CASTILLA LA MANCHA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21" name="2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24150715"/>
              </p:ext>
            </p:extLst>
          </p:nvPr>
        </p:nvGraphicFramePr>
        <p:xfrm>
          <a:off x="9165841" y="2709714"/>
          <a:ext cx="2617997" cy="33738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15004294"/>
              </p:ext>
            </p:extLst>
          </p:nvPr>
        </p:nvGraphicFramePr>
        <p:xfrm>
          <a:off x="6167214" y="3069753"/>
          <a:ext cx="2958479" cy="2937307"/>
        </p:xfrm>
        <a:graphic>
          <a:graphicData uri="http://schemas.openxmlformats.org/drawingml/2006/table">
            <a:tbl>
              <a:tblPr/>
              <a:tblGrid>
                <a:gridCol w="295847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48310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3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610033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 </a:t>
                      </a:r>
                      <a:b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caso de haber estado con ellos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del personal de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84441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0158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3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3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3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25897">
                <a:tc>
                  <a:txBody>
                    <a:bodyPr/>
                    <a:lstStyle/>
                    <a:p>
                      <a:pPr algn="r" fontAlgn="b"/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3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3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10800" marR="36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23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6575" y="2431747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550590" y="765498"/>
            <a:ext cx="10941726" cy="150128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 b="1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>
                <a:latin typeface="Segoe Print" panose="02000600000000000000" pitchFamily="2" charset="0"/>
              </a:rPr>
              <a:t>En la valoración de los </a:t>
            </a:r>
            <a:r>
              <a:rPr lang="es-MX" dirty="0" smtClean="0">
                <a:latin typeface="Segoe Print" panose="02000600000000000000" pitchFamily="2" charset="0"/>
              </a:rPr>
              <a:t>centros de salud, </a:t>
            </a:r>
            <a:r>
              <a:rPr lang="es-MX" dirty="0">
                <a:latin typeface="Segoe Print" panose="02000600000000000000" pitchFamily="2" charset="0"/>
              </a:rPr>
              <a:t>las enfermeras y los médicos comparten las notas más </a:t>
            </a:r>
            <a:r>
              <a:rPr lang="es-MX" dirty="0" smtClean="0">
                <a:latin typeface="Segoe Print" panose="02000600000000000000" pitchFamily="2" charset="0"/>
              </a:rPr>
              <a:t>altas. </a:t>
            </a:r>
            <a:r>
              <a:rPr lang="es-MX" b="0" dirty="0">
                <a:latin typeface="Segoe Print" panose="02000600000000000000" pitchFamily="2" charset="0"/>
              </a:rPr>
              <a:t>En ambas muestras, los consultados que han estado recientemente en un centro de salud puntúan </a:t>
            </a:r>
            <a:r>
              <a:rPr lang="es-MX" b="0" dirty="0" smtClean="0">
                <a:latin typeface="Segoe Print" panose="02000600000000000000" pitchFamily="2" charset="0"/>
              </a:rPr>
              <a:t>a </a:t>
            </a:r>
            <a:r>
              <a:rPr lang="es-MX" b="0" dirty="0">
                <a:latin typeface="Segoe Print" panose="02000600000000000000" pitchFamily="2" charset="0"/>
              </a:rPr>
              <a:t>la enfermera con una nota por encima </a:t>
            </a:r>
            <a:r>
              <a:rPr lang="es-MX" b="0" dirty="0" smtClean="0">
                <a:latin typeface="Segoe Print" panose="02000600000000000000" pitchFamily="2" charset="0"/>
              </a:rPr>
              <a:t>de la del médico: </a:t>
            </a:r>
            <a:r>
              <a:rPr lang="es-MX" b="0" dirty="0">
                <a:latin typeface="Segoe Print" panose="02000600000000000000" pitchFamily="2" charset="0"/>
              </a:rPr>
              <a:t>8,34 </a:t>
            </a:r>
            <a:r>
              <a:rPr lang="es-MX" b="0" dirty="0" smtClean="0">
                <a:latin typeface="Segoe Print" panose="02000600000000000000" pitchFamily="2" charset="0"/>
              </a:rPr>
              <a:t>(total) y 8,44 (Castilla la Mancha) </a:t>
            </a:r>
          </a:p>
          <a:p>
            <a:r>
              <a:rPr lang="es-MX" dirty="0" smtClean="0">
                <a:latin typeface="Segoe Print" panose="02000600000000000000" pitchFamily="2" charset="0"/>
              </a:rPr>
              <a:t>El </a:t>
            </a:r>
            <a:r>
              <a:rPr lang="es-MX" dirty="0">
                <a:latin typeface="Segoe Print" panose="02000600000000000000" pitchFamily="2" charset="0"/>
              </a:rPr>
              <a:t>tiempo de espera para la cita, la facilidad para pedirla y la atención del personal de información </a:t>
            </a:r>
            <a:br>
              <a:rPr lang="es-MX" dirty="0">
                <a:latin typeface="Segoe Print" panose="02000600000000000000" pitchFamily="2" charset="0"/>
              </a:rPr>
            </a:br>
            <a:r>
              <a:rPr lang="es-MX" dirty="0">
                <a:latin typeface="Segoe Print" panose="02000600000000000000" pitchFamily="2" charset="0"/>
              </a:rPr>
              <a:t>son los puntos más débiles de los CAP </a:t>
            </a:r>
          </a:p>
        </p:txBody>
      </p:sp>
    </p:spTree>
    <p:extLst>
      <p:ext uri="{BB962C8B-B14F-4D97-AF65-F5344CB8AC3E}">
        <p14:creationId xmlns:p14="http://schemas.microsoft.com/office/powerpoint/2010/main" val="3171914007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52124165"/>
              </p:ext>
            </p:extLst>
          </p:nvPr>
        </p:nvGraphicFramePr>
        <p:xfrm>
          <a:off x="122734" y="2677528"/>
          <a:ext cx="11664000" cy="322995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 la enfermera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368354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del médico</a:t>
                      </a:r>
                      <a:endParaRPr lang="es-ES" sz="12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otros profesionales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7,85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7,97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At. del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personal de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información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7,61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36835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para pedir cita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MX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6,55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7,12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Tiempo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espera hasta la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cita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4,83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5,05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6,19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9135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Satisfacción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global con el </a:t>
                      </a: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Centro </a:t>
                      </a:r>
                      <a:r>
                        <a:rPr lang="es-ES" sz="1200" b="1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Salud</a:t>
                      </a:r>
                    </a:p>
                  </a:txBody>
                  <a:tcPr marL="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6,49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6,69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7,02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algn="l" defTabSz="914349" rtl="0" eaLnBrk="1" fontAlgn="b" latinLnBrk="0" hangingPunct="1"/>
                      <a:r>
                        <a:rPr lang="es-ES" sz="1200" b="1" i="0" u="none" strike="noStrike" kern="1200" dirty="0">
                          <a:solidFill>
                            <a:schemeClr val="tx2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7,73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4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823567610"/>
              </p:ext>
            </p:extLst>
          </p:nvPr>
        </p:nvGraphicFramePr>
        <p:xfrm>
          <a:off x="4295006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45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143005586"/>
              </p:ext>
            </p:extLst>
          </p:nvPr>
        </p:nvGraphicFramePr>
        <p:xfrm>
          <a:off x="6140969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46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632339026"/>
              </p:ext>
            </p:extLst>
          </p:nvPr>
        </p:nvGraphicFramePr>
        <p:xfrm>
          <a:off x="8111430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7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4173530105"/>
              </p:ext>
            </p:extLst>
          </p:nvPr>
        </p:nvGraphicFramePr>
        <p:xfrm>
          <a:off x="9629853" y="2977154"/>
          <a:ext cx="2072958" cy="30606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7" name="16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338668230"/>
              </p:ext>
            </p:extLst>
          </p:nvPr>
        </p:nvGraphicFramePr>
        <p:xfrm>
          <a:off x="2278783" y="2705841"/>
          <a:ext cx="2304255" cy="3261735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los Centros de Atención Primaria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6" name="5 CuadroTexto"/>
          <p:cNvSpPr txBox="1"/>
          <p:nvPr/>
        </p:nvSpPr>
        <p:spPr>
          <a:xfrm>
            <a:off x="85" y="6411569"/>
            <a:ext cx="10691817" cy="448019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P.2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Me gustaría que valorase los siguientes aspectos de su centro de salud. Para dar su respuesta utilice una escala de 0 a 10 donde 0 representa la peor valoración y 10 la mejor valoración. Si en alguno de los aspectos no tiene información puede contestar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Ns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Nc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8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4268" y="2279988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2Rectangle 26"/>
          <p:cNvSpPr txBox="1">
            <a:spLocks noChangeArrowheads="1"/>
          </p:cNvSpPr>
          <p:nvPr/>
        </p:nvSpPr>
        <p:spPr bwMode="auto">
          <a:xfrm>
            <a:off x="2106476" y="2145263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3" name="12 Rectángulo"/>
          <p:cNvSpPr/>
          <p:nvPr/>
        </p:nvSpPr>
        <p:spPr>
          <a:xfrm>
            <a:off x="85" y="6183156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728449" y="981522"/>
            <a:ext cx="10978340" cy="105049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general,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mas críticos con el centro de salud son los menores de 50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años, a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esa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edad,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percepción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mejora hasta alcanzar la mayor valoración entre los mayores de 65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años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3" name="2 Rectángulo"/>
          <p:cNvSpPr/>
          <p:nvPr/>
        </p:nvSpPr>
        <p:spPr>
          <a:xfrm>
            <a:off x="5303118" y="6070233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2" name="21 Rectángulo"/>
          <p:cNvSpPr/>
          <p:nvPr/>
        </p:nvSpPr>
        <p:spPr>
          <a:xfrm>
            <a:off x="7515908" y="6081995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3" name="22 Rectángulo"/>
          <p:cNvSpPr/>
          <p:nvPr/>
        </p:nvSpPr>
        <p:spPr>
          <a:xfrm>
            <a:off x="5366683" y="6000425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7568253" y="6007274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7226519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ES" dirty="0" smtClean="0"/>
              <a:t>Conocimiento y valoración de la enfermera de referencia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23848" y="2037123"/>
            <a:ext cx="2534600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3572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86891" y="189434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referencia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P.6/P16.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5" name="4 Rectángulo"/>
          <p:cNvSpPr/>
          <p:nvPr/>
        </p:nvSpPr>
        <p:spPr>
          <a:xfrm>
            <a:off x="3459508" y="2773745"/>
            <a:ext cx="5004557" cy="343635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6" name="Rectangle 26"/>
          <p:cNvSpPr txBox="1">
            <a:spLocks noChangeArrowheads="1"/>
          </p:cNvSpPr>
          <p:nvPr/>
        </p:nvSpPr>
        <p:spPr bwMode="auto">
          <a:xfrm>
            <a:off x="3491608" y="2925738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rgbClr val="1F497D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rgbClr val="1F497D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3533670" y="5970255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366305" y="2269282"/>
            <a:ext cx="524918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</a:t>
            </a:r>
            <a:r>
              <a:rPr lang="es-ES" sz="1400" b="1" i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usted si </a:t>
            </a:r>
            <a:r>
              <a:rPr lang="es-ES" sz="1400" b="1" i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tiene asignada una enfermera de referencia al igual que un médico</a:t>
            </a:r>
          </a:p>
        </p:txBody>
      </p:sp>
      <p:graphicFrame>
        <p:nvGraphicFramePr>
          <p:cNvPr id="11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22256648"/>
              </p:ext>
            </p:extLst>
          </p:nvPr>
        </p:nvGraphicFramePr>
        <p:xfrm>
          <a:off x="3613108" y="3453086"/>
          <a:ext cx="3991326" cy="236321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14 Rectángulo"/>
          <p:cNvSpPr/>
          <p:nvPr/>
        </p:nvSpPr>
        <p:spPr>
          <a:xfrm>
            <a:off x="6455246" y="5378954"/>
            <a:ext cx="130924" cy="119022"/>
          </a:xfrm>
          <a:prstGeom prst="rect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6" name="15 Rectángulo"/>
          <p:cNvSpPr/>
          <p:nvPr/>
        </p:nvSpPr>
        <p:spPr>
          <a:xfrm>
            <a:off x="6455246" y="5612395"/>
            <a:ext cx="130924" cy="119022"/>
          </a:xfrm>
          <a:prstGeom prst="rect">
            <a:avLst/>
          </a:prstGeom>
          <a:solidFill>
            <a:schemeClr val="bg1">
              <a:lumMod val="75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17 Rectángulo"/>
          <p:cNvSpPr/>
          <p:nvPr/>
        </p:nvSpPr>
        <p:spPr>
          <a:xfrm>
            <a:off x="6619947" y="5302002"/>
            <a:ext cx="2295965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19" name="18 Rectángulo"/>
          <p:cNvSpPr/>
          <p:nvPr/>
        </p:nvSpPr>
        <p:spPr>
          <a:xfrm>
            <a:off x="6664618" y="5555187"/>
            <a:ext cx="206386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CASTILLA LA MANCHA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8" name="15 CuadroTexto"/>
          <p:cNvSpPr txBox="1"/>
          <p:nvPr/>
        </p:nvSpPr>
        <p:spPr>
          <a:xfrm>
            <a:off x="1485593" y="1071097"/>
            <a:ext cx="9384845" cy="830962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sp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el total de la muestra, el 63,3%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los ciudadanos que han acudido al centro de salud </a:t>
            </a:r>
            <a:r>
              <a:rPr lang="es-ES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saben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tienen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asignada una enfermera de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referencia. Este dato se eleva al 78,9% de conocimiento entre los consultados de Castilla la Mancha</a:t>
            </a:r>
          </a:p>
        </p:txBody>
      </p:sp>
      <p:sp>
        <p:nvSpPr>
          <p:cNvPr id="24" name="2Freeform 9"/>
          <p:cNvSpPr>
            <a:spLocks/>
          </p:cNvSpPr>
          <p:nvPr/>
        </p:nvSpPr>
        <p:spPr bwMode="auto">
          <a:xfrm>
            <a:off x="5934420" y="3550437"/>
            <a:ext cx="1894718" cy="918814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>
              <a:lumMod val="50000"/>
            </a:schemeClr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65297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261442"/>
            <a:ext cx="972473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Conocimiento de la figura de la enfermera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referencia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r>
              <a:rPr lang="es-ES" sz="2000" b="0" i="1" dirty="0" smtClean="0">
                <a:latin typeface="Arial Narrow" pitchFamily="34" charset="0"/>
                <a:cs typeface="+mj-cs"/>
              </a:rPr>
              <a:t>Según 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P.6.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¿Sabe usted si tiene asignada una enfermera de referencia al igual que un médico?: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4" name="3 Rectángulo"/>
          <p:cNvSpPr/>
          <p:nvPr/>
        </p:nvSpPr>
        <p:spPr>
          <a:xfrm>
            <a:off x="1016546" y="2307263"/>
            <a:ext cx="6806852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5" name="4 Gráfico"/>
          <p:cNvGraphicFramePr/>
          <p:nvPr>
            <p:extLst>
              <p:ext uri="{D42A27DB-BD31-4B8C-83A1-F6EECF244321}">
                <p14:modId xmlns:p14="http://schemas.microsoft.com/office/powerpoint/2010/main" val="3886136659"/>
              </p:ext>
            </p:extLst>
          </p:nvPr>
        </p:nvGraphicFramePr>
        <p:xfrm>
          <a:off x="2744738" y="2327008"/>
          <a:ext cx="493464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6922158"/>
              </p:ext>
            </p:extLst>
          </p:nvPr>
        </p:nvGraphicFramePr>
        <p:xfrm>
          <a:off x="1016546" y="2327006"/>
          <a:ext cx="1544659" cy="300459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8376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68376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1696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6 Rectángulo"/>
          <p:cNvSpPr/>
          <p:nvPr/>
        </p:nvSpPr>
        <p:spPr>
          <a:xfrm>
            <a:off x="864816" y="1565142"/>
            <a:ext cx="7246614" cy="443427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8" name="Rectangle 26"/>
          <p:cNvSpPr txBox="1">
            <a:spLocks noChangeArrowheads="1"/>
          </p:cNvSpPr>
          <p:nvPr/>
        </p:nvSpPr>
        <p:spPr bwMode="auto">
          <a:xfrm>
            <a:off x="944538" y="1269554"/>
            <a:ext cx="2764594" cy="492443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4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1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100" b="1" i="1" u="sng" dirty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8 Rectángulo"/>
          <p:cNvSpPr/>
          <p:nvPr/>
        </p:nvSpPr>
        <p:spPr>
          <a:xfrm>
            <a:off x="969544" y="1751511"/>
            <a:ext cx="6997870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Sabe usted si tiene asignada una enfermera de referencia al igual que un médico</a:t>
            </a:r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>
            <a:off x="4162422" y="4458784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1" name="2Freeform 9"/>
          <p:cNvSpPr>
            <a:spLocks/>
          </p:cNvSpPr>
          <p:nvPr/>
        </p:nvSpPr>
        <p:spPr bwMode="auto">
          <a:xfrm>
            <a:off x="4119558" y="4978605"/>
            <a:ext cx="664086" cy="35424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982638" y="5764083"/>
            <a:ext cx="2746265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3" name="12 CuadroTexto"/>
          <p:cNvSpPr txBox="1"/>
          <p:nvPr/>
        </p:nvSpPr>
        <p:spPr>
          <a:xfrm>
            <a:off x="8327454" y="2815126"/>
            <a:ext cx="3155354" cy="197956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enfermera de referencia es más conocida por los mayores de 50 años y menos conocida por los menores de esta edad, ya que la edad condiciona la frecuencia de visita al centro de salud</a:t>
            </a:r>
          </a:p>
        </p:txBody>
      </p:sp>
    </p:spTree>
    <p:extLst>
      <p:ext uri="{BB962C8B-B14F-4D97-AF65-F5344CB8AC3E}">
        <p14:creationId xmlns:p14="http://schemas.microsoft.com/office/powerpoint/2010/main" val="419728013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y valoración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de </a:t>
            </a:r>
            <a:r>
              <a:rPr lang="es-ES" sz="2400" b="0" dirty="0">
                <a:latin typeface="Arial Narrow" pitchFamily="34" charset="0"/>
                <a:cs typeface="+mj-cs"/>
              </a:rPr>
              <a:t>la enfermera de referencia</a:t>
            </a: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¿Con qué frecuencia suele ir a su enfermera de referencia?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/ P.8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. Valore por favor en su enfermera (de 0 a 10): :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2498992"/>
              </p:ext>
            </p:extLst>
          </p:nvPr>
        </p:nvGraphicFramePr>
        <p:xfrm>
          <a:off x="1323603" y="2203325"/>
          <a:ext cx="2052000" cy="3818761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67989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5846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5 Gráfico"/>
          <p:cNvGraphicFramePr/>
          <p:nvPr>
            <p:extLst>
              <p:ext uri="{D42A27DB-BD31-4B8C-83A1-F6EECF244321}">
                <p14:modId xmlns:p14="http://schemas.microsoft.com/office/powerpoint/2010/main" val="2389831216"/>
              </p:ext>
            </p:extLst>
          </p:nvPr>
        </p:nvGraphicFramePr>
        <p:xfrm>
          <a:off x="3551659" y="2772798"/>
          <a:ext cx="2952328" cy="320559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1535435" y="2746290"/>
            <a:ext cx="3492388" cy="21592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1061702" y="6094090"/>
            <a:ext cx="4963209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30" name="29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7190552"/>
              </p:ext>
            </p:extLst>
          </p:nvPr>
        </p:nvGraphicFramePr>
        <p:xfrm>
          <a:off x="6664578" y="2421682"/>
          <a:ext cx="2052000" cy="3145996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686902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819698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31" name="30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91512389"/>
              </p:ext>
            </p:extLst>
          </p:nvPr>
        </p:nvGraphicFramePr>
        <p:xfrm>
          <a:off x="8719078" y="2891336"/>
          <a:ext cx="2304255" cy="266545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2" name="31 Rectángulo"/>
          <p:cNvSpPr/>
          <p:nvPr/>
        </p:nvSpPr>
        <p:spPr>
          <a:xfrm>
            <a:off x="6239222" y="6094090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1054644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1061703" y="2227144"/>
            <a:ext cx="5174190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16" name="15 Rectángulo"/>
          <p:cNvSpPr/>
          <p:nvPr/>
        </p:nvSpPr>
        <p:spPr>
          <a:xfrm>
            <a:off x="6235893" y="2565699"/>
            <a:ext cx="5004557" cy="3528392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99958" y="2227144"/>
            <a:ext cx="2992422" cy="33855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sp>
        <p:nvSpPr>
          <p:cNvPr id="17" name="2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651262" y="2637706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Freeform 55"/>
          <p:cNvSpPr>
            <a:spLocks/>
          </p:cNvSpPr>
          <p:nvPr/>
        </p:nvSpPr>
        <p:spPr bwMode="auto">
          <a:xfrm rot="3314931" flipH="1">
            <a:off x="5755901" y="4026594"/>
            <a:ext cx="765367" cy="765668"/>
          </a:xfrm>
          <a:custGeom>
            <a:avLst/>
            <a:gdLst>
              <a:gd name="T0" fmla="*/ 165 w 201"/>
              <a:gd name="T1" fmla="*/ 119 h 299"/>
              <a:gd name="T2" fmla="*/ 88 w 201"/>
              <a:gd name="T3" fmla="*/ 27 h 299"/>
              <a:gd name="T4" fmla="*/ 128 w 201"/>
              <a:gd name="T5" fmla="*/ 11 h 299"/>
              <a:gd name="T6" fmla="*/ 126 w 201"/>
              <a:gd name="T7" fmla="*/ 2 h 299"/>
              <a:gd name="T8" fmla="*/ 5 w 201"/>
              <a:gd name="T9" fmla="*/ 22 h 299"/>
              <a:gd name="T10" fmla="*/ 4 w 201"/>
              <a:gd name="T11" fmla="*/ 31 h 299"/>
              <a:gd name="T12" fmla="*/ 84 w 201"/>
              <a:gd name="T13" fmla="*/ 99 h 299"/>
              <a:gd name="T14" fmla="*/ 92 w 201"/>
              <a:gd name="T15" fmla="*/ 95 h 299"/>
              <a:gd name="T16" fmla="*/ 81 w 201"/>
              <a:gd name="T17" fmla="*/ 54 h 299"/>
              <a:gd name="T18" fmla="*/ 168 w 201"/>
              <a:gd name="T19" fmla="*/ 296 h 299"/>
              <a:gd name="T20" fmla="*/ 173 w 201"/>
              <a:gd name="T21" fmla="*/ 296 h 299"/>
              <a:gd name="T22" fmla="*/ 73 w 201"/>
              <a:gd name="T23" fmla="*/ 35 h 299"/>
              <a:gd name="T24" fmla="*/ 66 w 201"/>
              <a:gd name="T25" fmla="*/ 39 h 299"/>
              <a:gd name="T26" fmla="*/ 79 w 201"/>
              <a:gd name="T27" fmla="*/ 79 h 299"/>
              <a:gd name="T28" fmla="*/ 16 w 201"/>
              <a:gd name="T29" fmla="*/ 28 h 299"/>
              <a:gd name="T30" fmla="*/ 107 w 201"/>
              <a:gd name="T31" fmla="*/ 11 h 299"/>
              <a:gd name="T32" fmla="*/ 72 w 201"/>
              <a:gd name="T33" fmla="*/ 21 h 299"/>
              <a:gd name="T34" fmla="*/ 72 w 201"/>
              <a:gd name="T35" fmla="*/ 30 h 299"/>
              <a:gd name="T36" fmla="*/ 163 w 201"/>
              <a:gd name="T37" fmla="*/ 141 h 299"/>
              <a:gd name="T38" fmla="*/ 191 w 201"/>
              <a:gd name="T39" fmla="*/ 293 h 299"/>
              <a:gd name="T40" fmla="*/ 200 w 201"/>
              <a:gd name="T41" fmla="*/ 293 h 299"/>
              <a:gd name="T42" fmla="*/ 165 w 201"/>
              <a:gd name="T43" fmla="*/ 119 h 299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</a:cxnLst>
            <a:rect l="0" t="0" r="r" b="b"/>
            <a:pathLst>
              <a:path w="201" h="299">
                <a:moveTo>
                  <a:pt x="165" y="119"/>
                </a:moveTo>
                <a:cubicBezTo>
                  <a:pt x="150" y="80"/>
                  <a:pt x="125" y="46"/>
                  <a:pt x="88" y="27"/>
                </a:cubicBezTo>
                <a:cubicBezTo>
                  <a:pt x="102" y="23"/>
                  <a:pt x="115" y="18"/>
                  <a:pt x="128" y="11"/>
                </a:cubicBezTo>
                <a:cubicBezTo>
                  <a:pt x="132" y="9"/>
                  <a:pt x="130" y="3"/>
                  <a:pt x="126" y="2"/>
                </a:cubicBezTo>
                <a:cubicBezTo>
                  <a:pt x="84" y="0"/>
                  <a:pt x="43" y="6"/>
                  <a:pt x="5" y="22"/>
                </a:cubicBezTo>
                <a:cubicBezTo>
                  <a:pt x="2" y="24"/>
                  <a:pt x="0" y="29"/>
                  <a:pt x="4" y="31"/>
                </a:cubicBezTo>
                <a:cubicBezTo>
                  <a:pt x="35" y="48"/>
                  <a:pt x="62" y="70"/>
                  <a:pt x="84" y="99"/>
                </a:cubicBezTo>
                <a:cubicBezTo>
                  <a:pt x="87" y="103"/>
                  <a:pt x="93" y="100"/>
                  <a:pt x="92" y="95"/>
                </a:cubicBezTo>
                <a:cubicBezTo>
                  <a:pt x="89" y="81"/>
                  <a:pt x="85" y="68"/>
                  <a:pt x="81" y="54"/>
                </a:cubicBezTo>
                <a:cubicBezTo>
                  <a:pt x="143" y="118"/>
                  <a:pt x="175" y="206"/>
                  <a:pt x="168" y="296"/>
                </a:cubicBezTo>
                <a:cubicBezTo>
                  <a:pt x="167" y="299"/>
                  <a:pt x="173" y="299"/>
                  <a:pt x="173" y="296"/>
                </a:cubicBezTo>
                <a:cubicBezTo>
                  <a:pt x="184" y="199"/>
                  <a:pt x="146" y="101"/>
                  <a:pt x="73" y="35"/>
                </a:cubicBezTo>
                <a:cubicBezTo>
                  <a:pt x="70" y="32"/>
                  <a:pt x="64" y="35"/>
                  <a:pt x="66" y="39"/>
                </a:cubicBezTo>
                <a:cubicBezTo>
                  <a:pt x="71" y="52"/>
                  <a:pt x="75" y="66"/>
                  <a:pt x="79" y="79"/>
                </a:cubicBezTo>
                <a:cubicBezTo>
                  <a:pt x="61" y="59"/>
                  <a:pt x="40" y="41"/>
                  <a:pt x="16" y="28"/>
                </a:cubicBezTo>
                <a:cubicBezTo>
                  <a:pt x="46" y="16"/>
                  <a:pt x="76" y="11"/>
                  <a:pt x="107" y="11"/>
                </a:cubicBezTo>
                <a:cubicBezTo>
                  <a:pt x="96" y="16"/>
                  <a:pt x="84" y="19"/>
                  <a:pt x="72" y="21"/>
                </a:cubicBezTo>
                <a:cubicBezTo>
                  <a:pt x="67" y="22"/>
                  <a:pt x="68" y="28"/>
                  <a:pt x="72" y="30"/>
                </a:cubicBezTo>
                <a:cubicBezTo>
                  <a:pt x="120" y="48"/>
                  <a:pt x="148" y="94"/>
                  <a:pt x="163" y="141"/>
                </a:cubicBezTo>
                <a:cubicBezTo>
                  <a:pt x="178" y="190"/>
                  <a:pt x="186" y="242"/>
                  <a:pt x="191" y="293"/>
                </a:cubicBezTo>
                <a:cubicBezTo>
                  <a:pt x="191" y="299"/>
                  <a:pt x="201" y="299"/>
                  <a:pt x="200" y="293"/>
                </a:cubicBezTo>
                <a:cubicBezTo>
                  <a:pt x="196" y="235"/>
                  <a:pt x="186" y="174"/>
                  <a:pt x="165" y="119"/>
                </a:cubicBezTo>
                <a:close/>
              </a:path>
            </a:pathLst>
          </a:custGeom>
          <a:solidFill>
            <a:schemeClr val="accent6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/>
          </a:p>
        </p:txBody>
      </p:sp>
      <p:sp>
        <p:nvSpPr>
          <p:cNvPr id="10" name="9 CuadroTexto"/>
          <p:cNvSpPr txBox="1"/>
          <p:nvPr/>
        </p:nvSpPr>
        <p:spPr>
          <a:xfrm>
            <a:off x="4583038" y="3069754"/>
            <a:ext cx="1796870" cy="954107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Han sido atendidos en el último año</a:t>
            </a:r>
          </a:p>
          <a:p>
            <a: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  <a:t>70,6% </a:t>
            </a:r>
            <a:br>
              <a:rPr lang="es-ES" sz="1600" b="1" dirty="0" smtClean="0">
                <a:solidFill>
                  <a:srgbClr val="17375E"/>
                </a:solidFill>
                <a:latin typeface="Segoe UI" pitchFamily="34" charset="0"/>
                <a:cs typeface="Segoe UI" pitchFamily="34" charset="0"/>
              </a:rPr>
            </a:br>
            <a:r>
              <a:rPr lang="es-ES" sz="1600" b="1" dirty="0" smtClean="0">
                <a:solidFill>
                  <a:schemeClr val="tx2">
                    <a:lumMod val="60000"/>
                    <a:lumOff val="40000"/>
                  </a:schemeClr>
                </a:solidFill>
                <a:latin typeface="Segoe UI" pitchFamily="34" charset="0"/>
                <a:cs typeface="Segoe UI" pitchFamily="34" charset="0"/>
              </a:rPr>
              <a:t>72,1%</a:t>
            </a:r>
            <a:endParaRPr lang="es-ES" sz="1200" dirty="0">
              <a:solidFill>
                <a:schemeClr val="tx2">
                  <a:lumMod val="60000"/>
                  <a:lumOff val="40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9335566" y="5605426"/>
            <a:ext cx="130924" cy="119022"/>
          </a:xfrm>
          <a:prstGeom prst="rect">
            <a:avLst/>
          </a:prstGeom>
          <a:solidFill>
            <a:schemeClr val="accent6">
              <a:lumMod val="75000"/>
            </a:schemeClr>
          </a:soli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0" name="19 Rectángulo"/>
          <p:cNvSpPr/>
          <p:nvPr/>
        </p:nvSpPr>
        <p:spPr>
          <a:xfrm>
            <a:off x="9335566" y="5838866"/>
            <a:ext cx="130924" cy="119022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  <a:ln>
            <a:solidFill>
              <a:schemeClr val="accent6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11 Rectángulo"/>
          <p:cNvSpPr/>
          <p:nvPr/>
        </p:nvSpPr>
        <p:spPr>
          <a:xfrm>
            <a:off x="9500332" y="5473880"/>
            <a:ext cx="1183135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1" name="10 Rectángulo"/>
          <p:cNvSpPr/>
          <p:nvPr/>
        </p:nvSpPr>
        <p:spPr>
          <a:xfrm>
            <a:off x="9465844" y="5528473"/>
            <a:ext cx="195795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9465845" y="5781659"/>
            <a:ext cx="1760026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CASTILLA LA MANCHA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4268485" y="5640860"/>
            <a:ext cx="130924" cy="119022"/>
          </a:xfrm>
          <a:prstGeom prst="rect">
            <a:avLst/>
          </a:prstGeom>
          <a:solidFill>
            <a:srgbClr val="17375E"/>
          </a:solidFill>
          <a:ln>
            <a:solidFill>
              <a:srgbClr val="17375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4268485" y="5874300"/>
            <a:ext cx="130924" cy="119022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  <a:ln>
            <a:solidFill>
              <a:schemeClr val="tx2">
                <a:lumMod val="60000"/>
                <a:lumOff val="4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4433251" y="5509314"/>
            <a:ext cx="1183135" cy="5847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33" name="32 Rectángulo"/>
          <p:cNvSpPr/>
          <p:nvPr/>
        </p:nvSpPr>
        <p:spPr>
          <a:xfrm>
            <a:off x="4398763" y="5541553"/>
            <a:ext cx="2307939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TOTAL MUESTRA</a:t>
            </a:r>
            <a:endParaRPr lang="es-ES" sz="1200" b="1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4398764" y="5794739"/>
            <a:ext cx="207463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s-ES" sz="12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" pitchFamily="34" charset="0"/>
                <a:cs typeface="Segoe UI" pitchFamily="34" charset="0"/>
              </a:rPr>
              <a:t>CASTILLA LA MANCHA</a:t>
            </a:r>
            <a:endParaRPr lang="es-ES" sz="1200" dirty="0">
              <a:solidFill>
                <a:schemeClr val="tx1">
                  <a:lumMod val="65000"/>
                  <a:lumOff val="35000"/>
                </a:schemeClr>
              </a:solidFill>
              <a:latin typeface="Segoe UI" pitchFamily="34" charset="0"/>
              <a:cs typeface="Segoe UI" pitchFamily="34" charset="0"/>
            </a:endParaRPr>
          </a:p>
        </p:txBody>
      </p:sp>
      <p:sp>
        <p:nvSpPr>
          <p:cNvPr id="35" name="15 CuadroTexto"/>
          <p:cNvSpPr txBox="1"/>
          <p:nvPr/>
        </p:nvSpPr>
        <p:spPr>
          <a:xfrm>
            <a:off x="957202" y="935246"/>
            <a:ext cx="10061483" cy="119840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mayoría de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conocen la existencia de la enfermera de referencia ha sido atendidos por ella en el último año (70,6% en el total y 72,1% en Castilla la Mancha)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valoración de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su atención es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“excelente”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/>
            </a:r>
            <a:b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personal y facilidad para ser atendido </a:t>
            </a:r>
          </a:p>
        </p:txBody>
      </p:sp>
    </p:spTree>
    <p:extLst>
      <p:ext uri="{BB962C8B-B14F-4D97-AF65-F5344CB8AC3E}">
        <p14:creationId xmlns:p14="http://schemas.microsoft.com/office/powerpoint/2010/main" val="256529944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8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>
            <a:off x="406" y="0"/>
            <a:ext cx="12189600" cy="6859588"/>
          </a:xfrm>
          <a:prstGeom prst="rect">
            <a:avLst/>
          </a:prstGeom>
        </p:spPr>
      </p:pic>
      <p:sp>
        <p:nvSpPr>
          <p:cNvPr id="4" name="3 CuadroTexto"/>
          <p:cNvSpPr txBox="1"/>
          <p:nvPr/>
        </p:nvSpPr>
        <p:spPr>
          <a:xfrm>
            <a:off x="3574926" y="2152520"/>
            <a:ext cx="8208912" cy="255454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marL="361950" indent="-361950">
              <a:spcAft>
                <a:spcPts val="1800"/>
              </a:spcAft>
            </a:pPr>
            <a:r>
              <a:rPr lang="es-ES_tradnl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r>
              <a:rPr lang="es-ES_tradnl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Metodología y ficha técnica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Experiencia en los Centros de Atención Primaria</a:t>
            </a:r>
            <a:endParaRPr lang="es-ES" dirty="0" smtClean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03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 Valoración de los Centros de Atención Primaria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04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valoración de la enfermera de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referencia</a:t>
            </a:r>
          </a:p>
          <a:p>
            <a:pPr marL="361950" indent="-361950">
              <a:spcAft>
                <a:spcPts val="1800"/>
              </a:spcAft>
            </a:pPr>
            <a:r>
              <a:rPr lang="es-ES" b="1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Conocimiento y opinión social de </a:t>
            </a:r>
            <a:r>
              <a:rPr lang="es-ES" dirty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la profesión </a:t>
            </a:r>
            <a:r>
              <a:rPr lang="es-ES" dirty="0" smtClean="0"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enfermera</a:t>
            </a:r>
            <a:endParaRPr lang="es-ES" dirty="0"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6" name="1 Título"/>
          <p:cNvSpPr txBox="1">
            <a:spLocks/>
          </p:cNvSpPr>
          <p:nvPr/>
        </p:nvSpPr>
        <p:spPr>
          <a:xfrm rot="16200000">
            <a:off x="-1457593" y="2037122"/>
            <a:ext cx="570053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rgbClr val="00478F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índice</a:t>
            </a:r>
            <a:endParaRPr lang="es-ES" sz="17500" b="1" dirty="0">
              <a:ln>
                <a:solidFill>
                  <a:srgbClr val="00478F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868483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Frecuencia de visita de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la </a:t>
            </a:r>
            <a:r>
              <a:rPr lang="es-ES" sz="2400" b="0" dirty="0">
                <a:latin typeface="Arial Narrow" pitchFamily="34" charset="0"/>
                <a:cs typeface="+mj-cs"/>
              </a:rPr>
              <a:t>enfermera de referencia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P.7.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¿Con qué frecuencia suele ir a su enfermera de referencia?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23141620"/>
              </p:ext>
            </p:extLst>
          </p:nvPr>
        </p:nvGraphicFramePr>
        <p:xfrm>
          <a:off x="122734" y="2925739"/>
          <a:ext cx="11664000" cy="283868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47880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o más al mes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Dos o tres veces al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vez al</a:t>
                      </a:r>
                      <a:r>
                        <a:rPr lang="es-ES" sz="1200" kern="1200" baseline="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 año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necesidad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No la he visitado 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el último año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15134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Ns</a:t>
                      </a:r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/</a:t>
                      </a:r>
                      <a:r>
                        <a:rPr lang="es-ES" sz="1200" kern="1200" dirty="0" err="1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Nc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Rectangle 26"/>
          <p:cNvSpPr txBox="1">
            <a:spLocks noChangeArrowheads="1"/>
          </p:cNvSpPr>
          <p:nvPr/>
        </p:nvSpPr>
        <p:spPr bwMode="auto">
          <a:xfrm>
            <a:off x="295682" y="2277666"/>
            <a:ext cx="6447596" cy="307777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¿Con qué frecuencia suele ir a su enfermera de referencia?</a:t>
            </a:r>
          </a:p>
        </p:txBody>
      </p:sp>
      <p:sp>
        <p:nvSpPr>
          <p:cNvPr id="9" name="8 Rectángulo"/>
          <p:cNvSpPr/>
          <p:nvPr/>
        </p:nvSpPr>
        <p:spPr>
          <a:xfrm>
            <a:off x="334566" y="3307551"/>
            <a:ext cx="3384376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Rectángulo"/>
          <p:cNvSpPr/>
          <p:nvPr/>
        </p:nvSpPr>
        <p:spPr>
          <a:xfrm>
            <a:off x="4186994" y="3320778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2" name="21 Rectángulo"/>
          <p:cNvSpPr/>
          <p:nvPr/>
        </p:nvSpPr>
        <p:spPr>
          <a:xfrm>
            <a:off x="620321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4" name="23 Rectángulo"/>
          <p:cNvSpPr/>
          <p:nvPr/>
        </p:nvSpPr>
        <p:spPr>
          <a:xfrm>
            <a:off x="8183438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10127654" y="3334846"/>
            <a:ext cx="1692188" cy="1586018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36636" y="6342319"/>
            <a:ext cx="6672019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Sí han visitado centro de salud en los últimos 6-8 meses y conocen la existencia de la enfermera de referencia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0" name="29 Rectángulo"/>
          <p:cNvSpPr/>
          <p:nvPr/>
        </p:nvSpPr>
        <p:spPr>
          <a:xfrm>
            <a:off x="9047534" y="5823116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1" name="30 CuadroTexto"/>
          <p:cNvSpPr txBox="1"/>
          <p:nvPr/>
        </p:nvSpPr>
        <p:spPr>
          <a:xfrm>
            <a:off x="2134766" y="1150108"/>
            <a:ext cx="8242468" cy="839526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Las visitas y la frecuencia de visitas a la enfermera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referencia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aumenta a medida que aumenta la edad del ciudadano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34" name="33 Gráfico"/>
          <p:cNvGraphicFramePr/>
          <p:nvPr>
            <p:extLst>
              <p:ext uri="{D42A27DB-BD31-4B8C-83A1-F6EECF244321}">
                <p14:modId xmlns:p14="http://schemas.microsoft.com/office/powerpoint/2010/main" val="1120762160"/>
              </p:ext>
            </p:extLst>
          </p:nvPr>
        </p:nvGraphicFramePr>
        <p:xfrm>
          <a:off x="2246124" y="3288607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36" name="35 Gráfico"/>
          <p:cNvGraphicFramePr/>
          <p:nvPr>
            <p:extLst>
              <p:ext uri="{D42A27DB-BD31-4B8C-83A1-F6EECF244321}">
                <p14:modId xmlns:p14="http://schemas.microsoft.com/office/powerpoint/2010/main" val="3692043950"/>
              </p:ext>
            </p:extLst>
          </p:nvPr>
        </p:nvGraphicFramePr>
        <p:xfrm>
          <a:off x="4295006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7" name="36 Gráfico"/>
          <p:cNvGraphicFramePr/>
          <p:nvPr>
            <p:extLst>
              <p:ext uri="{D42A27DB-BD31-4B8C-83A1-F6EECF244321}">
                <p14:modId xmlns:p14="http://schemas.microsoft.com/office/powerpoint/2010/main" val="2858634540"/>
              </p:ext>
            </p:extLst>
          </p:nvPr>
        </p:nvGraphicFramePr>
        <p:xfrm>
          <a:off x="6311230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39" name="38 Gráfico"/>
          <p:cNvGraphicFramePr/>
          <p:nvPr>
            <p:extLst>
              <p:ext uri="{D42A27DB-BD31-4B8C-83A1-F6EECF244321}">
                <p14:modId xmlns:p14="http://schemas.microsoft.com/office/powerpoint/2010/main" val="1671195113"/>
              </p:ext>
            </p:extLst>
          </p:nvPr>
        </p:nvGraphicFramePr>
        <p:xfrm>
          <a:off x="8327454" y="329811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1" name="40 Gráfico"/>
          <p:cNvGraphicFramePr/>
          <p:nvPr>
            <p:extLst>
              <p:ext uri="{D42A27DB-BD31-4B8C-83A1-F6EECF244321}">
                <p14:modId xmlns:p14="http://schemas.microsoft.com/office/powerpoint/2010/main" val="2229865994"/>
              </p:ext>
            </p:extLst>
          </p:nvPr>
        </p:nvGraphicFramePr>
        <p:xfrm>
          <a:off x="10247396" y="3309545"/>
          <a:ext cx="2952328" cy="240175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0" name="9 CuadroTexto"/>
          <p:cNvSpPr txBox="1"/>
          <p:nvPr/>
        </p:nvSpPr>
        <p:spPr>
          <a:xfrm>
            <a:off x="3325267" y="4061603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70,6%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1" name="20 CuadroTexto"/>
          <p:cNvSpPr txBox="1"/>
          <p:nvPr/>
        </p:nvSpPr>
        <p:spPr>
          <a:xfrm>
            <a:off x="5485507" y="4074830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64,4%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750173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60,9%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24 CuadroTexto"/>
          <p:cNvSpPr txBox="1"/>
          <p:nvPr/>
        </p:nvSpPr>
        <p:spPr>
          <a:xfrm>
            <a:off x="9481951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70,4%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7" name="26 CuadroTexto"/>
          <p:cNvSpPr txBox="1"/>
          <p:nvPr/>
        </p:nvSpPr>
        <p:spPr>
          <a:xfrm>
            <a:off x="11426167" y="4088898"/>
            <a:ext cx="609699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2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83,0%</a:t>
            </a:r>
            <a:endParaRPr lang="es-ES" sz="12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2" name="Freeform 9"/>
          <p:cNvSpPr>
            <a:spLocks/>
          </p:cNvSpPr>
          <p:nvPr/>
        </p:nvSpPr>
        <p:spPr bwMode="auto">
          <a:xfrm>
            <a:off x="9425623" y="4021678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3" name="2Freeform 9"/>
          <p:cNvSpPr>
            <a:spLocks/>
          </p:cNvSpPr>
          <p:nvPr/>
        </p:nvSpPr>
        <p:spPr bwMode="auto">
          <a:xfrm>
            <a:off x="11399387" y="4013107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1867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" name="2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64721966"/>
              </p:ext>
            </p:extLst>
          </p:nvPr>
        </p:nvGraphicFramePr>
        <p:xfrm>
          <a:off x="122734" y="3357786"/>
          <a:ext cx="11664000" cy="2096354"/>
        </p:xfrm>
        <a:graphic>
          <a:graphicData uri="http://schemas.openxmlformats.org/drawingml/2006/table">
            <a:tbl>
              <a:tblPr/>
              <a:tblGrid>
                <a:gridCol w="2052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1836000"/>
                <a:gridCol w="1944000"/>
                <a:gridCol w="1944000"/>
                <a:gridCol w="1944000"/>
                <a:gridCol w="1944000"/>
              </a:tblGrid>
              <a:tr h="368354"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s-ES" sz="1600" b="1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</a:t>
                      </a:r>
                      <a:endParaRPr lang="es-ES" sz="1600" b="1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MX" sz="1400" b="0" i="0" kern="1200" dirty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s-ES" sz="1400" b="0" i="0" kern="1200" dirty="0" smtClean="0">
                          <a:solidFill>
                            <a:prstClr val="black">
                              <a:lumMod val="50000"/>
                              <a:lumOff val="50000"/>
                            </a:prst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400" b="0" i="0" kern="1200" dirty="0">
                        <a:solidFill>
                          <a:prstClr val="black">
                            <a:lumMod val="50000"/>
                            <a:lumOff val="50000"/>
                          </a:prst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profesionalidad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8,88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8,94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9,06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atención personal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8,80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8,91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9,03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76000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La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facilidad de ser atendido</a:t>
                      </a:r>
                    </a:p>
                  </a:txBody>
                  <a:tcPr marL="10800" marR="54000" marT="10800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s-ES" sz="1400" b="0" i="0" u="none" strike="noStrike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8,15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8,39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8,50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s-ES" sz="1400" b="1" i="0" u="none" strike="noStrike" kern="1200" dirty="0">
                          <a:solidFill>
                            <a:schemeClr val="accent6"/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8,79</a:t>
                      </a:r>
                    </a:p>
                  </a:txBody>
                  <a:tcPr marL="108000" marR="10800" marT="10800" marB="0" anchor="ctr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8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7731703"/>
              </p:ext>
            </p:extLst>
          </p:nvPr>
        </p:nvGraphicFramePr>
        <p:xfrm>
          <a:off x="4215373" y="3613796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Valoración de la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enfermera </a:t>
            </a:r>
            <a:r>
              <a:rPr lang="es-ES" sz="2400" b="0" dirty="0">
                <a:latin typeface="Arial Narrow" pitchFamily="34" charset="0"/>
                <a:cs typeface="+mj-cs"/>
              </a:rPr>
              <a:t>de referencia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0" y="6596235"/>
            <a:ext cx="10055646" cy="263353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P.8. Valore por favor en su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enfermera (de 0 a 10): </a:t>
            </a:r>
            <a:endParaRPr lang="es-ES" sz="12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9" name="38 Rectángulo"/>
          <p:cNvSpPr/>
          <p:nvPr/>
        </p:nvSpPr>
        <p:spPr>
          <a:xfrm>
            <a:off x="11008" y="6402795"/>
            <a:ext cx="3542958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</a:t>
            </a:r>
            <a:r>
              <a:rPr lang="es-ES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Han visitado enfermera de referencia en el último año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8812236" y="6350922"/>
            <a:ext cx="3049233" cy="253916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*Bases </a:t>
            </a:r>
            <a:r>
              <a:rPr lang="es-ES" sz="1050" dirty="0" err="1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muestrales</a:t>
            </a:r>
            <a:r>
              <a:rPr lang="es-ES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 reducidas en la lectura por edad</a:t>
            </a:r>
            <a:endParaRPr lang="es-ES" sz="105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5" name="14 CuadroTexto"/>
          <p:cNvSpPr txBox="1"/>
          <p:nvPr/>
        </p:nvSpPr>
        <p:spPr>
          <a:xfrm>
            <a:off x="1722643" y="1209639"/>
            <a:ext cx="9066715" cy="1101717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Todos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que han visitado a su enfermera de referencia en el último año valoran su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profesionalidad, atención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personal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y facilidad</a:t>
            </a:r>
          </a:p>
        </p:txBody>
      </p:sp>
      <p:sp>
        <p:nvSpPr>
          <p:cNvPr id="24" name="Rectangle 26">
            <a:extLst>
              <a:ext uri="{FF2B5EF4-FFF2-40B4-BE49-F238E27FC236}">
                <a16:creationId xmlns="" xmlns:a16="http://schemas.microsoft.com/office/drawing/2014/main" xmlns:lc="http://schemas.openxmlformats.org/drawingml/2006/lockedCanvas" id="{E7BE5DF0-66DC-42FA-AA76-DFBA871D50A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482579" y="2854891"/>
            <a:ext cx="1308371" cy="430887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wrap="none">
            <a:spAutoFit/>
          </a:bodyPr>
          <a:lstStyle>
            <a:defPPr>
              <a:defRPr lang="es-ES"/>
            </a:defPPr>
            <a:lvl1pPr marL="0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19516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039033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558549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7806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97582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117098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636615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156131" algn="l" defTabSz="1039033" rtl="0" eaLnBrk="1" latinLnBrk="0" hangingPunct="1"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defTabSz="914400" eaLnBrk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>
                <a:srgbClr val="003366"/>
              </a:buClr>
              <a:buSzTx/>
              <a:buFont typeface="Monotype Sorts" pitchFamily="2" charset="2"/>
              <a:buNone/>
              <a:tabLst/>
              <a:defRPr/>
            </a:pPr>
            <a:r>
              <a:rPr lang="es-ES" sz="1200" b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Valoración media</a:t>
            </a:r>
            <a: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/>
            </a:r>
            <a:br>
              <a:rPr lang="es-ES" sz="1200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</a:br>
            <a:r>
              <a:rPr lang="es-ES" sz="1000" i="1" kern="0" dirty="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(Escala de 0 a 10)</a:t>
            </a:r>
            <a:endParaRPr kumimoji="0" lang="es-ES" sz="1000" i="1" u="none" strike="noStrike" kern="0" cap="none" spc="0" normalizeH="0" baseline="0" noProof="0" dirty="0">
              <a:solidFill>
                <a:schemeClr val="tx1">
                  <a:lumMod val="65000"/>
                  <a:lumOff val="35000"/>
                </a:schemeClr>
              </a:solidFill>
              <a:effectLst/>
              <a:uLnTx/>
              <a:uFillTx/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  <p:sp>
        <p:nvSpPr>
          <p:cNvPr id="26" name="25 Rectángulo"/>
          <p:cNvSpPr/>
          <p:nvPr/>
        </p:nvSpPr>
        <p:spPr>
          <a:xfrm>
            <a:off x="5327010" y="5854209"/>
            <a:ext cx="87130" cy="86400"/>
          </a:xfrm>
          <a:prstGeom prst="rect">
            <a:avLst/>
          </a:prstGeom>
          <a:solidFill>
            <a:schemeClr val="accent3"/>
          </a:solidFill>
          <a:ln>
            <a:solidFill>
              <a:schemeClr val="accent3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7" name="26 Rectángulo"/>
          <p:cNvSpPr/>
          <p:nvPr/>
        </p:nvSpPr>
        <p:spPr>
          <a:xfrm>
            <a:off x="7539800" y="5865971"/>
            <a:ext cx="83530" cy="86400"/>
          </a:xfrm>
          <a:prstGeom prst="rect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28" name="27 Rectángulo"/>
          <p:cNvSpPr/>
          <p:nvPr/>
        </p:nvSpPr>
        <p:spPr>
          <a:xfrm>
            <a:off x="5390575" y="5784401"/>
            <a:ext cx="211949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encima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9" name="28 Rectángulo"/>
          <p:cNvSpPr/>
          <p:nvPr/>
        </p:nvSpPr>
        <p:spPr>
          <a:xfrm>
            <a:off x="7592145" y="5791250"/>
            <a:ext cx="2103461" cy="2308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defTabSz="914400"/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Valoración por debajo de la media total</a:t>
            </a:r>
            <a:endParaRPr lang="es-ES" sz="900" b="1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34" name="33 Rectángulo"/>
          <p:cNvSpPr/>
          <p:nvPr/>
        </p:nvSpPr>
        <p:spPr>
          <a:xfrm>
            <a:off x="286276" y="2978001"/>
            <a:ext cx="2992422" cy="307777"/>
          </a:xfrm>
          <a:prstGeom prst="rect">
            <a:avLst/>
          </a:prstGeom>
          <a:noFill/>
          <a:ln>
            <a:noFill/>
          </a:ln>
        </p:spPr>
        <p:txBody>
          <a:bodyPr wrap="square">
            <a:spAutoFit/>
          </a:bodyPr>
          <a:lstStyle/>
          <a:p>
            <a:pPr defTabSz="914400" eaLnBrk="0" hangingPunct="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Valore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 enfermera:</a:t>
            </a:r>
          </a:p>
        </p:txBody>
      </p:sp>
      <p:graphicFrame>
        <p:nvGraphicFramePr>
          <p:cNvPr id="36" name="35 Gráfico">
            <a:extLst>
              <a:ext uri="{FF2B5EF4-FFF2-40B4-BE49-F238E27FC236}">
                <a16:creationId xmlns="" xmlns:a16="http://schemas.microsoft.com/office/drawing/2014/main" xmlns:lc="http://schemas.openxmlformats.org/drawingml/2006/lockedCanvas" id="{F495D082-0357-4186-BA61-0DBF82B52EA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715389640"/>
              </p:ext>
            </p:extLst>
          </p:nvPr>
        </p:nvGraphicFramePr>
        <p:xfrm>
          <a:off x="2278782" y="3520964"/>
          <a:ext cx="2304255" cy="199706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38" name="2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754167434"/>
              </p:ext>
            </p:extLst>
          </p:nvPr>
        </p:nvGraphicFramePr>
        <p:xfrm>
          <a:off x="618248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41" name="3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773071973"/>
              </p:ext>
            </p:extLst>
          </p:nvPr>
        </p:nvGraphicFramePr>
        <p:xfrm>
          <a:off x="8183438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43" name="49 Gráfico">
            <a:extLst>
              <a:ext uri="{FF2B5EF4-FFF2-40B4-BE49-F238E27FC236}">
                <a16:creationId xmlns="" xmlns:a16="http://schemas.microsoft.com/office/drawing/2014/main" id="{49CC8F80-9A01-4A57-A769-04188EFF487C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324055370"/>
              </p:ext>
            </p:extLst>
          </p:nvPr>
        </p:nvGraphicFramePr>
        <p:xfrm>
          <a:off x="10127654" y="3611528"/>
          <a:ext cx="2072958" cy="196823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</p:spTree>
    <p:extLst>
      <p:ext uri="{BB962C8B-B14F-4D97-AF65-F5344CB8AC3E}">
        <p14:creationId xmlns:p14="http://schemas.microsoft.com/office/powerpoint/2010/main" val="36749032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1906310"/>
            <a:ext cx="5760640" cy="3046972"/>
          </a:xfrm>
        </p:spPr>
        <p:txBody>
          <a:bodyPr/>
          <a:lstStyle/>
          <a:p>
            <a:r>
              <a:rPr lang="es-MX" dirty="0" smtClean="0"/>
              <a:t>Conocimiento y opinión social </a:t>
            </a:r>
            <a:br>
              <a:rPr lang="es-MX" dirty="0" smtClean="0"/>
            </a:br>
            <a:r>
              <a:rPr lang="es-MX" dirty="0" smtClean="0"/>
              <a:t>de la profesión enfermera</a:t>
            </a:r>
            <a:endParaRPr lang="es-MX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05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24918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16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90550" y="189434"/>
            <a:ext cx="10228795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2" name="11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725333631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5" name="3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CASTILLA LA MANCHA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45614071"/>
              </p:ext>
            </p:extLst>
          </p:nvPr>
        </p:nvGraphicFramePr>
        <p:xfrm>
          <a:off x="6383238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395773" y="1094847"/>
            <a:ext cx="11326858" cy="1143985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torno a 8 de cada 10 ciudadanos consultados sabe que la enfermería es una profesión que requiere estudios universitarios de grado, aunque el 21,2% (total) y el 22,1% (Castilla la Mancha) todavía no conoce esta información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enfermería es una profesión muy bien valorada que tiene el reto de dar a conocer más su preparación 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94260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¿Enfermería es una profesión que requiere formación universitaria?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695775957"/>
              </p:ext>
            </p:extLst>
          </p:nvPr>
        </p:nvGraphicFramePr>
        <p:xfrm>
          <a:off x="2134766" y="2131829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13364875"/>
              </p:ext>
            </p:extLst>
          </p:nvPr>
        </p:nvGraphicFramePr>
        <p:xfrm>
          <a:off x="550590" y="2146124"/>
          <a:ext cx="1544659" cy="293985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5828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58283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22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6120460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No requiere + </a:t>
                      </a:r>
                      <a:b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No lo tengo claro</a:t>
                      </a:r>
                      <a:endParaRPr lang="es-MX" sz="1200" b="1" i="1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21,2%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18,1%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21,6%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20,7%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Calibri"/>
                        </a:rPr>
                        <a:t>24,4%</a:t>
                      </a:r>
                      <a:endParaRPr lang="es-ES" sz="1400" b="0" i="0" u="none" strike="noStrike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Calibri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16 CuadroTexto"/>
          <p:cNvSpPr txBox="1"/>
          <p:nvPr/>
        </p:nvSpPr>
        <p:spPr>
          <a:xfrm>
            <a:off x="0" y="6434652"/>
            <a:ext cx="10055646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P.11/P21. Usted diría que enfermería es una profesión que requiere estudios universitarios de grado (4 años):</a:t>
            </a:r>
          </a:p>
        </p:txBody>
      </p:sp>
      <p:sp>
        <p:nvSpPr>
          <p:cNvPr id="18" name="15 CuadroTexto"/>
          <p:cNvSpPr txBox="1"/>
          <p:nvPr/>
        </p:nvSpPr>
        <p:spPr>
          <a:xfrm>
            <a:off x="8543477" y="2512310"/>
            <a:ext cx="3024337" cy="240738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Hay un elevado conocimiento del carácter universitario de la profesión en todos los tramos de edad: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conocimiento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tienen los ciudadanos más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jóvenes y el menor se da 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partir de los 65 años</a:t>
            </a:r>
          </a:p>
        </p:txBody>
      </p:sp>
      <p:sp>
        <p:nvSpPr>
          <p:cNvPr id="19" name="Freeform 9"/>
          <p:cNvSpPr>
            <a:spLocks/>
          </p:cNvSpPr>
          <p:nvPr/>
        </p:nvSpPr>
        <p:spPr bwMode="auto">
          <a:xfrm>
            <a:off x="3691024" y="3186462"/>
            <a:ext cx="664086" cy="322038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2Freeform 9"/>
          <p:cNvSpPr>
            <a:spLocks/>
          </p:cNvSpPr>
          <p:nvPr/>
        </p:nvSpPr>
        <p:spPr bwMode="auto">
          <a:xfrm>
            <a:off x="6876879" y="462430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3846118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</a:t>
            </a:r>
            <a:r>
              <a:rPr lang="es-ES" sz="2400" dirty="0" smtClean="0"/>
              <a:t>recetar </a:t>
            </a:r>
            <a:r>
              <a:rPr lang="es-ES" sz="2400" dirty="0"/>
              <a:t>algunos medicamentos?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1783838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sp>
        <p:nvSpPr>
          <p:cNvPr id="14" name="13 Rectángulo"/>
          <p:cNvSpPr/>
          <p:nvPr/>
        </p:nvSpPr>
        <p:spPr>
          <a:xfrm>
            <a:off x="6192932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14 Rectángulo"/>
          <p:cNvSpPr/>
          <p:nvPr/>
        </p:nvSpPr>
        <p:spPr>
          <a:xfrm>
            <a:off x="665650" y="2637706"/>
            <a:ext cx="5374882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1983525" y="2421682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7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244114465"/>
              </p:ext>
            </p:extLst>
          </p:nvPr>
        </p:nvGraphicFramePr>
        <p:xfrm>
          <a:off x="77860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8" name="215 CuadroTexto"/>
          <p:cNvSpPr txBox="1"/>
          <p:nvPr/>
        </p:nvSpPr>
        <p:spPr>
          <a:xfrm>
            <a:off x="7668808" y="2421682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CASTILLA LA MANCHA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9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276442558"/>
              </p:ext>
            </p:extLst>
          </p:nvPr>
        </p:nvGraphicFramePr>
        <p:xfrm>
          <a:off x="6311230" y="2667342"/>
          <a:ext cx="5178063" cy="3898229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1" name="15 CuadroTexto"/>
          <p:cNvSpPr txBox="1"/>
          <p:nvPr/>
        </p:nvSpPr>
        <p:spPr>
          <a:xfrm>
            <a:off x="929286" y="1188208"/>
            <a:ext cx="10390755" cy="1089458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Sólo el 46,3% de los encuestados en el total de la muestra y el 31,3% en Castilla la Mancha creen que las enfermeras </a:t>
            </a:r>
            <a:r>
              <a:rPr lang="es-MX" sz="18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puede recetar algunos </a:t>
            </a:r>
            <a:r>
              <a:rPr lang="es-MX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medicamentos, lo que evidencia la necesidad de seguir insistiendo en este ámbito</a:t>
            </a:r>
          </a:p>
        </p:txBody>
      </p:sp>
    </p:spTree>
    <p:extLst>
      <p:ext uri="{BB962C8B-B14F-4D97-AF65-F5344CB8AC3E}">
        <p14:creationId xmlns:p14="http://schemas.microsoft.com/office/powerpoint/2010/main" val="40406553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15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1 Rectángulo"/>
          <p:cNvSpPr/>
          <p:nvPr/>
        </p:nvSpPr>
        <p:spPr>
          <a:xfrm>
            <a:off x="6455246" y="1557586"/>
            <a:ext cx="1934099" cy="5040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0" name="9 Rectángulo"/>
          <p:cNvSpPr/>
          <p:nvPr/>
        </p:nvSpPr>
        <p:spPr>
          <a:xfrm>
            <a:off x="763094" y="2144536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/>
              <a:t>¿Enfermería es una profesión que puede prescribir algunos medicamentos?</a:t>
            </a:r>
            <a:br>
              <a:rPr lang="es-ES" sz="2400" dirty="0"/>
            </a:br>
            <a:r>
              <a:rPr lang="es-ES" sz="2000" i="1" dirty="0"/>
              <a:t>Según </a:t>
            </a:r>
            <a:r>
              <a:rPr lang="es-ES" sz="2000" i="1" dirty="0" smtClean="0"/>
              <a:t>edad 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434652"/>
            <a:ext cx="10991750" cy="424936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P12/P22 Sabía usted que la enfermera puede recetar medicamentos para el dolor y otros problemas como por ejemplo paracetamol, ibuprofeno, </a:t>
            </a:r>
            <a:r>
              <a:rPr lang="es-ES" sz="1200" b="1" dirty="0" err="1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omeprazol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, … </a:t>
            </a:r>
          </a:p>
        </p:txBody>
      </p:sp>
      <p:graphicFrame>
        <p:nvGraphicFramePr>
          <p:cNvPr id="14" name="13 Gráfico"/>
          <p:cNvGraphicFramePr/>
          <p:nvPr>
            <p:extLst>
              <p:ext uri="{D42A27DB-BD31-4B8C-83A1-F6EECF244321}">
                <p14:modId xmlns:p14="http://schemas.microsoft.com/office/powerpoint/2010/main" val="2712150187"/>
              </p:ext>
            </p:extLst>
          </p:nvPr>
        </p:nvGraphicFramePr>
        <p:xfrm>
          <a:off x="2185568" y="2163501"/>
          <a:ext cx="491775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0365722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6833036"/>
              </p:ext>
            </p:extLst>
          </p:nvPr>
        </p:nvGraphicFramePr>
        <p:xfrm>
          <a:off x="6815430" y="1377954"/>
          <a:ext cx="1296000" cy="3708022"/>
        </p:xfrm>
        <a:graphic>
          <a:graphicData uri="http://schemas.openxmlformats.org/drawingml/2006/table">
            <a:tbl>
              <a:tblPr/>
              <a:tblGrid>
                <a:gridCol w="1296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840994">
                <a:tc>
                  <a:txBody>
                    <a:bodyPr/>
                    <a:lstStyle/>
                    <a:p>
                      <a:pPr marL="0" marR="0" indent="0" algn="ct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(%) No puede recetar</a:t>
                      </a:r>
                      <a:b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</a:br>
                      <a:r>
                        <a:rPr lang="es-MX" sz="1050" b="1" i="1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latin typeface="Segoe UI Light" panose="020B0502040204020203" pitchFamily="34" charset="0"/>
                        </a:rPr>
                        <a:t>+ (%) No lo tengo claro</a:t>
                      </a:r>
                      <a:endParaRPr lang="es-MX" sz="1050" b="1" i="1" u="none" strike="noStrike" kern="1200" dirty="0">
                        <a:solidFill>
                          <a:srgbClr val="00000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53,7%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52,6%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58,1%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53,3%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77838">
                <a:tc>
                  <a:txBody>
                    <a:bodyPr/>
                    <a:lstStyle/>
                    <a:p>
                      <a:pPr algn="ctr" fontAlgn="b"/>
                      <a:r>
                        <a:rPr lang="es-ES" sz="1200" b="0" i="0" u="none" strike="noStrike" kern="1200" dirty="0" smtClean="0">
                          <a:solidFill>
                            <a:schemeClr val="accent6">
                              <a:lumMod val="50000"/>
                            </a:schemeClr>
                          </a:solidFill>
                          <a:effectLst/>
                          <a:latin typeface="Segoe UI" pitchFamily="34" charset="0"/>
                          <a:ea typeface="+mn-ea"/>
                          <a:cs typeface="Segoe UI" pitchFamily="34" charset="0"/>
                        </a:rPr>
                        <a:t>50,0%</a:t>
                      </a:r>
                      <a:endParaRPr lang="es-ES" sz="1200" b="0" i="0" u="none" strike="noStrike" kern="1200" dirty="0">
                        <a:solidFill>
                          <a:schemeClr val="accent6">
                            <a:lumMod val="50000"/>
                          </a:schemeClr>
                        </a:solidFill>
                        <a:effectLst/>
                        <a:latin typeface="Segoe UI" pitchFamily="34" charset="0"/>
                        <a:ea typeface="+mn-ea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9" name="15 CuadroTexto"/>
          <p:cNvSpPr txBox="1"/>
          <p:nvPr/>
        </p:nvSpPr>
        <p:spPr>
          <a:xfrm>
            <a:off x="8389345" y="2853730"/>
            <a:ext cx="3332602" cy="1656184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grupos de menor  y mayor edad son los que más conocen que la enfermera puede recetar algunos medicamentos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013791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21 Rectángulo"/>
          <p:cNvSpPr/>
          <p:nvPr/>
        </p:nvSpPr>
        <p:spPr>
          <a:xfrm>
            <a:off x="959370" y="3345819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461649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Nuevo papel de la enfermera en Atención Primaria</a:t>
            </a:r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2208347"/>
              </p:ext>
            </p:extLst>
          </p:nvPr>
        </p:nvGraphicFramePr>
        <p:xfrm>
          <a:off x="334566" y="3310639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8" name="7 Gráfico"/>
          <p:cNvGraphicFramePr/>
          <p:nvPr>
            <p:extLst>
              <p:ext uri="{D42A27DB-BD31-4B8C-83A1-F6EECF244321}">
                <p14:modId xmlns:p14="http://schemas.microsoft.com/office/powerpoint/2010/main" val="682113669"/>
              </p:ext>
            </p:extLst>
          </p:nvPr>
        </p:nvGraphicFramePr>
        <p:xfrm>
          <a:off x="2939792" y="3273811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9" name="8 Rectángulo"/>
          <p:cNvSpPr/>
          <p:nvPr/>
        </p:nvSpPr>
        <p:spPr>
          <a:xfrm>
            <a:off x="766614" y="2769755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Rectangle 26"/>
          <p:cNvSpPr txBox="1">
            <a:spLocks noChangeArrowheads="1"/>
          </p:cNvSpPr>
          <p:nvPr/>
        </p:nvSpPr>
        <p:spPr bwMode="auto">
          <a:xfrm>
            <a:off x="709907" y="2177755"/>
            <a:ext cx="11062844" cy="338554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1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3" name="22 CuadroTexto"/>
          <p:cNvSpPr txBox="1"/>
          <p:nvPr/>
        </p:nvSpPr>
        <p:spPr>
          <a:xfrm>
            <a:off x="5159103" y="4087964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77,8%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11 CuadroTexto"/>
          <p:cNvSpPr txBox="1"/>
          <p:nvPr/>
        </p:nvSpPr>
        <p:spPr>
          <a:xfrm>
            <a:off x="1937320" y="2580213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575994" y="3357787"/>
            <a:ext cx="4775795" cy="1872208"/>
          </a:xfrm>
          <a:prstGeom prst="rect">
            <a:avLst/>
          </a:prstGeom>
          <a:solidFill>
            <a:schemeClr val="bg2"/>
          </a:solidFill>
          <a:ln w="635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15" name="1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89188952"/>
              </p:ext>
            </p:extLst>
          </p:nvPr>
        </p:nvGraphicFramePr>
        <p:xfrm>
          <a:off x="5951190" y="3322607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acuerdo con ese procedimiento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Según los casos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4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En desacuerdo</a:t>
                      </a:r>
                      <a:endParaRPr lang="es-ES" sz="14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6" name="15 Gráfico"/>
          <p:cNvGraphicFramePr/>
          <p:nvPr>
            <p:extLst>
              <p:ext uri="{D42A27DB-BD31-4B8C-83A1-F6EECF244321}">
                <p14:modId xmlns:p14="http://schemas.microsoft.com/office/powerpoint/2010/main" val="1445388067"/>
              </p:ext>
            </p:extLst>
          </p:nvPr>
        </p:nvGraphicFramePr>
        <p:xfrm>
          <a:off x="8556416" y="3285779"/>
          <a:ext cx="3299430" cy="290680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7" name="16 Rectángulo"/>
          <p:cNvSpPr/>
          <p:nvPr/>
        </p:nvSpPr>
        <p:spPr>
          <a:xfrm>
            <a:off x="6383238" y="2781723"/>
            <a:ext cx="5273401" cy="3410858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8" name="17 CuadroTexto"/>
          <p:cNvSpPr txBox="1"/>
          <p:nvPr/>
        </p:nvSpPr>
        <p:spPr>
          <a:xfrm>
            <a:off x="10775727" y="4099932"/>
            <a:ext cx="880912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rgbClr val="0070C0"/>
                </a:solidFill>
                <a:latin typeface="Segoe UI Light" panose="020B0502040204020203" pitchFamily="34" charset="0"/>
              </a:rPr>
              <a:t>76,8%</a:t>
            </a:r>
            <a:endParaRPr lang="es-ES" sz="1800" b="1" dirty="0">
              <a:solidFill>
                <a:srgbClr val="0070C0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215 CuadroTexto"/>
          <p:cNvSpPr txBox="1"/>
          <p:nvPr/>
        </p:nvSpPr>
        <p:spPr>
          <a:xfrm>
            <a:off x="7553944" y="2580213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CASTILLA LA MANCHA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9" name="15 CuadroTexto"/>
          <p:cNvSpPr txBox="1"/>
          <p:nvPr/>
        </p:nvSpPr>
        <p:spPr>
          <a:xfrm>
            <a:off x="1054646" y="922209"/>
            <a:ext cx="10371089" cy="1211441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La población acepta que la enfermera sea quien asuma el primer contacto con los pacientes</a:t>
            </a: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Cerca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de 8 de cada 10 ciudadanos (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77,8% en el total y 76,8% en Castilla la Mancha) </a:t>
            </a:r>
            <a:b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considera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adecuado (según los casos) que la enfermera reciba a los pacientes antes que el médico para atenderles o derivarles en el caso de ser necesario</a:t>
            </a:r>
          </a:p>
        </p:txBody>
      </p:sp>
    </p:spTree>
    <p:extLst>
      <p:ext uri="{BB962C8B-B14F-4D97-AF65-F5344CB8AC3E}">
        <p14:creationId xmlns:p14="http://schemas.microsoft.com/office/powerpoint/2010/main" val="3399059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14 Rectángulo"/>
          <p:cNvSpPr/>
          <p:nvPr/>
        </p:nvSpPr>
        <p:spPr>
          <a:xfrm>
            <a:off x="763094" y="2122764"/>
            <a:ext cx="7136506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0770" y="153907"/>
            <a:ext cx="10444819" cy="769425"/>
          </a:xfrm>
          <a:prstGeom prst="rect">
            <a:avLst/>
          </a:prstGeom>
        </p:spPr>
        <p:txBody>
          <a:bodyPr vert="horz" lIns="91424" tIns="45712" rIns="91424" bIns="45712" rtlCol="0" anchor="t">
            <a:spAutoFit/>
          </a:bodyPr>
          <a:lstStyle>
            <a:lvl1pPr marL="0" algn="l" defTabSz="914349" rtl="0" eaLnBrk="1" latinLnBrk="0" hangingPunct="1">
              <a:spcBef>
                <a:spcPct val="0"/>
              </a:spcBef>
              <a:buNone/>
              <a:defRPr lang="es-ES" sz="2800" kern="1200" dirty="0">
                <a:ln>
                  <a:solidFill>
                    <a:schemeClr val="tx1">
                      <a:lumMod val="65000"/>
                      <a:lumOff val="35000"/>
                    </a:schemeClr>
                  </a:solidFill>
                </a:ln>
                <a:solidFill>
                  <a:schemeClr val="tx1">
                    <a:lumMod val="65000"/>
                    <a:lumOff val="35000"/>
                  </a:schemeClr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r>
              <a:rPr lang="es-ES" sz="2400" dirty="0" smtClean="0"/>
              <a:t>Recepción enfermera en Atención Primaria</a:t>
            </a:r>
            <a:br>
              <a:rPr lang="es-ES" sz="2400" dirty="0" smtClean="0"/>
            </a:br>
            <a:r>
              <a:rPr lang="es-ES" sz="2000" i="1" dirty="0"/>
              <a:t>Según edad </a:t>
            </a:r>
            <a:r>
              <a:rPr lang="es-ES" sz="2000" i="1" dirty="0" smtClean="0"/>
              <a:t>(TOTAL MUESTRA)</a:t>
            </a:r>
            <a:endParaRPr lang="es-ES" sz="2000" i="1" dirty="0"/>
          </a:p>
        </p:txBody>
      </p:sp>
      <p:sp>
        <p:nvSpPr>
          <p:cNvPr id="6" name="5 CuadroTexto"/>
          <p:cNvSpPr txBox="1"/>
          <p:nvPr/>
        </p:nvSpPr>
        <p:spPr>
          <a:xfrm>
            <a:off x="0" y="6249986"/>
            <a:ext cx="10055646" cy="60960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105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Total </a:t>
            </a:r>
            <a:r>
              <a:rPr lang="es-ES_tradnl" sz="105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muestra</a:t>
            </a:r>
            <a:endParaRPr lang="es-ES" sz="105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P.13/23. Últimamente se habla en los medios de comunicación de que las enfermeras sean, como ya ocurre desde hace años para ciertas urgencias, las que reciban a los pacientes para atender el problema o derivarlo al médico si es necesario. Usted estaría: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</a:p>
        </p:txBody>
      </p:sp>
      <p:graphicFrame>
        <p:nvGraphicFramePr>
          <p:cNvPr id="11" name="10 Gráfico"/>
          <p:cNvGraphicFramePr/>
          <p:nvPr>
            <p:extLst>
              <p:ext uri="{D42A27DB-BD31-4B8C-83A1-F6EECF244321}">
                <p14:modId xmlns:p14="http://schemas.microsoft.com/office/powerpoint/2010/main" val="555324939"/>
              </p:ext>
            </p:extLst>
          </p:nvPr>
        </p:nvGraphicFramePr>
        <p:xfrm>
          <a:off x="2185568" y="2163501"/>
          <a:ext cx="4680520" cy="346621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2" name="11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5208130"/>
              </p:ext>
            </p:extLst>
          </p:nvPr>
        </p:nvGraphicFramePr>
        <p:xfrm>
          <a:off x="590107" y="2209854"/>
          <a:ext cx="1544659" cy="2876124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448348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48348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9485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3" name="12 Rectángulo"/>
          <p:cNvSpPr/>
          <p:nvPr/>
        </p:nvSpPr>
        <p:spPr>
          <a:xfrm>
            <a:off x="686892" y="1771789"/>
            <a:ext cx="7424538" cy="3888431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4" name="1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99063968"/>
              </p:ext>
            </p:extLst>
          </p:nvPr>
        </p:nvGraphicFramePr>
        <p:xfrm>
          <a:off x="6455246" y="1413570"/>
          <a:ext cx="1639641" cy="3670587"/>
        </p:xfrm>
        <a:graphic>
          <a:graphicData uri="http://schemas.openxmlformats.org/drawingml/2006/table">
            <a:tbl>
              <a:tblPr/>
              <a:tblGrid>
                <a:gridCol w="1639641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709432">
                <a:tc>
                  <a:txBody>
                    <a:bodyPr/>
                    <a:lstStyle/>
                    <a:p>
                      <a:pPr algn="ctr" fontAlgn="b"/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 De acuerdo + </a:t>
                      </a:r>
                      <a:b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</a:br>
                      <a:r>
                        <a:rPr lang="es-MX" sz="1200" b="1" i="1" u="none" strike="noStrike" kern="120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(%)</a:t>
                      </a:r>
                      <a:r>
                        <a:rPr lang="es-MX" sz="1200" b="1" i="1" u="none" strike="noStrike" kern="1200" baseline="0" dirty="0" smtClean="0">
                          <a:solidFill>
                            <a:srgbClr val="0070C0"/>
                          </a:solidFill>
                          <a:effectLst/>
                          <a:latin typeface="Segoe UI Light" panose="020B0502040204020203" pitchFamily="34" charset="0"/>
                          <a:ea typeface="+mn-ea"/>
                          <a:cs typeface="+mn-cs"/>
                        </a:rPr>
                        <a:t> Según los casos</a:t>
                      </a:r>
                      <a:endParaRPr lang="es-MX" sz="1200" b="1" i="1" u="none" strike="noStrike" kern="1200" dirty="0">
                        <a:solidFill>
                          <a:srgbClr val="0070C0"/>
                        </a:solidFill>
                        <a:effectLst/>
                        <a:latin typeface="Segoe UI Light" panose="020B0502040204020203" pitchFamily="34" charset="0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77,8%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algn="ctr" fontAlgn="b"/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86,2%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79,4%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74,3%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505831">
                <a:tc>
                  <a:txBody>
                    <a:bodyPr/>
                    <a:lstStyle/>
                    <a:p>
                      <a:pPr algn="ctr" fontAlgn="b"/>
                      <a:r>
                        <a:rPr lang="es-ES" sz="1400" b="0" i="0" u="none" strike="noStrike" dirty="0" smtClean="0">
                          <a:solidFill>
                            <a:srgbClr val="0070C0"/>
                          </a:solidFill>
                          <a:effectLst/>
                          <a:latin typeface="Segoe UI" pitchFamily="34" charset="0"/>
                          <a:cs typeface="Segoe UI" pitchFamily="34" charset="0"/>
                        </a:rPr>
                        <a:t>71,7%</a:t>
                      </a:r>
                      <a:endParaRPr lang="es-ES" sz="1400" b="0" i="0" u="none" strike="noStrike" dirty="0">
                        <a:solidFill>
                          <a:srgbClr val="0070C0"/>
                        </a:solidFill>
                        <a:effectLst/>
                        <a:latin typeface="Segoe UI" pitchFamily="34" charset="0"/>
                        <a:cs typeface="Segoe UI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7" name="Rectangle 26"/>
          <p:cNvSpPr txBox="1">
            <a:spLocks noChangeArrowheads="1"/>
          </p:cNvSpPr>
          <p:nvPr/>
        </p:nvSpPr>
        <p:spPr bwMode="auto">
          <a:xfrm>
            <a:off x="766614" y="1485117"/>
            <a:ext cx="5861451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Grado de acuerdo en que las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enfermeras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reciban </a:t>
            </a: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a los pacientes para atender el problema o derivarlo al médico si es necesario</a:t>
            </a:r>
            <a:endParaRPr lang="es-ES" sz="105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8" name="15 CuadroTexto"/>
          <p:cNvSpPr txBox="1"/>
          <p:nvPr/>
        </p:nvSpPr>
        <p:spPr>
          <a:xfrm>
            <a:off x="8471470" y="2779450"/>
            <a:ext cx="3405978" cy="187448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Los ciudadanos más jóvenes (hasta 34 años) muestran el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mayor acuerdo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en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que la enfermera reciba a los pacientes antes que 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médico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20" name="Freeform 9"/>
          <p:cNvSpPr>
            <a:spLocks/>
          </p:cNvSpPr>
          <p:nvPr/>
        </p:nvSpPr>
        <p:spPr bwMode="auto">
          <a:xfrm>
            <a:off x="6883102" y="3115474"/>
            <a:ext cx="730495" cy="38966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22810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4 Imagen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752" b="1752"/>
          <a:stretch/>
        </p:blipFill>
        <p:spPr>
          <a:xfrm flipH="1">
            <a:off x="406" y="0"/>
            <a:ext cx="12189600" cy="6859588"/>
          </a:xfrm>
          <a:prstGeom prst="rect">
            <a:avLst/>
          </a:prstGeom>
        </p:spPr>
      </p:pic>
      <p:sp>
        <p:nvSpPr>
          <p:cNvPr id="8" name="7 Elipse"/>
          <p:cNvSpPr/>
          <p:nvPr/>
        </p:nvSpPr>
        <p:spPr>
          <a:xfrm>
            <a:off x="3782682" y="1117270"/>
            <a:ext cx="4625048" cy="4625048"/>
          </a:xfrm>
          <a:prstGeom prst="ellipse">
            <a:avLst/>
          </a:prstGeom>
          <a:solidFill>
            <a:schemeClr val="tx1">
              <a:alpha val="74902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pic>
        <p:nvPicPr>
          <p:cNvPr id="6" name="5 Imagen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39450" y="3043452"/>
            <a:ext cx="3511512" cy="772684"/>
          </a:xfrm>
          <a:prstGeom prst="rect">
            <a:avLst/>
          </a:prstGeom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10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52298" y="1724026"/>
            <a:ext cx="3085816" cy="975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117829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>
          <a:xfrm>
            <a:off x="4655047" y="2644974"/>
            <a:ext cx="5760640" cy="1569644"/>
          </a:xfrm>
        </p:spPr>
        <p:txBody>
          <a:bodyPr/>
          <a:lstStyle/>
          <a:p>
            <a:r>
              <a:rPr lang="es-ES_tradnl" dirty="0" smtClean="0"/>
              <a:t>Metodología y</a:t>
            </a:r>
            <a:br>
              <a:rPr lang="es-ES_tradnl" dirty="0" smtClean="0"/>
            </a:br>
            <a:r>
              <a:rPr lang="es-ES_tradnl" dirty="0" smtClean="0"/>
              <a:t> ficha técnica </a:t>
            </a:r>
            <a:endParaRPr lang="es-ES_tradnl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421017" y="2037123"/>
            <a:ext cx="2140261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01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0710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2 Rectángulo"/>
          <p:cNvSpPr/>
          <p:nvPr/>
        </p:nvSpPr>
        <p:spPr>
          <a:xfrm>
            <a:off x="622598" y="1989634"/>
            <a:ext cx="5328592" cy="404726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UNIVERSO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Población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general a nivel nacional mayor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18 años</a:t>
            </a:r>
            <a:r>
              <a:rPr lang="es-MX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 </a:t>
            </a:r>
            <a:endParaRPr lang="es-MX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6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2.405 encuestas en el total de la muestra</a:t>
            </a:r>
            <a:b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100 encuestas en Castilla la Mancha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ERROR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MUESTRAL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± 2,04%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para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la muestra estatal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y ±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10,0% para la muestra de Castilla la Mancha, con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un Nivel de Confianza del 95,5% y en el supuesto más desfavorable de P=Q=0,5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.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TIPO 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ENCUESTACIÓN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Encuesta 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telefónica  CATI (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Computer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Assisted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</a:t>
            </a:r>
            <a:r>
              <a:rPr lang="es-ES" sz="1400" kern="0" dirty="0" err="1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Telephone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 Interview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)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CUESTIONARIO </a:t>
            </a:r>
            <a: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sz="1400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Estructurado de 5 minutos de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duración</a:t>
            </a:r>
          </a:p>
        </p:txBody>
      </p:sp>
      <p:sp>
        <p:nvSpPr>
          <p:cNvPr id="9" name="3 Rectángulo"/>
          <p:cNvSpPr/>
          <p:nvPr/>
        </p:nvSpPr>
        <p:spPr>
          <a:xfrm>
            <a:off x="6599262" y="1989634"/>
            <a:ext cx="4752528" cy="3123932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es-E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FECHA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REALIZACIÓN DE LAS ENCUESTAS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Del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8 al 14 de junio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2023</a:t>
            </a:r>
            <a:endParaRPr lang="es-ES" sz="1400" kern="0" dirty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TRATAMIENTO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ESTADÍSTICO </a:t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Tabulación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simple y cruzada de los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resultados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En la muestra estatal se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ha reequilibrado el peso de las CCAA, el género y la edad para responder a la distribución de la población que establece el INE</a:t>
            </a:r>
          </a:p>
          <a:p>
            <a:pPr>
              <a:spcBef>
                <a:spcPts val="1200"/>
              </a:spcBef>
              <a:spcAft>
                <a:spcPts val="600"/>
              </a:spcAft>
              <a:buClr>
                <a:schemeClr val="accent1"/>
              </a:buClr>
              <a:buSzPct val="100000"/>
            </a:pP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CONTROL </a:t>
            </a:r>
            <a:r>
              <a:rPr lang="es-ES" kern="0" dirty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>DE CALIDAD: </a:t>
            </a:r>
            <a: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  <a:t/>
            </a:r>
            <a:br>
              <a:rPr lang="es-ES" kern="0" dirty="0" smtClean="0">
                <a:ln>
                  <a:solidFill>
                    <a:srgbClr val="00478F"/>
                  </a:solidFill>
                </a:ln>
                <a:solidFill>
                  <a:srgbClr val="00478F"/>
                </a:solidFill>
                <a:latin typeface="Segoe UI Light" panose="020B0502040204020203" pitchFamily="34" charset="0"/>
              </a:rPr>
            </a:b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De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acuerdo a la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Norma </a:t>
            </a:r>
            <a:r>
              <a:rPr lang="es-ES" sz="1400" kern="0" dirty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ISO 20252, certificada por Aenor y el Código de conducta </a:t>
            </a:r>
            <a:r>
              <a:rPr lang="es-ES" sz="1400" kern="0" dirty="0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CCI/</a:t>
            </a:r>
            <a:r>
              <a:rPr lang="es-ES" sz="1400" kern="0" dirty="0" err="1" smtClean="0">
                <a:solidFill>
                  <a:prstClr val="black">
                    <a:lumMod val="75000"/>
                    <a:lumOff val="25000"/>
                  </a:prstClr>
                </a:solidFill>
                <a:latin typeface="Segoe UI Light" panose="020B0502040204020203" pitchFamily="34" charset="0"/>
              </a:rPr>
              <a:t>Esomar</a:t>
            </a:r>
            <a:endParaRPr lang="es-ES" sz="1400" kern="0" dirty="0" smtClean="0">
              <a:solidFill>
                <a:prstClr val="black">
                  <a:lumMod val="75000"/>
                  <a:lumOff val="25000"/>
                </a:prstClr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dirty="0" smtClean="0"/>
              <a:t>Metodología y ficha técnica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5467753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132840" y="2061325"/>
            <a:ext cx="9570279" cy="658917"/>
          </a:xfrm>
          <a:prstGeom prst="rect">
            <a:avLst/>
          </a:prstGeom>
          <a:noFill/>
        </p:spPr>
        <p:txBody>
          <a:bodyPr wrap="square" lIns="103903" tIns="51952" rIns="103903" bIns="51952" rtlCol="0">
            <a:spAutoFit/>
          </a:bodyPr>
          <a:lstStyle/>
          <a:p>
            <a:pPr algn="ctr"/>
            <a:endParaRPr lang="es-ES" sz="3600" dirty="0">
              <a:ln>
                <a:solidFill>
                  <a:prstClr val="white"/>
                </a:solidFill>
              </a:ln>
              <a:solidFill>
                <a:prstClr val="white"/>
              </a:solidFill>
              <a:latin typeface="Segoe UI Light" panose="020B0502040204020203" pitchFamily="34" charset="0"/>
            </a:endParaRPr>
          </a:p>
        </p:txBody>
      </p:sp>
      <p:sp>
        <p:nvSpPr>
          <p:cNvPr id="4" name="3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Experiencia en los Centros de Atención Primaria</a:t>
            </a:r>
            <a:endParaRPr lang="es-ES" dirty="0"/>
          </a:p>
        </p:txBody>
      </p:sp>
      <p:sp>
        <p:nvSpPr>
          <p:cNvPr id="5" name="1 Título"/>
          <p:cNvSpPr txBox="1">
            <a:spLocks/>
          </p:cNvSpPr>
          <p:nvPr/>
        </p:nvSpPr>
        <p:spPr>
          <a:xfrm>
            <a:off x="1241480" y="2037123"/>
            <a:ext cx="2499335" cy="2785344"/>
          </a:xfrm>
          <a:prstGeom prst="rect">
            <a:avLst/>
          </a:prstGeom>
        </p:spPr>
        <p:txBody>
          <a:bodyPr vert="horz" wrap="none" lIns="91406" tIns="45703" rIns="91406" bIns="45703" rtlCol="0" anchor="ctr">
            <a:spAutoFit/>
          </a:bodyPr>
          <a:lstStyle>
            <a:lvl1pPr algn="l" defTabSz="914282" rtl="0" eaLnBrk="1" latinLnBrk="0" hangingPunct="1">
              <a:spcBef>
                <a:spcPct val="0"/>
              </a:spcBef>
              <a:buNone/>
              <a:defRPr lang="es-ES" sz="6000" kern="1200" dirty="0">
                <a:ln>
                  <a:solidFill>
                    <a:srgbClr val="0072BA"/>
                  </a:solidFill>
                </a:ln>
                <a:solidFill>
                  <a:srgbClr val="0072BA"/>
                </a:solidFill>
                <a:latin typeface="Arial Narrow" pitchFamily="34" charset="0"/>
                <a:ea typeface="+mj-ea"/>
                <a:cs typeface="+mj-cs"/>
              </a:defRPr>
            </a:lvl1pPr>
          </a:lstStyle>
          <a:p>
            <a:pPr algn="ctr">
              <a:defRPr/>
            </a:pPr>
            <a:r>
              <a:rPr lang="es-ES" sz="17500" b="1" dirty="0" smtClean="0">
                <a:ln>
                  <a:solidFill>
                    <a:schemeClr val="bg1"/>
                  </a:solidFill>
                </a:ln>
                <a:solidFill>
                  <a:schemeClr val="bg1"/>
                </a:solidFill>
                <a:latin typeface="Segoe UI Light" panose="020B0502040204020203" pitchFamily="34" charset="0"/>
                <a:cs typeface="Segoe UI Light" panose="020B0502040204020203" pitchFamily="34" charset="0"/>
              </a:rPr>
              <a:t>02</a:t>
            </a:r>
            <a:endParaRPr lang="es-ES" sz="17500" b="1" dirty="0">
              <a:ln>
                <a:solidFill>
                  <a:schemeClr val="bg1"/>
                </a:solidFill>
              </a:ln>
              <a:solidFill>
                <a:schemeClr val="bg1"/>
              </a:solidFill>
              <a:latin typeface="Segoe UI Light" panose="020B0502040204020203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483585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18542" y="189434"/>
            <a:ext cx="9724739" cy="830981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Visita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los Centros de </a:t>
            </a:r>
            <a:r>
              <a:rPr lang="es-ES" sz="2400" b="0" dirty="0">
                <a:latin typeface="Arial Narrow" pitchFamily="34" charset="0"/>
                <a:cs typeface="+mj-cs"/>
              </a:rPr>
              <a:t>Atención Primaria en los últimos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meses</a:t>
            </a:r>
            <a:br>
              <a:rPr lang="es-ES" sz="2400" b="0" dirty="0" smtClean="0">
                <a:latin typeface="Arial Narrow" pitchFamily="34" charset="0"/>
                <a:cs typeface="+mj-cs"/>
              </a:rPr>
            </a:br>
            <a:endParaRPr lang="es-ES" sz="2400" b="0" dirty="0">
              <a:latin typeface="Arial Narrow" pitchFamily="34" charset="0"/>
              <a:cs typeface="+mj-cs"/>
            </a:endParaRPr>
          </a:p>
        </p:txBody>
      </p:sp>
      <p:sp>
        <p:nvSpPr>
          <p:cNvPr id="4" name="3 CuadroTexto"/>
          <p:cNvSpPr txBox="1"/>
          <p:nvPr/>
        </p:nvSpPr>
        <p:spPr>
          <a:xfrm>
            <a:off x="-1" y="6457736"/>
            <a:ext cx="9435991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_tradnl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</a:t>
            </a:r>
            <a:r>
              <a:rPr lang="es-ES_tradnl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: Total muestra</a:t>
            </a:r>
            <a:endParaRPr lang="es-ES" sz="9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P.1. Para comenzar, por favor indique si usted ha estado o ha pedido cita para su centro de salud en los últimos 6/8 meses: (Entrevistador leer)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16" name="Rectangle 26"/>
          <p:cNvSpPr txBox="1">
            <a:spLocks noChangeArrowheads="1"/>
          </p:cNvSpPr>
          <p:nvPr/>
        </p:nvSpPr>
        <p:spPr bwMode="auto">
          <a:xfrm>
            <a:off x="3646934" y="1917626"/>
            <a:ext cx="4232625" cy="40011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</a:t>
            </a:r>
            <a:r>
              <a:rPr lang="es-ES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para su centro de salud </a:t>
            </a:r>
            <a:r>
              <a:rPr lang="es-ES" sz="1600" b="1" i="1" dirty="0" smtClean="0">
                <a:solidFill>
                  <a:schemeClr val="accent6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u="sng" dirty="0">
              <a:solidFill>
                <a:schemeClr val="accent6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0" name="9 Rectángulo"/>
          <p:cNvSpPr/>
          <p:nvPr/>
        </p:nvSpPr>
        <p:spPr>
          <a:xfrm>
            <a:off x="3741387" y="2781722"/>
            <a:ext cx="4442051" cy="3600400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graphicFrame>
        <p:nvGraphicFramePr>
          <p:cNvPr id="11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6983675"/>
              </p:ext>
            </p:extLst>
          </p:nvPr>
        </p:nvGraphicFramePr>
        <p:xfrm>
          <a:off x="3946864" y="2794064"/>
          <a:ext cx="4161675" cy="358805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12" name="315 CuadroTexto"/>
          <p:cNvSpPr txBox="1"/>
          <p:nvPr/>
        </p:nvSpPr>
        <p:spPr>
          <a:xfrm>
            <a:off x="4530080" y="2565698"/>
            <a:ext cx="2975537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CASTILLA LA MANCHA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9" name="15 CuadroTexto"/>
          <p:cNvSpPr txBox="1"/>
          <p:nvPr/>
        </p:nvSpPr>
        <p:spPr>
          <a:xfrm>
            <a:off x="2854846" y="969346"/>
            <a:ext cx="6581143" cy="936223"/>
          </a:xfrm>
          <a:prstGeom prst="rect">
            <a:avLst/>
          </a:prstGeom>
          <a:noFill/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El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80,2%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de la población consultada en </a:t>
            </a:r>
            <a:r>
              <a:rPr lang="es-MX" sz="18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Castilla la Mancha ha </a:t>
            </a:r>
            <a:r>
              <a:rPr lang="es-MX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tenido contacto con su centro de salud </a:t>
            </a:r>
            <a:r>
              <a:rPr lang="es-ES" sz="18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MX" sz="18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27072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262558" y="261442"/>
            <a:ext cx="972473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080409372"/>
              </p:ext>
            </p:extLst>
          </p:nvPr>
        </p:nvGraphicFramePr>
        <p:xfrm>
          <a:off x="1646053" y="2949874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Rectangle 26"/>
          <p:cNvSpPr txBox="1">
            <a:spLocks noChangeArrowheads="1"/>
          </p:cNvSpPr>
          <p:nvPr/>
        </p:nvSpPr>
        <p:spPr bwMode="auto">
          <a:xfrm>
            <a:off x="1362088" y="2159164"/>
            <a:ext cx="6893358" cy="630942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200" b="1" i="1" dirty="0" smtClean="0">
                <a:solidFill>
                  <a:schemeClr val="tx2">
                    <a:lumMod val="7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4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canales para la petición de </a:t>
            </a:r>
            <a:r>
              <a:rPr lang="es-ES" sz="14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4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8" name="7 Rectángulo"/>
          <p:cNvSpPr/>
          <p:nvPr/>
        </p:nvSpPr>
        <p:spPr>
          <a:xfrm>
            <a:off x="1425087" y="3046128"/>
            <a:ext cx="4442051" cy="3335993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0" name="215 CuadroTexto"/>
          <p:cNvSpPr txBox="1"/>
          <p:nvPr/>
        </p:nvSpPr>
        <p:spPr>
          <a:xfrm>
            <a:off x="2434547" y="27561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1" name="10 Rectángulo"/>
          <p:cNvSpPr/>
          <p:nvPr/>
        </p:nvSpPr>
        <p:spPr>
          <a:xfrm>
            <a:off x="6405683" y="3046128"/>
            <a:ext cx="4442051" cy="3335993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2" name="315 CuadroTexto"/>
          <p:cNvSpPr txBox="1"/>
          <p:nvPr/>
        </p:nvSpPr>
        <p:spPr>
          <a:xfrm>
            <a:off x="7160714" y="2756198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CASTILLA LA MANCHA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3" name="2Chart Placeholder 18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721136121"/>
              </p:ext>
            </p:extLst>
          </p:nvPr>
        </p:nvGraphicFramePr>
        <p:xfrm>
          <a:off x="6671270" y="2943668"/>
          <a:ext cx="3966802" cy="364827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14" name="15 CuadroTexto"/>
          <p:cNvSpPr txBox="1"/>
          <p:nvPr/>
        </p:nvSpPr>
        <p:spPr>
          <a:xfrm>
            <a:off x="1884910" y="898848"/>
            <a:ext cx="8673181" cy="1132830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La cita online es ya el canal mayoritario para acceder a los centros de Atención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Primaria: más en Castilla la Mancha que en el total de la muestra</a:t>
            </a:r>
            <a:endParaRPr lang="es-MX" sz="1600" b="1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En el total, el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45,4% de los consultados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suelen </a:t>
            </a:r>
            <a:r>
              <a:rPr lang="es-MX" sz="1600" dirty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pedir cita de manera </a:t>
            </a: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anose="02000600000000000000" pitchFamily="2" charset="0"/>
                <a:ea typeface="Segoe UI" pitchFamily="34" charset="0"/>
                <a:cs typeface="Segoe UI Light" panose="020B0502040204020203" pitchFamily="34" charset="0"/>
              </a:rPr>
              <a:t>online, frente al 55,1% de los consultados en Castilla la Mancha</a:t>
            </a:r>
            <a:endParaRPr lang="es-MX" sz="1600" dirty="0">
              <a:solidFill>
                <a:schemeClr val="tx1">
                  <a:lumMod val="65000"/>
                  <a:lumOff val="35000"/>
                </a:schemeClr>
              </a:solidFill>
              <a:latin typeface="Segoe Print" panose="02000600000000000000" pitchFamily="2" charset="0"/>
              <a:ea typeface="Segoe UI" pitchFamily="34" charset="0"/>
              <a:cs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676224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7 Rectángulo"/>
          <p:cNvSpPr/>
          <p:nvPr/>
        </p:nvSpPr>
        <p:spPr>
          <a:xfrm>
            <a:off x="2206774" y="3141762"/>
            <a:ext cx="7560840" cy="57606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769425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Canales de uso para la petición de cita en el centro de salud</a:t>
            </a:r>
            <a:br>
              <a:rPr lang="es-ES" sz="2400" b="0" dirty="0">
                <a:latin typeface="Arial Narrow" pitchFamily="34" charset="0"/>
                <a:cs typeface="+mj-cs"/>
              </a:rPr>
            </a:br>
            <a:r>
              <a:rPr lang="es-ES" sz="2000" b="0" i="1" dirty="0">
                <a:latin typeface="Arial Narrow" pitchFamily="34" charset="0"/>
                <a:cs typeface="+mj-cs"/>
              </a:rPr>
              <a:t>Según </a:t>
            </a:r>
            <a:r>
              <a:rPr lang="es-ES" sz="2000" b="0" i="1" dirty="0" smtClean="0">
                <a:latin typeface="Arial Narrow" pitchFamily="34" charset="0"/>
                <a:cs typeface="+mj-cs"/>
              </a:rPr>
              <a:t>edad (TOTAL MUESTRA)</a:t>
            </a:r>
            <a:endParaRPr lang="es-ES" sz="2000" b="0" i="1" dirty="0">
              <a:latin typeface="Arial Narrow" pitchFamily="34" charset="0"/>
              <a:cs typeface="+mj-cs"/>
            </a:endParaRP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P.3. La cita con el centro de salud la suele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pedir: 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0" name="9 Gráfico"/>
          <p:cNvGraphicFramePr/>
          <p:nvPr>
            <p:extLst>
              <p:ext uri="{D42A27DB-BD31-4B8C-83A1-F6EECF244321}">
                <p14:modId xmlns:p14="http://schemas.microsoft.com/office/powerpoint/2010/main" val="3176381177"/>
              </p:ext>
            </p:extLst>
          </p:nvPr>
        </p:nvGraphicFramePr>
        <p:xfrm>
          <a:off x="3934966" y="3213770"/>
          <a:ext cx="5408314" cy="36724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1" name="10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18517626"/>
              </p:ext>
            </p:extLst>
          </p:nvPr>
        </p:nvGraphicFramePr>
        <p:xfrm>
          <a:off x="2206774" y="3213770"/>
          <a:ext cx="1544659" cy="2580972"/>
        </p:xfrm>
        <a:graphic>
          <a:graphicData uri="http://schemas.openxmlformats.org/drawingml/2006/table">
            <a:tbl>
              <a:tblPr/>
              <a:tblGrid>
                <a:gridCol w="1544659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395937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b="1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Total muestra </a:t>
                      </a:r>
                      <a:endParaRPr lang="es-ES" sz="1600" b="1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437007">
                <a:tc>
                  <a:txBody>
                    <a:bodyPr/>
                    <a:lstStyle/>
                    <a:p>
                      <a:pPr algn="r" fontAlgn="b"/>
                      <a:endParaRPr lang="es-MX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18 a 34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35 a 49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MX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De 50 a 64 años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437007">
                <a:tc>
                  <a:txBody>
                    <a:bodyPr/>
                    <a:lstStyle/>
                    <a:p>
                      <a:pPr algn="r" fontAlgn="b"/>
                      <a:r>
                        <a:rPr lang="es-ES" sz="12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65 años o más</a:t>
                      </a:r>
                      <a:endParaRPr lang="es-ES" sz="12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2" name="11 Rectángulo"/>
          <p:cNvSpPr/>
          <p:nvPr/>
        </p:nvSpPr>
        <p:spPr>
          <a:xfrm>
            <a:off x="1918742" y="2543087"/>
            <a:ext cx="8280920" cy="3911044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Rectangle 26"/>
          <p:cNvSpPr txBox="1">
            <a:spLocks noChangeArrowheads="1"/>
          </p:cNvSpPr>
          <p:nvPr/>
        </p:nvSpPr>
        <p:spPr bwMode="auto">
          <a:xfrm>
            <a:off x="2015953" y="2205658"/>
            <a:ext cx="5663429" cy="846386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ha estado o ha pedido cita </a:t>
            </a:r>
            <a:b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</a:b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  <a:endParaRPr lang="es-ES" sz="1600" b="1" i="1" dirty="0" smtClean="0">
              <a:solidFill>
                <a:schemeClr val="tx2"/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Los </a:t>
            </a: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canales para la petición de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cita habituales son ….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Freeform 9"/>
          <p:cNvSpPr>
            <a:spLocks/>
          </p:cNvSpPr>
          <p:nvPr/>
        </p:nvSpPr>
        <p:spPr bwMode="auto">
          <a:xfrm>
            <a:off x="5063896" y="4153614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5" name="2Freeform 9"/>
          <p:cNvSpPr>
            <a:spLocks/>
          </p:cNvSpPr>
          <p:nvPr/>
        </p:nvSpPr>
        <p:spPr bwMode="auto">
          <a:xfrm>
            <a:off x="6007184" y="5442640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6" name="15 CuadroTexto"/>
          <p:cNvSpPr txBox="1"/>
          <p:nvPr/>
        </p:nvSpPr>
        <p:spPr>
          <a:xfrm>
            <a:off x="932985" y="1125419"/>
            <a:ext cx="10153129" cy="936223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MX" sz="1600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Por edad, en el total de la muestra </a:t>
            </a: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se observa que la cita online es el canal mayoritario hasta los 64 años, aunque su mayor uso lo tienen los consultados hasta los 49 años</a:t>
            </a:r>
          </a:p>
          <a:p>
            <a:pPr algn="ctr">
              <a:spcAft>
                <a:spcPts val="600"/>
              </a:spcAft>
            </a:pPr>
            <a:r>
              <a:rPr lang="es-MX" sz="16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Print" pitchFamily="2" charset="0"/>
                <a:ea typeface="Segoe UI" pitchFamily="34" charset="0"/>
                <a:cs typeface="Segoe UI Light" panose="020B0502040204020203" pitchFamily="34" charset="0"/>
              </a:rPr>
              <a:t>A partir de los 65 años, toman el mayor peso la cita telefónica y la cita en el propio centro</a:t>
            </a:r>
          </a:p>
        </p:txBody>
      </p:sp>
      <p:sp>
        <p:nvSpPr>
          <p:cNvPr id="17" name="3Freeform 9"/>
          <p:cNvSpPr>
            <a:spLocks/>
          </p:cNvSpPr>
          <p:nvPr/>
        </p:nvSpPr>
        <p:spPr bwMode="auto">
          <a:xfrm>
            <a:off x="5119752" y="4577192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18" name="4Freeform 9"/>
          <p:cNvSpPr>
            <a:spLocks/>
          </p:cNvSpPr>
          <p:nvPr/>
        </p:nvSpPr>
        <p:spPr bwMode="auto">
          <a:xfrm>
            <a:off x="7895406" y="5446018"/>
            <a:ext cx="664086" cy="292762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chemeClr val="tx2"/>
          </a:solidFill>
          <a:ln>
            <a:noFill/>
          </a:ln>
          <a:ex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06965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20770" y="153907"/>
            <a:ext cx="10444819" cy="461649"/>
          </a:xfrm>
        </p:spPr>
        <p:txBody>
          <a:bodyPr/>
          <a:lstStyle/>
          <a:p>
            <a:r>
              <a:rPr lang="es-ES" sz="2400" b="0" dirty="0">
                <a:latin typeface="Arial Narrow" pitchFamily="34" charset="0"/>
                <a:cs typeface="+mj-cs"/>
              </a:rPr>
              <a:t>Profesionales sanitaros que atienden en las visitas </a:t>
            </a:r>
            <a:r>
              <a:rPr lang="es-ES" sz="2400" b="0" dirty="0" smtClean="0">
                <a:latin typeface="Arial Narrow" pitchFamily="34" charset="0"/>
                <a:cs typeface="+mj-cs"/>
              </a:rPr>
              <a:t>a </a:t>
            </a:r>
            <a:r>
              <a:rPr lang="es-ES" sz="2400" b="0" dirty="0">
                <a:latin typeface="Arial Narrow" pitchFamily="34" charset="0"/>
                <a:cs typeface="+mj-cs"/>
              </a:rPr>
              <a:t>los CAP </a:t>
            </a:r>
          </a:p>
        </p:txBody>
      </p:sp>
      <p:sp>
        <p:nvSpPr>
          <p:cNvPr id="3" name="2 CuadroTexto"/>
          <p:cNvSpPr txBox="1"/>
          <p:nvPr/>
        </p:nvSpPr>
        <p:spPr>
          <a:xfrm>
            <a:off x="0" y="6457736"/>
            <a:ext cx="8399462" cy="401852"/>
          </a:xfrm>
          <a:prstGeom prst="rect">
            <a:avLst/>
          </a:prstGeom>
          <a:noFill/>
        </p:spPr>
        <p:txBody>
          <a:bodyPr wrap="square" lIns="77925" tIns="38963" rIns="77925" bIns="38963" rtlCol="0" anchor="b">
            <a:spAutoFit/>
          </a:bodyPr>
          <a:lstStyle/>
          <a:p>
            <a:pPr defTabSz="914400"/>
            <a:r>
              <a:rPr lang="es-ES" sz="900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Base: Sí han visitado </a:t>
            </a:r>
            <a:r>
              <a:rPr lang="es-ES" sz="900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 los últimos 6-8 meses</a:t>
            </a:r>
            <a:endParaRPr lang="es-ES" sz="900" dirty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  <a:p>
            <a:pPr defTabSz="914400"/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P.4. ¿En el centro de salud con quién suele estar?  </a:t>
            </a:r>
            <a:r>
              <a:rPr lang="es-ES" sz="1200" b="1" dirty="0" smtClean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(</a:t>
            </a:r>
            <a:r>
              <a:rPr lang="es-ES" sz="1200" b="1" dirty="0">
                <a:solidFill>
                  <a:prstClr val="black">
                    <a:lumMod val="50000"/>
                    <a:lumOff val="50000"/>
                  </a:prstClr>
                </a:solidFill>
                <a:latin typeface="Segoe UI Light" panose="020B0502040204020203" pitchFamily="34" charset="0"/>
                <a:cs typeface="Arial" panose="020B0604020202020204" pitchFamily="34" charset="0"/>
              </a:rPr>
              <a:t>Entrevistador leer y repuesta única)</a:t>
            </a:r>
            <a:endParaRPr lang="es-ES" sz="1200" b="1" dirty="0" smtClean="0">
              <a:solidFill>
                <a:prstClr val="black">
                  <a:lumMod val="50000"/>
                  <a:lumOff val="50000"/>
                </a:prstClr>
              </a:solidFill>
              <a:latin typeface="Segoe UI Light" panose="020B0502040204020203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6"/>
          <p:cNvSpPr txBox="1">
            <a:spLocks noChangeArrowheads="1"/>
          </p:cNvSpPr>
          <p:nvPr/>
        </p:nvSpPr>
        <p:spPr bwMode="auto">
          <a:xfrm>
            <a:off x="1342678" y="1917626"/>
            <a:ext cx="5328592" cy="661720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Sí ha </a:t>
            </a:r>
            <a:r>
              <a:rPr lang="es-ES" sz="1600" b="1" i="1" dirty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estado o ha pedido cita </a:t>
            </a:r>
            <a:r>
              <a:rPr lang="es-ES" sz="16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 </a:t>
            </a:r>
            <a:r>
              <a:rPr lang="es-ES" sz="1200" b="1" i="1" dirty="0" smtClean="0">
                <a:solidFill>
                  <a:schemeClr val="tx2"/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los últimos 6-8 meses</a:t>
            </a:r>
          </a:p>
          <a:p>
            <a:pPr defTabSz="914400">
              <a:spcAft>
                <a:spcPts val="600"/>
              </a:spcAft>
              <a:buClr>
                <a:srgbClr val="003366"/>
              </a:buClr>
              <a:buFont typeface="Monotype Sorts" pitchFamily="2" charset="2"/>
              <a:buNone/>
              <a:defRPr/>
            </a:pPr>
            <a:r>
              <a:rPr lang="es-ES" sz="1600" b="1" i="1" dirty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En el centro de salud </a:t>
            </a:r>
            <a:r>
              <a:rPr lang="es-ES" sz="1600" b="1" i="1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rPr>
              <a:t>suele estar con…</a:t>
            </a:r>
            <a:endParaRPr lang="es-ES" sz="1600" b="1" i="1" dirty="0">
              <a:solidFill>
                <a:schemeClr val="tx1">
                  <a:lumMod val="50000"/>
                  <a:lumOff val="50000"/>
                </a:schemeClr>
              </a:solidFill>
              <a:latin typeface="Segoe UI Light" panose="020B0502040204020203" pitchFamily="34" charset="0"/>
              <a:ea typeface="Segoe UI" pitchFamily="34" charset="0"/>
              <a:cs typeface="Segoe UI Light" panose="020B0502040204020203" pitchFamily="34" charset="0"/>
            </a:endParaRPr>
          </a:p>
        </p:txBody>
      </p:sp>
      <p:sp>
        <p:nvSpPr>
          <p:cNvPr id="12" name="11 Rectángulo"/>
          <p:cNvSpPr/>
          <p:nvPr/>
        </p:nvSpPr>
        <p:spPr>
          <a:xfrm>
            <a:off x="1425087" y="3046128"/>
            <a:ext cx="4442051" cy="3335993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3" name="15 CuadroTexto"/>
          <p:cNvSpPr txBox="1"/>
          <p:nvPr/>
        </p:nvSpPr>
        <p:spPr>
          <a:xfrm>
            <a:off x="2434547" y="2756198"/>
            <a:ext cx="2423131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TOTAL MUESTRA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sp>
        <p:nvSpPr>
          <p:cNvPr id="14" name="13 Rectángulo"/>
          <p:cNvSpPr/>
          <p:nvPr/>
        </p:nvSpPr>
        <p:spPr>
          <a:xfrm>
            <a:off x="6405683" y="3046128"/>
            <a:ext cx="4442051" cy="3335993"/>
          </a:xfrm>
          <a:prstGeom prst="rect">
            <a:avLst/>
          </a:prstGeom>
          <a:noFill/>
          <a:ln w="3175" cap="flat" cmpd="sng" algn="ctr">
            <a:solidFill>
              <a:sysClr val="window" lastClr="FFFFFF">
                <a:lumMod val="65000"/>
              </a:sysClr>
            </a:solidFill>
            <a:prstDash val="sysDash"/>
          </a:ln>
          <a:effectLst/>
        </p:spPr>
        <p:txBody>
          <a:bodyPr rtlCol="0" anchor="ctr"/>
          <a:lstStyle/>
          <a:p>
            <a:pPr algn="ctr">
              <a:defRPr/>
            </a:pPr>
            <a:endParaRPr lang="es-ES" kern="0" dirty="0">
              <a:solidFill>
                <a:sysClr val="window" lastClr="FFFFFF"/>
              </a:solidFill>
              <a:latin typeface="Segoe UI Light" panose="020B0502040204020203" pitchFamily="34" charset="0"/>
            </a:endParaRPr>
          </a:p>
        </p:txBody>
      </p:sp>
      <p:sp>
        <p:nvSpPr>
          <p:cNvPr id="15" name="215 CuadroTexto"/>
          <p:cNvSpPr txBox="1"/>
          <p:nvPr/>
        </p:nvSpPr>
        <p:spPr>
          <a:xfrm>
            <a:off x="7160714" y="2756198"/>
            <a:ext cx="2931988" cy="480431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marL="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0950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21901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828520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43802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3047534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657041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4266547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876053" algn="l" defTabSz="1219014" rtl="0" eaLnBrk="1" latinLnBrk="0" hangingPunct="1"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spcAft>
                <a:spcPts val="600"/>
              </a:spcAft>
            </a:pPr>
            <a:r>
              <a:rPr lang="es-ES" sz="18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Segoe UI Black" pitchFamily="34" charset="0"/>
                <a:ea typeface="Segoe UI Black" pitchFamily="34" charset="0"/>
                <a:cs typeface="Segoe UI Light" panose="020B0502040204020203" pitchFamily="34" charset="0"/>
              </a:rPr>
              <a:t>CASTILLA LA MANCHA</a:t>
            </a:r>
            <a:endParaRPr lang="es-MX" sz="1800" b="1" dirty="0">
              <a:solidFill>
                <a:schemeClr val="tx1">
                  <a:lumMod val="65000"/>
                  <a:lumOff val="35000"/>
                </a:schemeClr>
              </a:solidFill>
              <a:latin typeface="Segoe UI Black" pitchFamily="34" charset="0"/>
              <a:ea typeface="Segoe UI Black" pitchFamily="34" charset="0"/>
              <a:cs typeface="Segoe UI Light" panose="020B0502040204020203" pitchFamily="34" charset="0"/>
            </a:endParaRPr>
          </a:p>
        </p:txBody>
      </p:sp>
      <p:graphicFrame>
        <p:nvGraphicFramePr>
          <p:cNvPr id="16" name="1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04844302"/>
              </p:ext>
            </p:extLst>
          </p:nvPr>
        </p:nvGraphicFramePr>
        <p:xfrm>
          <a:off x="1077613" y="3299144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3" name="22 Gráfico"/>
          <p:cNvGraphicFramePr/>
          <p:nvPr>
            <p:extLst>
              <p:ext uri="{D42A27DB-BD31-4B8C-83A1-F6EECF244321}">
                <p14:modId xmlns:p14="http://schemas.microsoft.com/office/powerpoint/2010/main" val="3777681228"/>
              </p:ext>
            </p:extLst>
          </p:nvPr>
        </p:nvGraphicFramePr>
        <p:xfrm>
          <a:off x="3682839" y="3284460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4" name="23 Rectángulo"/>
          <p:cNvSpPr/>
          <p:nvPr/>
        </p:nvSpPr>
        <p:spPr>
          <a:xfrm>
            <a:off x="1558702" y="4221882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6" name="25 CuadroTexto"/>
          <p:cNvSpPr txBox="1"/>
          <p:nvPr/>
        </p:nvSpPr>
        <p:spPr>
          <a:xfrm>
            <a:off x="4871070" y="4994293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39,6%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25" name="Freeform 9"/>
          <p:cNvSpPr>
            <a:spLocks/>
          </p:cNvSpPr>
          <p:nvPr/>
        </p:nvSpPr>
        <p:spPr bwMode="auto">
          <a:xfrm>
            <a:off x="4848624" y="4941031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graphicFrame>
        <p:nvGraphicFramePr>
          <p:cNvPr id="27" name="2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42879107"/>
              </p:ext>
            </p:extLst>
          </p:nvPr>
        </p:nvGraphicFramePr>
        <p:xfrm>
          <a:off x="6095206" y="3300462"/>
          <a:ext cx="2448000" cy="2915499"/>
        </p:xfrm>
        <a:graphic>
          <a:graphicData uri="http://schemas.openxmlformats.org/drawingml/2006/table">
            <a:tbl>
              <a:tblPr/>
              <a:tblGrid>
                <a:gridCol w="24480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 médico </a:t>
                      </a: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971833">
                <a:tc>
                  <a:txBody>
                    <a:bodyPr/>
                    <a:lstStyle/>
                    <a:p>
                      <a:pPr marL="0" marR="0" indent="0" algn="r" defTabSz="914349" rtl="0" eaLnBrk="1" fontAlgn="b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Una enfermera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  <a:tr h="971833">
                <a:tc>
                  <a:txBody>
                    <a:bodyPr/>
                    <a:lstStyle/>
                    <a:p>
                      <a:pPr algn="r" fontAlgn="b"/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Los dos </a:t>
                      </a:r>
                      <a: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/>
                      </a:r>
                      <a:br>
                        <a:rPr lang="es-ES" sz="1200" kern="1200" dirty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</a:br>
                      <a:r>
                        <a:rPr lang="es-ES" sz="1600" kern="1200" dirty="0" smtClean="0">
                          <a:solidFill>
                            <a:schemeClr val="tx1">
                              <a:lumMod val="50000"/>
                              <a:lumOff val="50000"/>
                            </a:schemeClr>
                          </a:solidFill>
                          <a:latin typeface="Segoe UI Light" panose="020B0502040204020203" pitchFamily="34" charset="0"/>
                          <a:ea typeface="Segoe UI" pitchFamily="34" charset="0"/>
                          <a:cs typeface="Segoe UI Light" panose="020B0502040204020203" pitchFamily="34" charset="0"/>
                        </a:rPr>
                        <a:t>(enfermera y médico) </a:t>
                      </a:r>
                      <a:endParaRPr lang="es-ES" sz="1600" kern="1200" dirty="0">
                        <a:solidFill>
                          <a:schemeClr val="tx1">
                            <a:lumMod val="50000"/>
                            <a:lumOff val="50000"/>
                          </a:schemeClr>
                        </a:solidFill>
                        <a:latin typeface="Segoe UI Light" panose="020B0502040204020203" pitchFamily="34" charset="0"/>
                        <a:ea typeface="Segoe UI" pitchFamily="34" charset="0"/>
                        <a:cs typeface="Segoe UI Light" panose="020B0502040204020203" pitchFamily="34" charset="0"/>
                      </a:endParaRPr>
                    </a:p>
                  </a:txBody>
                  <a:tcPr marL="9525" marR="9525" marT="9525" marB="0" anchor="ctr">
                    <a:lnL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noFill/>
                      <a:prstDash val="sysDot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8" name="27 Gráfico"/>
          <p:cNvGraphicFramePr/>
          <p:nvPr>
            <p:extLst>
              <p:ext uri="{D42A27DB-BD31-4B8C-83A1-F6EECF244321}">
                <p14:modId xmlns:p14="http://schemas.microsoft.com/office/powerpoint/2010/main" val="3574367047"/>
              </p:ext>
            </p:extLst>
          </p:nvPr>
        </p:nvGraphicFramePr>
        <p:xfrm>
          <a:off x="8700432" y="3285778"/>
          <a:ext cx="3011398" cy="29448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9" name="28 Rectángulo"/>
          <p:cNvSpPr/>
          <p:nvPr/>
        </p:nvSpPr>
        <p:spPr>
          <a:xfrm>
            <a:off x="6576295" y="4223200"/>
            <a:ext cx="3888432" cy="1914154"/>
          </a:xfrm>
          <a:prstGeom prst="rect">
            <a:avLst/>
          </a:prstGeom>
          <a:noFill/>
          <a:ln w="6350">
            <a:solidFill>
              <a:schemeClr val="accent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30" name="29 CuadroTexto"/>
          <p:cNvSpPr txBox="1"/>
          <p:nvPr/>
        </p:nvSpPr>
        <p:spPr>
          <a:xfrm>
            <a:off x="9888663" y="4995611"/>
            <a:ext cx="892661" cy="369332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es-ES" sz="1800" b="1" dirty="0" smtClean="0">
                <a:solidFill>
                  <a:schemeClr val="accent6"/>
                </a:solidFill>
                <a:latin typeface="Segoe UI Light" panose="020B0502040204020203" pitchFamily="34" charset="0"/>
              </a:rPr>
              <a:t>33,0%</a:t>
            </a:r>
            <a:endParaRPr lang="es-ES" sz="1800" b="1" dirty="0">
              <a:solidFill>
                <a:schemeClr val="accent6"/>
              </a:solidFill>
              <a:latin typeface="Segoe UI Light" panose="020B0502040204020203" pitchFamily="34" charset="0"/>
            </a:endParaRPr>
          </a:p>
        </p:txBody>
      </p:sp>
      <p:sp>
        <p:nvSpPr>
          <p:cNvPr id="31" name="2Freeform 9"/>
          <p:cNvSpPr>
            <a:spLocks/>
          </p:cNvSpPr>
          <p:nvPr/>
        </p:nvSpPr>
        <p:spPr bwMode="auto">
          <a:xfrm>
            <a:off x="9866217" y="4942349"/>
            <a:ext cx="972290" cy="471496"/>
          </a:xfrm>
          <a:custGeom>
            <a:avLst/>
            <a:gdLst>
              <a:gd name="T0" fmla="*/ 219 w 334"/>
              <a:gd name="T1" fmla="*/ 33 h 287"/>
              <a:gd name="T2" fmla="*/ 84 w 334"/>
              <a:gd name="T3" fmla="*/ 47 h 287"/>
              <a:gd name="T4" fmla="*/ 13 w 334"/>
              <a:gd name="T5" fmla="*/ 156 h 287"/>
              <a:gd name="T6" fmla="*/ 169 w 334"/>
              <a:gd name="T7" fmla="*/ 286 h 287"/>
              <a:gd name="T8" fmla="*/ 325 w 334"/>
              <a:gd name="T9" fmla="*/ 158 h 287"/>
              <a:gd name="T10" fmla="*/ 179 w 334"/>
              <a:gd name="T11" fmla="*/ 1 h 287"/>
              <a:gd name="T12" fmla="*/ 179 w 334"/>
              <a:gd name="T13" fmla="*/ 3 h 287"/>
              <a:gd name="T14" fmla="*/ 320 w 334"/>
              <a:gd name="T15" fmla="*/ 152 h 287"/>
              <a:gd name="T16" fmla="*/ 175 w 334"/>
              <a:gd name="T17" fmla="*/ 280 h 287"/>
              <a:gd name="T18" fmla="*/ 17 w 334"/>
              <a:gd name="T19" fmla="*/ 164 h 287"/>
              <a:gd name="T20" fmla="*/ 74 w 334"/>
              <a:gd name="T21" fmla="*/ 59 h 287"/>
              <a:gd name="T22" fmla="*/ 218 w 334"/>
              <a:gd name="T23" fmla="*/ 35 h 287"/>
              <a:gd name="T24" fmla="*/ 219 w 334"/>
              <a:gd name="T25" fmla="*/ 33 h 287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334" h="287">
                <a:moveTo>
                  <a:pt x="219" y="33"/>
                </a:moveTo>
                <a:cubicBezTo>
                  <a:pt x="172" y="21"/>
                  <a:pt x="126" y="20"/>
                  <a:pt x="84" y="47"/>
                </a:cubicBezTo>
                <a:cubicBezTo>
                  <a:pt x="47" y="71"/>
                  <a:pt x="19" y="112"/>
                  <a:pt x="13" y="156"/>
                </a:cubicBezTo>
                <a:cubicBezTo>
                  <a:pt x="0" y="242"/>
                  <a:pt x="99" y="284"/>
                  <a:pt x="169" y="286"/>
                </a:cubicBezTo>
                <a:cubicBezTo>
                  <a:pt x="242" y="287"/>
                  <a:pt x="317" y="233"/>
                  <a:pt x="325" y="158"/>
                </a:cubicBezTo>
                <a:cubicBezTo>
                  <a:pt x="334" y="74"/>
                  <a:pt x="260" y="5"/>
                  <a:pt x="179" y="1"/>
                </a:cubicBezTo>
                <a:cubicBezTo>
                  <a:pt x="177" y="0"/>
                  <a:pt x="177" y="3"/>
                  <a:pt x="179" y="3"/>
                </a:cubicBezTo>
                <a:cubicBezTo>
                  <a:pt x="255" y="13"/>
                  <a:pt x="325" y="70"/>
                  <a:pt x="320" y="152"/>
                </a:cubicBezTo>
                <a:cubicBezTo>
                  <a:pt x="316" y="227"/>
                  <a:pt x="245" y="276"/>
                  <a:pt x="175" y="280"/>
                </a:cubicBezTo>
                <a:cubicBezTo>
                  <a:pt x="105" y="285"/>
                  <a:pt x="17" y="243"/>
                  <a:pt x="17" y="164"/>
                </a:cubicBezTo>
                <a:cubicBezTo>
                  <a:pt x="16" y="123"/>
                  <a:pt x="45" y="85"/>
                  <a:pt x="74" y="59"/>
                </a:cubicBezTo>
                <a:cubicBezTo>
                  <a:pt x="117" y="22"/>
                  <a:pt x="167" y="25"/>
                  <a:pt x="218" y="35"/>
                </a:cubicBezTo>
                <a:cubicBezTo>
                  <a:pt x="220" y="35"/>
                  <a:pt x="220" y="34"/>
                  <a:pt x="219" y="33"/>
                </a:cubicBez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ES" dirty="0">
              <a:latin typeface="Segoe UI Light" panose="020B0502040204020203" pitchFamily="34" charset="0"/>
            </a:endParaRPr>
          </a:p>
        </p:txBody>
      </p:sp>
      <p:sp>
        <p:nvSpPr>
          <p:cNvPr id="20" name="19 CuadroTexto"/>
          <p:cNvSpPr txBox="1"/>
          <p:nvPr/>
        </p:nvSpPr>
        <p:spPr>
          <a:xfrm>
            <a:off x="979957" y="981522"/>
            <a:ext cx="10332337" cy="813467"/>
          </a:xfrm>
          <a:prstGeom prst="rect">
            <a:avLst/>
          </a:prstGeom>
          <a:solidFill>
            <a:schemeClr val="bg1"/>
          </a:solidFill>
          <a:ln w="3175">
            <a:noFill/>
            <a:prstDash val="dash"/>
          </a:ln>
        </p:spPr>
        <p:txBody>
          <a:bodyPr wrap="square" lIns="91406" tIns="45703" rIns="91406" bIns="45703" rtlCol="0" anchor="ctr">
            <a:noAutofit/>
          </a:bodyPr>
          <a:lstStyle>
            <a:defPPr>
              <a:defRPr lang="es-ES"/>
            </a:defPPr>
            <a:lvl1pPr algn="ctr" defTabSz="1219014">
              <a:spcAft>
                <a:spcPts val="600"/>
              </a:spcAft>
              <a:defRPr sz="1600">
                <a:solidFill>
                  <a:schemeClr val="tx1">
                    <a:lumMod val="65000"/>
                    <a:lumOff val="35000"/>
                  </a:schemeClr>
                </a:solidFill>
                <a:latin typeface="Segoe UI Light" panose="020B0502040204020203" pitchFamily="34" charset="0"/>
                <a:ea typeface="Segoe UI" pitchFamily="34" charset="0"/>
                <a:cs typeface="Segoe UI Light" panose="020B0502040204020203" pitchFamily="34" charset="0"/>
              </a:defRPr>
            </a:lvl1pPr>
            <a:lvl2pPr marL="609507" defTabSz="1219014">
              <a:defRPr sz="2400"/>
            </a:lvl2pPr>
            <a:lvl3pPr marL="1219014" defTabSz="1219014">
              <a:defRPr sz="2400"/>
            </a:lvl3pPr>
            <a:lvl4pPr marL="1828520" defTabSz="1219014">
              <a:defRPr sz="2400"/>
            </a:lvl4pPr>
            <a:lvl5pPr marL="2438027" defTabSz="1219014">
              <a:defRPr sz="2400"/>
            </a:lvl5pPr>
            <a:lvl6pPr marL="3047534" defTabSz="1219014">
              <a:defRPr sz="2400"/>
            </a:lvl6pPr>
            <a:lvl7pPr marL="3657041" defTabSz="1219014">
              <a:defRPr sz="2400"/>
            </a:lvl7pPr>
            <a:lvl8pPr marL="4266547" defTabSz="1219014">
              <a:defRPr sz="2400"/>
            </a:lvl8pPr>
            <a:lvl9pPr marL="4876053" defTabSz="1219014">
              <a:defRPr sz="2400"/>
            </a:lvl9pPr>
          </a:lstStyle>
          <a:p>
            <a:r>
              <a:rPr lang="es-MX" dirty="0" smtClean="0">
                <a:latin typeface="Segoe Print" panose="02000600000000000000" pitchFamily="2" charset="0"/>
              </a:rPr>
              <a:t>Para el total de la muestra, la </a:t>
            </a:r>
            <a:r>
              <a:rPr lang="es-MX" dirty="0">
                <a:latin typeface="Segoe Print" panose="02000600000000000000" pitchFamily="2" charset="0"/>
              </a:rPr>
              <a:t>enfermera interviene en la atención del 39,6% de las visitas a los centros de Atención </a:t>
            </a:r>
            <a:r>
              <a:rPr lang="es-MX" dirty="0" smtClean="0">
                <a:latin typeface="Segoe Print" panose="02000600000000000000" pitchFamily="2" charset="0"/>
              </a:rPr>
              <a:t>Primaria. </a:t>
            </a:r>
          </a:p>
          <a:p>
            <a:r>
              <a:rPr lang="es-MX" dirty="0" smtClean="0">
                <a:latin typeface="Segoe Print" panose="02000600000000000000" pitchFamily="2" charset="0"/>
              </a:rPr>
              <a:t>En la muestra de Castilla la Mancha su intervención está en el 33,0% de las visitas   </a:t>
            </a:r>
            <a:endParaRPr lang="es-MX" dirty="0">
              <a:latin typeface="Segoe Print" panose="02000600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01238366"/>
      </p:ext>
    </p:extLst>
  </p:cSld>
  <p:clrMapOvr>
    <a:masterClrMapping/>
  </p:clrMapOvr>
</p:sld>
</file>

<file path=ppt/theme/theme1.xml><?xml version="1.0" encoding="utf-8"?>
<a:theme xmlns:a="http://schemas.openxmlformats.org/drawingml/2006/main" name="4_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0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1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1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2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3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4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5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6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7.xml><?xml version="1.0" encoding="utf-8"?>
<a:themeOverride xmlns:a="http://schemas.openxmlformats.org/drawingml/2006/main">
  <a:clrScheme name="Office">
    <a:dk1>
      <a:sysClr val="windowText" lastClr="000000"/>
    </a:dk1>
    <a:lt1>
      <a:sysClr val="window" lastClr="FFFFFF"/>
    </a:lt1>
    <a:dk2>
      <a:srgbClr val="1F497D"/>
    </a:dk2>
    <a:lt2>
      <a:srgbClr val="EEECE1"/>
    </a:lt2>
    <a:accent1>
      <a:srgbClr val="4F81BD"/>
    </a:accent1>
    <a:accent2>
      <a:srgbClr val="C0504D"/>
    </a:accent2>
    <a:accent3>
      <a:srgbClr val="9BBB59"/>
    </a:accent3>
    <a:accent4>
      <a:srgbClr val="8064A2"/>
    </a:accent4>
    <a:accent5>
      <a:srgbClr val="4BACC6"/>
    </a:accent5>
    <a:accent6>
      <a:srgbClr val="F79646"/>
    </a:accent6>
    <a:hlink>
      <a:srgbClr val="0000FF"/>
    </a:hlink>
    <a:folHlink>
      <a:srgbClr val="800080"/>
    </a:folHlink>
  </a:clrScheme>
  <a:fontScheme name="Office">
    <a:majorFont>
      <a:latin typeface="Cambria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Tahoma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Tahoma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8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ppt/theme/themeOverride9.xml><?xml version="1.0" encoding="utf-8"?>
<a:themeOverride xmlns:a="http://schemas.openxmlformats.org/drawingml/2006/main">
  <a:clrScheme name="COLÉGIO ENFERMERÍA">
    <a:dk1>
      <a:sysClr val="windowText" lastClr="000000"/>
    </a:dk1>
    <a:lt1>
      <a:sysClr val="window" lastClr="FFFFFF"/>
    </a:lt1>
    <a:dk2>
      <a:srgbClr val="0072BA"/>
    </a:dk2>
    <a:lt2>
      <a:srgbClr val="D7E1E1"/>
    </a:lt2>
    <a:accent1>
      <a:srgbClr val="3092A6"/>
    </a:accent1>
    <a:accent2>
      <a:srgbClr val="33CCCC"/>
    </a:accent2>
    <a:accent3>
      <a:srgbClr val="00B082"/>
    </a:accent3>
    <a:accent4>
      <a:srgbClr val="669900"/>
    </a:accent4>
    <a:accent5>
      <a:srgbClr val="FFC95D"/>
    </a:accent5>
    <a:accent6>
      <a:srgbClr val="C25C5C"/>
    </a:accent6>
    <a:hlink>
      <a:srgbClr val="1F57F5"/>
    </a:hlink>
    <a:folHlink>
      <a:srgbClr val="9E3BAF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shade val="51000"/>
              <a:satMod val="130000"/>
            </a:schemeClr>
          </a:gs>
          <a:gs pos="80000">
            <a:schemeClr val="phClr">
              <a:shade val="93000"/>
              <a:satMod val="130000"/>
            </a:schemeClr>
          </a:gs>
          <a:gs pos="100000">
            <a:schemeClr val="phClr">
              <a:shade val="94000"/>
              <a:satMod val="135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31537</TotalTime>
  <Words>2798</Words>
  <Application>Microsoft Office PowerPoint</Application>
  <PresentationFormat>Personalizado</PresentationFormat>
  <Paragraphs>359</Paragraphs>
  <Slides>29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29</vt:i4>
      </vt:variant>
    </vt:vector>
  </HeadingPairs>
  <TitlesOfParts>
    <vt:vector size="30" baseType="lpstr">
      <vt:lpstr>4_Tema de Office</vt:lpstr>
      <vt:lpstr>Presentación de PowerPoint</vt:lpstr>
      <vt:lpstr>Presentación de PowerPoint</vt:lpstr>
      <vt:lpstr>Metodología y  ficha técnica </vt:lpstr>
      <vt:lpstr>Metodología y ficha técnica</vt:lpstr>
      <vt:lpstr>Experiencia en los Centros de Atención Primaria</vt:lpstr>
      <vt:lpstr>Visita a los Centros de Atención Primaria en los últimos meses </vt:lpstr>
      <vt:lpstr>Canales de uso para la petición de cita en el centro de salud</vt:lpstr>
      <vt:lpstr>Canales de uso para la petición de cita en el centro de salud Según edad (TOTAL MUESTRA)</vt:lpstr>
      <vt:lpstr>Profesionales sanitaros que atienden en las visitas a los CAP </vt:lpstr>
      <vt:lpstr>Profesionales sanitaros que atienden en las visitas a los CAP Según edad (TOTAL MUESTRA) </vt:lpstr>
      <vt:lpstr>La atención “exclusiva” de la enfermera y su valoración </vt:lpstr>
      <vt:lpstr>La atención “exclusiva” de la enfermera y su valoración  Según edad (TOTAL MUESTRA)</vt:lpstr>
      <vt:lpstr>Valoración de los Centros de Atención Primaria</vt:lpstr>
      <vt:lpstr>Valoración de los Centros de Atención Primaria</vt:lpstr>
      <vt:lpstr>Valoración de los Centros de Atención Primaria Según edad (TOTAL MUESTRA)</vt:lpstr>
      <vt:lpstr>Conocimiento y valoración de la enfermera de referencia</vt:lpstr>
      <vt:lpstr>Conocimiento de la figura de la enfermera de referencia</vt:lpstr>
      <vt:lpstr>Conocimiento de la figura de la enfermera de referencia Según edad (TOTAL MUESTRA)</vt:lpstr>
      <vt:lpstr>Frecuencia de visita y valoración de la enfermera de referencia</vt:lpstr>
      <vt:lpstr>Frecuencia de visita de la enfermera de referencia Según edad (TOTAL MUESTRA)</vt:lpstr>
      <vt:lpstr>Valoración de la enfermera de referencia Según edad (TOTAL MUESTRA)</vt:lpstr>
      <vt:lpstr>Conocimiento y opinión social  de la profesión enfermera</vt:lpstr>
      <vt:lpstr>¿Enfermería es una profesión que requiere formación universitaria?</vt:lpstr>
      <vt:lpstr>¿Enfermería es una profesión que requiere formación universitaria? Según edad (TOTAL MUESTRA)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MTVF</dc:creator>
  <cp:lastModifiedBy>Yolanda del Val</cp:lastModifiedBy>
  <cp:revision>2136</cp:revision>
  <cp:lastPrinted>2020-02-18T06:25:34Z</cp:lastPrinted>
  <dcterms:created xsi:type="dcterms:W3CDTF">2017-12-25T07:58:46Z</dcterms:created>
  <dcterms:modified xsi:type="dcterms:W3CDTF">2023-12-11T06:33:24Z</dcterms:modified>
</cp:coreProperties>
</file>