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9" autoAdjust="0"/>
    <p:restoredTop sz="94660" autoAdjust="0"/>
  </p:normalViewPr>
  <p:slideViewPr>
    <p:cSldViewPr>
      <p:cViewPr>
        <p:scale>
          <a:sx n="77" d="100"/>
          <a:sy n="77" d="100"/>
        </p:scale>
        <p:origin x="-480" y="-42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83.8</c:v>
                </c:pt>
                <c:pt idx="1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7812224"/>
        <c:axId val="197813760"/>
      </c:barChart>
      <c:catAx>
        <c:axId val="1978122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7813760"/>
        <c:crosses val="autoZero"/>
        <c:auto val="1"/>
        <c:lblAlgn val="ctr"/>
        <c:lblOffset val="100"/>
        <c:noMultiLvlLbl val="0"/>
      </c:catAx>
      <c:valAx>
        <c:axId val="1978137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78122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7846528"/>
        <c:axId val="197848064"/>
      </c:barChart>
      <c:catAx>
        <c:axId val="1978465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7848064"/>
        <c:crosses val="autoZero"/>
        <c:auto val="1"/>
        <c:lblAlgn val="ctr"/>
        <c:lblOffset val="100"/>
        <c:noMultiLvlLbl val="0"/>
      </c:catAx>
      <c:valAx>
        <c:axId val="1978480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78465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277518859517876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67605936511663"/>
                  <c:y val="1.5010090274432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8.3916979970101668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576424238716942"/>
                  <c:y val="9.069956476896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67.3</c:v>
                </c:pt>
                <c:pt idx="1">
                  <c:v>32.700000000000003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98122112"/>
        <c:axId val="198123904"/>
      </c:barChart>
      <c:catAx>
        <c:axId val="198122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123904"/>
        <c:crosses val="autoZero"/>
        <c:auto val="1"/>
        <c:lblAlgn val="ctr"/>
        <c:lblOffset val="100"/>
        <c:noMultiLvlLbl val="0"/>
      </c:catAx>
      <c:valAx>
        <c:axId val="19812390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8122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783552"/>
        <c:axId val="203805824"/>
      </c:barChart>
      <c:catAx>
        <c:axId val="203783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3805824"/>
        <c:crosses val="autoZero"/>
        <c:auto val="1"/>
        <c:lblAlgn val="ctr"/>
        <c:lblOffset val="100"/>
        <c:noMultiLvlLbl val="0"/>
      </c:catAx>
      <c:valAx>
        <c:axId val="203805824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037835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8097152"/>
        <c:axId val="198111232"/>
      </c:barChart>
      <c:catAx>
        <c:axId val="1980971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8111232"/>
        <c:crosses val="autoZero"/>
        <c:auto val="1"/>
        <c:lblAlgn val="ctr"/>
        <c:lblOffset val="100"/>
        <c:noMultiLvlLbl val="0"/>
      </c:catAx>
      <c:valAx>
        <c:axId val="19811123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980971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8.407</c:v>
                </c:pt>
                <c:pt idx="1">
                  <c:v>8.3970000000000002</c:v>
                </c:pt>
                <c:pt idx="2">
                  <c:v>7.9059999999999997</c:v>
                </c:pt>
                <c:pt idx="3">
                  <c:v>7.2089999999999996</c:v>
                </c:pt>
                <c:pt idx="4">
                  <c:v>7.5490000000000004</c:v>
                </c:pt>
                <c:pt idx="5">
                  <c:v>6.2130000000000001</c:v>
                </c:pt>
                <c:pt idx="6">
                  <c:v>7.3869999999999996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8444928"/>
        <c:axId val="198446464"/>
      </c:barChart>
      <c:catAx>
        <c:axId val="1984449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8446464"/>
        <c:crosses val="autoZero"/>
        <c:auto val="1"/>
        <c:lblAlgn val="ctr"/>
        <c:lblOffset val="100"/>
        <c:noMultiLvlLbl val="0"/>
      </c:catAx>
      <c:valAx>
        <c:axId val="19844646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9844492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8250496"/>
        <c:axId val="198253184"/>
      </c:barChart>
      <c:catAx>
        <c:axId val="1982504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8253184"/>
        <c:crosses val="autoZero"/>
        <c:auto val="1"/>
        <c:lblAlgn val="ctr"/>
        <c:lblOffset val="100"/>
        <c:noMultiLvlLbl val="0"/>
      </c:catAx>
      <c:valAx>
        <c:axId val="19825318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825049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8294912"/>
        <c:axId val="198297856"/>
      </c:barChart>
      <c:catAx>
        <c:axId val="1982949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8297856"/>
        <c:crosses val="autoZero"/>
        <c:auto val="1"/>
        <c:lblAlgn val="ctr"/>
        <c:lblOffset val="100"/>
        <c:noMultiLvlLbl val="0"/>
      </c:catAx>
      <c:valAx>
        <c:axId val="19829785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82949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8831104"/>
        <c:axId val="198834816"/>
      </c:barChart>
      <c:catAx>
        <c:axId val="1988311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8834816"/>
        <c:crosses val="autoZero"/>
        <c:auto val="1"/>
        <c:lblAlgn val="ctr"/>
        <c:lblOffset val="100"/>
        <c:noMultiLvlLbl val="0"/>
      </c:catAx>
      <c:valAx>
        <c:axId val="1988348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883110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8892928"/>
        <c:axId val="198899968"/>
      </c:barChart>
      <c:catAx>
        <c:axId val="1988929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8899968"/>
        <c:crosses val="autoZero"/>
        <c:auto val="1"/>
        <c:lblAlgn val="ctr"/>
        <c:lblOffset val="100"/>
        <c:noMultiLvlLbl val="0"/>
      </c:catAx>
      <c:valAx>
        <c:axId val="19889996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889292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8987776"/>
        <c:axId val="198989312"/>
      </c:barChart>
      <c:catAx>
        <c:axId val="198987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8989312"/>
        <c:crosses val="autoZero"/>
        <c:auto val="1"/>
        <c:lblAlgn val="ctr"/>
        <c:lblOffset val="100"/>
        <c:noMultiLvlLbl val="0"/>
      </c:catAx>
      <c:valAx>
        <c:axId val="19898931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9898777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66.7</c:v>
                </c:pt>
                <c:pt idx="1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542080"/>
        <c:axId val="198523904"/>
      </c:barChart>
      <c:valAx>
        <c:axId val="19852390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98542080"/>
        <c:crosses val="autoZero"/>
        <c:crossBetween val="between"/>
      </c:valAx>
      <c:catAx>
        <c:axId val="1985420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98523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53.1</c:v>
                </c:pt>
                <c:pt idx="1">
                  <c:v>46.9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755456"/>
        <c:axId val="198749568"/>
      </c:barChart>
      <c:valAx>
        <c:axId val="1987495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98755456"/>
        <c:crosses val="autoZero"/>
        <c:crossBetween val="between"/>
      </c:valAx>
      <c:catAx>
        <c:axId val="1987554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98749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99443968"/>
        <c:axId val="199445504"/>
      </c:barChart>
      <c:catAx>
        <c:axId val="199443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445504"/>
        <c:crosses val="autoZero"/>
        <c:auto val="1"/>
        <c:lblAlgn val="ctr"/>
        <c:lblOffset val="100"/>
        <c:noMultiLvlLbl val="0"/>
      </c:catAx>
      <c:valAx>
        <c:axId val="19944550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9443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11.9</c:v>
                </c:pt>
                <c:pt idx="1">
                  <c:v>13.8</c:v>
                </c:pt>
                <c:pt idx="2">
                  <c:v>12.3</c:v>
                </c:pt>
                <c:pt idx="3">
                  <c:v>30.3</c:v>
                </c:pt>
                <c:pt idx="4">
                  <c:v>29.8</c:v>
                </c:pt>
                <c:pt idx="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219072"/>
        <c:axId val="199220608"/>
      </c:barChart>
      <c:catAx>
        <c:axId val="1992190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9220608"/>
        <c:crosses val="autoZero"/>
        <c:auto val="1"/>
        <c:lblAlgn val="ctr"/>
        <c:lblOffset val="100"/>
        <c:noMultiLvlLbl val="0"/>
      </c:catAx>
      <c:valAx>
        <c:axId val="1992206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92190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9.093</c:v>
                </c:pt>
                <c:pt idx="1">
                  <c:v>9.298</c:v>
                </c:pt>
                <c:pt idx="2">
                  <c:v>8.8140000000000001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149824"/>
        <c:axId val="199229440"/>
      </c:barChart>
      <c:catAx>
        <c:axId val="1991498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9229440"/>
        <c:crosses val="autoZero"/>
        <c:auto val="1"/>
        <c:lblAlgn val="ctr"/>
        <c:lblOffset val="100"/>
        <c:noMultiLvlLbl val="0"/>
      </c:catAx>
      <c:valAx>
        <c:axId val="1992294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9914982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367296"/>
        <c:axId val="199377280"/>
      </c:barChart>
      <c:catAx>
        <c:axId val="1993672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9377280"/>
        <c:crosses val="autoZero"/>
        <c:auto val="1"/>
        <c:lblAlgn val="ctr"/>
        <c:lblOffset val="100"/>
        <c:noMultiLvlLbl val="0"/>
      </c:catAx>
      <c:valAx>
        <c:axId val="1993772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93672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410432"/>
        <c:axId val="199411968"/>
      </c:barChart>
      <c:catAx>
        <c:axId val="1994104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9411968"/>
        <c:crosses val="autoZero"/>
        <c:auto val="1"/>
        <c:lblAlgn val="ctr"/>
        <c:lblOffset val="100"/>
        <c:noMultiLvlLbl val="0"/>
      </c:catAx>
      <c:valAx>
        <c:axId val="1994119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94104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8.5753082709951245E-2"/>
                  <c:y val="0.15086512189880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51.1</c:v>
                </c:pt>
                <c:pt idx="1">
                  <c:v>41</c:v>
                </c:pt>
                <c:pt idx="2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125056"/>
        <c:axId val="200126848"/>
      </c:barChart>
      <c:catAx>
        <c:axId val="2001250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0126848"/>
        <c:crosses val="autoZero"/>
        <c:auto val="1"/>
        <c:lblAlgn val="ctr"/>
        <c:lblOffset val="100"/>
        <c:noMultiLvlLbl val="0"/>
      </c:catAx>
      <c:valAx>
        <c:axId val="2001268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012505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033024"/>
        <c:axId val="200034560"/>
      </c:barChart>
      <c:catAx>
        <c:axId val="2000330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0034560"/>
        <c:crosses val="autoZero"/>
        <c:auto val="1"/>
        <c:lblAlgn val="ctr"/>
        <c:lblOffset val="100"/>
        <c:noMultiLvlLbl val="0"/>
      </c:catAx>
      <c:valAx>
        <c:axId val="2000345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00330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231552"/>
        <c:axId val="200241536"/>
      </c:barChart>
      <c:catAx>
        <c:axId val="2002315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0241536"/>
        <c:crosses val="autoZero"/>
        <c:auto val="1"/>
        <c:lblAlgn val="ctr"/>
        <c:lblOffset val="100"/>
        <c:noMultiLvlLbl val="0"/>
      </c:catAx>
      <c:valAx>
        <c:axId val="2002415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02315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9857280"/>
        <c:axId val="199864320"/>
      </c:barChart>
      <c:catAx>
        <c:axId val="1998572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9864320"/>
        <c:crosses val="autoZero"/>
        <c:auto val="1"/>
        <c:lblAlgn val="ctr"/>
        <c:lblOffset val="100"/>
        <c:noMultiLvlLbl val="0"/>
      </c:catAx>
      <c:valAx>
        <c:axId val="19986432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985728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894144"/>
        <c:axId val="199895680"/>
      </c:barChart>
      <c:catAx>
        <c:axId val="1998941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9895680"/>
        <c:crosses val="autoZero"/>
        <c:auto val="1"/>
        <c:lblAlgn val="ctr"/>
        <c:lblOffset val="100"/>
        <c:noMultiLvlLbl val="0"/>
      </c:catAx>
      <c:valAx>
        <c:axId val="199895680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9989414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9945600"/>
        <c:axId val="199948544"/>
      </c:barChart>
      <c:catAx>
        <c:axId val="1999456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9948544"/>
        <c:crosses val="autoZero"/>
        <c:auto val="1"/>
        <c:lblAlgn val="ctr"/>
        <c:lblOffset val="100"/>
        <c:noMultiLvlLbl val="0"/>
      </c:catAx>
      <c:valAx>
        <c:axId val="19994854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994560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0346624"/>
        <c:axId val="200354816"/>
      </c:barChart>
      <c:catAx>
        <c:axId val="2003466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0354816"/>
        <c:crosses val="autoZero"/>
        <c:auto val="1"/>
        <c:lblAlgn val="ctr"/>
        <c:lblOffset val="100"/>
        <c:noMultiLvlLbl val="0"/>
      </c:catAx>
      <c:valAx>
        <c:axId val="2003548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0034662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0380416"/>
        <c:axId val="200383104"/>
      </c:barChart>
      <c:catAx>
        <c:axId val="2003804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0383104"/>
        <c:crosses val="autoZero"/>
        <c:auto val="1"/>
        <c:lblAlgn val="ctr"/>
        <c:lblOffset val="100"/>
        <c:noMultiLvlLbl val="0"/>
      </c:catAx>
      <c:valAx>
        <c:axId val="20038310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0038041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046485143189645"/>
                  <c:y val="5.48048870397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713153354835583"/>
                  <c:y val="1.449170892731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75.599999999999994</c:v>
                </c:pt>
                <c:pt idx="1">
                  <c:v>8.9</c:v>
                </c:pt>
                <c:pt idx="2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73221376"/>
        <c:axId val="173222912"/>
      </c:barChart>
      <c:catAx>
        <c:axId val="173221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3222912"/>
        <c:crosses val="autoZero"/>
        <c:auto val="1"/>
        <c:lblAlgn val="ctr"/>
        <c:lblOffset val="100"/>
        <c:noMultiLvlLbl val="0"/>
      </c:catAx>
      <c:valAx>
        <c:axId val="1732229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3221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00615424"/>
        <c:axId val="200616960"/>
      </c:barChart>
      <c:catAx>
        <c:axId val="2006154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0616960"/>
        <c:crosses val="autoZero"/>
        <c:auto val="1"/>
        <c:lblAlgn val="ctr"/>
        <c:lblOffset val="100"/>
        <c:noMultiLvlLbl val="0"/>
      </c:catAx>
      <c:valAx>
        <c:axId val="2006169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0615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044585011808471"/>
                  <c:y val="3.528730610746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330809223449001"/>
                  <c:y val="-6.233343397732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8661572870009499"/>
                  <c:y val="0.10131446869847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753168317959824"/>
                  <c:y val="-5.112193254937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51.9</c:v>
                </c:pt>
                <c:pt idx="1">
                  <c:v>46.2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00950144"/>
        <c:axId val="200951680"/>
      </c:barChart>
      <c:catAx>
        <c:axId val="200950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0951680"/>
        <c:crosses val="autoZero"/>
        <c:auto val="1"/>
        <c:lblAlgn val="ctr"/>
        <c:lblOffset val="100"/>
        <c:noMultiLvlLbl val="0"/>
      </c:catAx>
      <c:valAx>
        <c:axId val="2009516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0950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125888"/>
        <c:axId val="201127424"/>
      </c:barChart>
      <c:catAx>
        <c:axId val="2011258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1127424"/>
        <c:crosses val="autoZero"/>
        <c:auto val="1"/>
        <c:lblAlgn val="ctr"/>
        <c:lblOffset val="100"/>
        <c:noMultiLvlLbl val="0"/>
      </c:catAx>
      <c:valAx>
        <c:axId val="2011274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11258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40.799999999999997</c:v>
                </c:pt>
                <c:pt idx="1">
                  <c:v>43.7</c:v>
                </c:pt>
                <c:pt idx="2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530368"/>
        <c:axId val="201532160"/>
      </c:barChart>
      <c:catAx>
        <c:axId val="2015303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1532160"/>
        <c:crosses val="autoZero"/>
        <c:auto val="1"/>
        <c:lblAlgn val="ctr"/>
        <c:lblOffset val="100"/>
        <c:noMultiLvlLbl val="0"/>
      </c:catAx>
      <c:valAx>
        <c:axId val="2015321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15303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01317376"/>
        <c:axId val="201335552"/>
      </c:barChart>
      <c:catAx>
        <c:axId val="201317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1335552"/>
        <c:crosses val="autoZero"/>
        <c:auto val="1"/>
        <c:lblAlgn val="ctr"/>
        <c:lblOffset val="100"/>
        <c:noMultiLvlLbl val="0"/>
      </c:catAx>
      <c:valAx>
        <c:axId val="2013355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1317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587584"/>
        <c:axId val="203589120"/>
      </c:barChart>
      <c:catAx>
        <c:axId val="2035875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3589120"/>
        <c:crosses val="autoZero"/>
        <c:auto val="1"/>
        <c:lblAlgn val="ctr"/>
        <c:lblOffset val="100"/>
        <c:noMultiLvlLbl val="0"/>
      </c:catAx>
      <c:valAx>
        <c:axId val="2035891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35875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6.9</c:v>
                </c:pt>
                <c:pt idx="2">
                  <c:v>24.2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671424"/>
        <c:axId val="203672960"/>
      </c:barChart>
      <c:catAx>
        <c:axId val="2036714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3672960"/>
        <c:crosses val="autoZero"/>
        <c:auto val="1"/>
        <c:lblAlgn val="ctr"/>
        <c:lblOffset val="100"/>
        <c:noMultiLvlLbl val="0"/>
      </c:catAx>
      <c:valAx>
        <c:axId val="2036729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36714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097216"/>
        <c:axId val="205115392"/>
      </c:barChart>
      <c:catAx>
        <c:axId val="205097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5115392"/>
        <c:crosses val="autoZero"/>
        <c:auto val="1"/>
        <c:lblAlgn val="ctr"/>
        <c:lblOffset val="100"/>
        <c:noMultiLvlLbl val="0"/>
      </c:catAx>
      <c:valAx>
        <c:axId val="2051153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50972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054720"/>
        <c:axId val="205056256"/>
      </c:barChart>
      <c:catAx>
        <c:axId val="2050547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5056256"/>
        <c:crosses val="autoZero"/>
        <c:auto val="1"/>
        <c:lblAlgn val="ctr"/>
        <c:lblOffset val="100"/>
        <c:noMultiLvlLbl val="0"/>
      </c:catAx>
      <c:valAx>
        <c:axId val="2050562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50547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7626112"/>
        <c:axId val="197632000"/>
      </c:barChart>
      <c:catAx>
        <c:axId val="1976261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7632000"/>
        <c:crosses val="autoZero"/>
        <c:auto val="1"/>
        <c:lblAlgn val="ctr"/>
        <c:lblOffset val="100"/>
        <c:noMultiLvlLbl val="0"/>
      </c:catAx>
      <c:valAx>
        <c:axId val="1976320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76261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:a16="http://schemas.microsoft.com/office/drawing/2014/main" xmlns="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CASTILLA Y LEÓN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857554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8,56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903149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54,3% de los entrevistados en la muestra total y el 67,3% en la muestra de Castilla y León, ha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30876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5" y="2431747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1015388"/>
            <a:ext cx="10941726" cy="1240729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</a:t>
            </a:r>
            <a:r>
              <a:rPr lang="es-MX" dirty="0" smtClean="0">
                <a:latin typeface="Segoe Print" panose="02000600000000000000" pitchFamily="2" charset="0"/>
              </a:rPr>
              <a:t>centros de salud, </a:t>
            </a:r>
            <a:r>
              <a:rPr lang="es-MX" dirty="0">
                <a:latin typeface="Segoe Print" panose="02000600000000000000" pitchFamily="2" charset="0"/>
              </a:rPr>
              <a:t>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</a:t>
            </a:r>
            <a:r>
              <a:rPr lang="es-MX" dirty="0" smtClean="0">
                <a:latin typeface="Segoe Print" panose="02000600000000000000" pitchFamily="2" charset="0"/>
              </a:rPr>
              <a:t>CAP. En Castilla León se valora mejor que la media total la facilidad para pedir cita y la atención en información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1232683"/>
            <a:ext cx="10978340" cy="71750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003844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2989769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2772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2772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252866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8" y="5789166"/>
            <a:ext cx="167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8" y="6042352"/>
            <a:ext cx="1825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CASTILLA Y LEÓN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832188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2" y="5789166"/>
            <a:ext cx="170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2" y="6042352"/>
            <a:ext cx="1662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CASTILLA Y LEÓN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215 CuadroTexto"/>
          <p:cNvSpPr txBox="1"/>
          <p:nvPr/>
        </p:nvSpPr>
        <p:spPr>
          <a:xfrm>
            <a:off x="2345357" y="2885629"/>
            <a:ext cx="2423131" cy="3281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315 CuadroTexto"/>
          <p:cNvSpPr txBox="1"/>
          <p:nvPr/>
        </p:nvSpPr>
        <p:spPr>
          <a:xfrm>
            <a:off x="7817967" y="2885629"/>
            <a:ext cx="2423131" cy="3281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429137"/>
            <a:ext cx="9384845" cy="5847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3673572" y="3785338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Freeform 9"/>
          <p:cNvSpPr>
            <a:spLocks/>
          </p:cNvSpPr>
          <p:nvPr/>
        </p:nvSpPr>
        <p:spPr bwMode="auto">
          <a:xfrm>
            <a:off x="9529080" y="380712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96574633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09714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03398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861762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68,3%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505055" y="5568850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9505055" y="5802290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669821" y="5437304"/>
            <a:ext cx="1320066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635334" y="5491897"/>
            <a:ext cx="164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635334" y="5745083"/>
            <a:ext cx="164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CASTILLA Y LEÓN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439022" y="5577564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439022" y="5811004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603788" y="5446018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569301" y="5500611"/>
            <a:ext cx="154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569301" y="5753797"/>
            <a:ext cx="154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CASTILLA Y LEÓN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1008001" y="888723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68,3% en Castilla y León)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929663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654899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Algo más de 3 de cada 4ciudadanos consultados sabe que la enfermería es una profesión que requiere estudios universitarios de grado, aunque el 21,2% (total) y el 24,4% (Castilla y León) 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55075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055751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51,9% en Castilla y León 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3082305969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84,5%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84,5% en Castilla y León) </a:t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encuestas en Castilla y León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para la muestra de Castilla y León,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646934" y="1968425"/>
            <a:ext cx="4608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867950"/>
              </p:ext>
            </p:extLst>
          </p:nvPr>
        </p:nvGraphicFramePr>
        <p:xfrm>
          <a:off x="3946864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508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3048235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83,8%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Castilla y León ha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74496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80534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80534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20697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84910" y="858754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algo más en Castilla y León que en el total de la muestra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51,1% de los consultados en Castilla y León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63561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85358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3026042"/>
            <a:ext cx="4442051" cy="335608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78582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3026042"/>
            <a:ext cx="4442051" cy="335608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78582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Y LEÓN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65504919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31,1%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Castilla y León su intervención está en el 31,1% 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30357</TotalTime>
  <Words>2766</Words>
  <Application>Microsoft Office PowerPoint</Application>
  <PresentationFormat>Personalizado</PresentationFormat>
  <Paragraphs>370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2135</cp:revision>
  <cp:lastPrinted>2020-02-18T06:25:34Z</cp:lastPrinted>
  <dcterms:created xsi:type="dcterms:W3CDTF">2017-12-25T07:58:46Z</dcterms:created>
  <dcterms:modified xsi:type="dcterms:W3CDTF">2023-12-11T06:33:47Z</dcterms:modified>
</cp:coreProperties>
</file>