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 autoAdjust="0"/>
  </p:normalViewPr>
  <p:slideViewPr>
    <p:cSldViewPr>
      <p:cViewPr varScale="1">
        <p:scale>
          <a:sx n="53" d="100"/>
          <a:sy n="53" d="100"/>
        </p:scale>
        <p:origin x="-90" y="-420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235752431412833"/>
                  <c:y val="-0.21295893210198943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626748845116449"/>
                  <c:y val="0.1604968481557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78.099999999999994</c:v>
                </c:pt>
                <c:pt idx="1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9459072"/>
        <c:axId val="249461376"/>
      </c:barChart>
      <c:catAx>
        <c:axId val="2494590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9461376"/>
        <c:crosses val="autoZero"/>
        <c:auto val="1"/>
        <c:lblAlgn val="ctr"/>
        <c:lblOffset val="100"/>
        <c:noMultiLvlLbl val="0"/>
      </c:catAx>
      <c:valAx>
        <c:axId val="2494613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94590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4160896"/>
        <c:axId val="254162816"/>
      </c:barChart>
      <c:catAx>
        <c:axId val="2541608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162816"/>
        <c:crosses val="autoZero"/>
        <c:auto val="1"/>
        <c:lblAlgn val="ctr"/>
        <c:lblOffset val="100"/>
        <c:noMultiLvlLbl val="0"/>
      </c:catAx>
      <c:valAx>
        <c:axId val="2541628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541608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57591834237939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935840440956441"/>
                  <c:y val="6.6001486639284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697445884797816"/>
                  <c:y val="3.3822202576951753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95986390396567"/>
                  <c:y val="-3.544955938859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41.4</c:v>
                </c:pt>
                <c:pt idx="1">
                  <c:v>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2113536"/>
        <c:axId val="132115072"/>
      </c:barChart>
      <c:catAx>
        <c:axId val="1321135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115072"/>
        <c:crosses val="autoZero"/>
        <c:auto val="1"/>
        <c:lblAlgn val="ctr"/>
        <c:lblOffset val="100"/>
        <c:noMultiLvlLbl val="0"/>
      </c:catAx>
      <c:valAx>
        <c:axId val="1321150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2113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75680"/>
        <c:axId val="132377216"/>
      </c:barChart>
      <c:catAx>
        <c:axId val="132375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2377216"/>
        <c:crosses val="autoZero"/>
        <c:auto val="1"/>
        <c:lblAlgn val="ctr"/>
        <c:lblOffset val="100"/>
        <c:noMultiLvlLbl val="0"/>
      </c:catAx>
      <c:valAx>
        <c:axId val="132377216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3237568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926336"/>
        <c:axId val="134927872"/>
      </c:barChart>
      <c:catAx>
        <c:axId val="1349263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4927872"/>
        <c:crosses val="autoZero"/>
        <c:auto val="1"/>
        <c:lblAlgn val="ctr"/>
        <c:lblOffset val="100"/>
        <c:noMultiLvlLbl val="0"/>
      </c:catAx>
      <c:valAx>
        <c:axId val="13492787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492633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7.7389999999999999</c:v>
                </c:pt>
                <c:pt idx="1">
                  <c:v>8.0410000000000004</c:v>
                </c:pt>
                <c:pt idx="2">
                  <c:v>7.2309999999999999</c:v>
                </c:pt>
                <c:pt idx="3">
                  <c:v>6.41</c:v>
                </c:pt>
                <c:pt idx="4">
                  <c:v>6.2610000000000001</c:v>
                </c:pt>
                <c:pt idx="5">
                  <c:v>5.1660000000000004</c:v>
                </c:pt>
                <c:pt idx="6">
                  <c:v>6.7759999999999998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970752"/>
        <c:axId val="134976640"/>
      </c:barChart>
      <c:catAx>
        <c:axId val="1349707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4976640"/>
        <c:crosses val="autoZero"/>
        <c:auto val="1"/>
        <c:lblAlgn val="ctr"/>
        <c:lblOffset val="100"/>
        <c:noMultiLvlLbl val="0"/>
      </c:catAx>
      <c:valAx>
        <c:axId val="1349766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49707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5126400"/>
        <c:axId val="138971392"/>
      </c:barChart>
      <c:catAx>
        <c:axId val="1351264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8971392"/>
        <c:crosses val="autoZero"/>
        <c:auto val="1"/>
        <c:lblAlgn val="ctr"/>
        <c:lblOffset val="100"/>
        <c:noMultiLvlLbl val="0"/>
      </c:catAx>
      <c:valAx>
        <c:axId val="138971392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51264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9254784"/>
        <c:axId val="139257728"/>
      </c:barChart>
      <c:catAx>
        <c:axId val="1392547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9257728"/>
        <c:crosses val="autoZero"/>
        <c:auto val="1"/>
        <c:lblAlgn val="ctr"/>
        <c:lblOffset val="100"/>
        <c:noMultiLvlLbl val="0"/>
      </c:catAx>
      <c:valAx>
        <c:axId val="1392577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92547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9651712"/>
        <c:axId val="143882496"/>
      </c:barChart>
      <c:catAx>
        <c:axId val="1396517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3882496"/>
        <c:crosses val="autoZero"/>
        <c:auto val="1"/>
        <c:lblAlgn val="ctr"/>
        <c:lblOffset val="100"/>
        <c:noMultiLvlLbl val="0"/>
      </c:catAx>
      <c:valAx>
        <c:axId val="14388249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96517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8010368"/>
        <c:axId val="158205824"/>
      </c:barChart>
      <c:catAx>
        <c:axId val="1580103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8205824"/>
        <c:crosses val="autoZero"/>
        <c:auto val="1"/>
        <c:lblAlgn val="ctr"/>
        <c:lblOffset val="100"/>
        <c:noMultiLvlLbl val="0"/>
      </c:catAx>
      <c:valAx>
        <c:axId val="15820582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5801036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8776704"/>
        <c:axId val="158786688"/>
      </c:barChart>
      <c:catAx>
        <c:axId val="1587767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8786688"/>
        <c:crosses val="autoZero"/>
        <c:auto val="1"/>
        <c:lblAlgn val="ctr"/>
        <c:lblOffset val="100"/>
        <c:noMultiLvlLbl val="0"/>
      </c:catAx>
      <c:valAx>
        <c:axId val="15878668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5877670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194816"/>
        <c:axId val="168193024"/>
      </c:barChart>
      <c:valAx>
        <c:axId val="1681930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8194816"/>
        <c:crosses val="autoZero"/>
        <c:crossBetween val="between"/>
      </c:valAx>
      <c:catAx>
        <c:axId val="1681948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68193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38.4</c:v>
                </c:pt>
                <c:pt idx="1">
                  <c:v>61.6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754688"/>
        <c:axId val="158753152"/>
      </c:barChart>
      <c:valAx>
        <c:axId val="1587531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8754688"/>
        <c:crosses val="autoZero"/>
        <c:crossBetween val="between"/>
      </c:valAx>
      <c:catAx>
        <c:axId val="1587546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5875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60146560"/>
        <c:axId val="160148096"/>
      </c:barChart>
      <c:catAx>
        <c:axId val="1601465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0148096"/>
        <c:crosses val="autoZero"/>
        <c:auto val="1"/>
        <c:lblAlgn val="ctr"/>
        <c:lblOffset val="100"/>
        <c:noMultiLvlLbl val="0"/>
      </c:catAx>
      <c:valAx>
        <c:axId val="1601480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0146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7.2</c:v>
                </c:pt>
                <c:pt idx="1">
                  <c:v>6.8</c:v>
                </c:pt>
                <c:pt idx="2">
                  <c:v>13.5</c:v>
                </c:pt>
                <c:pt idx="3">
                  <c:v>25.1</c:v>
                </c:pt>
                <c:pt idx="4">
                  <c:v>47.4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080896"/>
        <c:axId val="168082432"/>
      </c:barChart>
      <c:catAx>
        <c:axId val="1680808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8082432"/>
        <c:crosses val="autoZero"/>
        <c:auto val="1"/>
        <c:lblAlgn val="ctr"/>
        <c:lblOffset val="100"/>
        <c:noMultiLvlLbl val="0"/>
      </c:catAx>
      <c:valAx>
        <c:axId val="1680824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80808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8.6419999999999995</c:v>
                </c:pt>
                <c:pt idx="1">
                  <c:v>8.5649999999999995</c:v>
                </c:pt>
                <c:pt idx="2">
                  <c:v>8.16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232832"/>
        <c:axId val="168234368"/>
      </c:barChart>
      <c:catAx>
        <c:axId val="1682328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8234368"/>
        <c:crosses val="autoZero"/>
        <c:auto val="1"/>
        <c:lblAlgn val="ctr"/>
        <c:lblOffset val="100"/>
        <c:noMultiLvlLbl val="0"/>
      </c:catAx>
      <c:valAx>
        <c:axId val="16823436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6823283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323328"/>
        <c:axId val="168325120"/>
      </c:barChart>
      <c:catAx>
        <c:axId val="168323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8325120"/>
        <c:crosses val="autoZero"/>
        <c:auto val="1"/>
        <c:lblAlgn val="ctr"/>
        <c:lblOffset val="100"/>
        <c:noMultiLvlLbl val="0"/>
      </c:catAx>
      <c:valAx>
        <c:axId val="1683251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8323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8427904"/>
        <c:axId val="168429440"/>
      </c:barChart>
      <c:catAx>
        <c:axId val="1684279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8429440"/>
        <c:crosses val="autoZero"/>
        <c:auto val="1"/>
        <c:lblAlgn val="ctr"/>
        <c:lblOffset val="100"/>
        <c:noMultiLvlLbl val="0"/>
      </c:catAx>
      <c:valAx>
        <c:axId val="1684294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84279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49.8</c:v>
                </c:pt>
                <c:pt idx="1">
                  <c:v>25.9</c:v>
                </c:pt>
                <c:pt idx="2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500096"/>
        <c:axId val="174510080"/>
      </c:barChart>
      <c:catAx>
        <c:axId val="1745000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510080"/>
        <c:crosses val="autoZero"/>
        <c:auto val="1"/>
        <c:lblAlgn val="ctr"/>
        <c:lblOffset val="100"/>
        <c:noMultiLvlLbl val="0"/>
      </c:catAx>
      <c:valAx>
        <c:axId val="1745100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5000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584192"/>
        <c:axId val="174585728"/>
      </c:barChart>
      <c:catAx>
        <c:axId val="1745841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4585728"/>
        <c:crosses val="autoZero"/>
        <c:auto val="1"/>
        <c:lblAlgn val="ctr"/>
        <c:lblOffset val="100"/>
        <c:noMultiLvlLbl val="0"/>
      </c:catAx>
      <c:valAx>
        <c:axId val="1745857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5841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608384"/>
        <c:axId val="178724864"/>
      </c:barChart>
      <c:catAx>
        <c:axId val="1786083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8724864"/>
        <c:crosses val="autoZero"/>
        <c:auto val="1"/>
        <c:lblAlgn val="ctr"/>
        <c:lblOffset val="100"/>
        <c:noMultiLvlLbl val="0"/>
      </c:catAx>
      <c:valAx>
        <c:axId val="178724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86083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8922240"/>
        <c:axId val="178924928"/>
      </c:barChart>
      <c:catAx>
        <c:axId val="1789222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78924928"/>
        <c:crosses val="autoZero"/>
        <c:auto val="1"/>
        <c:lblAlgn val="ctr"/>
        <c:lblOffset val="100"/>
        <c:noMultiLvlLbl val="0"/>
      </c:catAx>
      <c:valAx>
        <c:axId val="1789249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789222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551872"/>
        <c:axId val="181553408"/>
      </c:barChart>
      <c:catAx>
        <c:axId val="181551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1553408"/>
        <c:crosses val="autoZero"/>
        <c:auto val="1"/>
        <c:lblAlgn val="ctr"/>
        <c:lblOffset val="100"/>
        <c:noMultiLvlLbl val="0"/>
      </c:catAx>
      <c:valAx>
        <c:axId val="181553408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155187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6072064"/>
        <c:axId val="186103680"/>
      </c:barChart>
      <c:catAx>
        <c:axId val="1860720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6103680"/>
        <c:crosses val="autoZero"/>
        <c:auto val="1"/>
        <c:lblAlgn val="ctr"/>
        <c:lblOffset val="100"/>
        <c:noMultiLvlLbl val="0"/>
      </c:catAx>
      <c:valAx>
        <c:axId val="18610368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60720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6415744"/>
        <c:axId val="186423936"/>
      </c:barChart>
      <c:catAx>
        <c:axId val="186415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6423936"/>
        <c:crosses val="autoZero"/>
        <c:auto val="1"/>
        <c:lblAlgn val="ctr"/>
        <c:lblOffset val="100"/>
        <c:noMultiLvlLbl val="0"/>
      </c:catAx>
      <c:valAx>
        <c:axId val="1864239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64157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6649984"/>
        <c:axId val="186652928"/>
      </c:barChart>
      <c:catAx>
        <c:axId val="1866499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86652928"/>
        <c:crosses val="autoZero"/>
        <c:auto val="1"/>
        <c:lblAlgn val="ctr"/>
        <c:lblOffset val="100"/>
        <c:noMultiLvlLbl val="0"/>
      </c:catAx>
      <c:valAx>
        <c:axId val="1866529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866499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1807789901359"/>
                  <c:y val="5.154699736726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3350420804072874"/>
                  <c:y val="6.103540864325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80.2</c:v>
                </c:pt>
                <c:pt idx="1">
                  <c:v>7.5</c:v>
                </c:pt>
                <c:pt idx="2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78642944"/>
        <c:axId val="178644480"/>
      </c:barChart>
      <c:catAx>
        <c:axId val="1786429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78644480"/>
        <c:crosses val="autoZero"/>
        <c:auto val="1"/>
        <c:lblAlgn val="ctr"/>
        <c:lblOffset val="100"/>
        <c:noMultiLvlLbl val="0"/>
      </c:catAx>
      <c:valAx>
        <c:axId val="1786444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8642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7516032"/>
        <c:axId val="187517568"/>
      </c:barChart>
      <c:catAx>
        <c:axId val="187516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7517568"/>
        <c:crosses val="autoZero"/>
        <c:auto val="1"/>
        <c:lblAlgn val="ctr"/>
        <c:lblOffset val="100"/>
        <c:noMultiLvlLbl val="0"/>
      </c:catAx>
      <c:valAx>
        <c:axId val="1875175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7516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875072203640627"/>
                  <c:y val="7.438198217703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613951008321064"/>
                  <c:y val="3.540325619659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636377541177077"/>
                  <c:y val="-2.011477519663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811812448013862"/>
                  <c:y val="3.509568062830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41.5</c:v>
                </c:pt>
                <c:pt idx="1">
                  <c:v>56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7888000"/>
        <c:axId val="187889536"/>
      </c:barChart>
      <c:catAx>
        <c:axId val="1878880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7889536"/>
        <c:crosses val="autoZero"/>
        <c:auto val="1"/>
        <c:lblAlgn val="ctr"/>
        <c:lblOffset val="100"/>
        <c:noMultiLvlLbl val="0"/>
      </c:catAx>
      <c:valAx>
        <c:axId val="1878895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7888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141568"/>
        <c:axId val="188143104"/>
      </c:barChart>
      <c:catAx>
        <c:axId val="1881415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143104"/>
        <c:crosses val="autoZero"/>
        <c:auto val="1"/>
        <c:lblAlgn val="ctr"/>
        <c:lblOffset val="100"/>
        <c:noMultiLvlLbl val="0"/>
      </c:catAx>
      <c:valAx>
        <c:axId val="1881431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1415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30.5</c:v>
                </c:pt>
                <c:pt idx="1">
                  <c:v>45</c:v>
                </c:pt>
                <c:pt idx="2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3742976"/>
        <c:axId val="223744768"/>
      </c:barChart>
      <c:catAx>
        <c:axId val="2237429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3744768"/>
        <c:crosses val="autoZero"/>
        <c:auto val="1"/>
        <c:lblAlgn val="ctr"/>
        <c:lblOffset val="100"/>
        <c:noMultiLvlLbl val="0"/>
      </c:catAx>
      <c:valAx>
        <c:axId val="2237447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237429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23801728"/>
        <c:axId val="223846784"/>
      </c:barChart>
      <c:catAx>
        <c:axId val="223801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3846784"/>
        <c:crosses val="autoZero"/>
        <c:auto val="1"/>
        <c:lblAlgn val="ctr"/>
        <c:lblOffset val="100"/>
        <c:noMultiLvlLbl val="0"/>
      </c:catAx>
      <c:valAx>
        <c:axId val="22384678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3801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663616"/>
        <c:axId val="179666304"/>
      </c:barChart>
      <c:catAx>
        <c:axId val="1796636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666304"/>
        <c:crosses val="autoZero"/>
        <c:auto val="1"/>
        <c:lblAlgn val="ctr"/>
        <c:lblOffset val="100"/>
        <c:noMultiLvlLbl val="0"/>
      </c:catAx>
      <c:valAx>
        <c:axId val="1796663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6636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77</c:v>
                </c:pt>
                <c:pt idx="1">
                  <c:v>0.6</c:v>
                </c:pt>
                <c:pt idx="2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950144"/>
        <c:axId val="185360384"/>
      </c:barChart>
      <c:catAx>
        <c:axId val="1829501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5360384"/>
        <c:crosses val="autoZero"/>
        <c:auto val="1"/>
        <c:lblAlgn val="ctr"/>
        <c:lblOffset val="100"/>
        <c:noMultiLvlLbl val="0"/>
      </c:catAx>
      <c:valAx>
        <c:axId val="1853603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29501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446400"/>
        <c:axId val="187448320"/>
      </c:barChart>
      <c:catAx>
        <c:axId val="1874464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7448320"/>
        <c:crosses val="autoZero"/>
        <c:auto val="1"/>
        <c:lblAlgn val="ctr"/>
        <c:lblOffset val="100"/>
        <c:noMultiLvlLbl val="0"/>
      </c:catAx>
      <c:valAx>
        <c:axId val="1874483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74464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290560"/>
        <c:axId val="188292096"/>
      </c:barChart>
      <c:catAx>
        <c:axId val="1882905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292096"/>
        <c:crosses val="autoZero"/>
        <c:auto val="1"/>
        <c:lblAlgn val="ctr"/>
        <c:lblOffset val="100"/>
        <c:noMultiLvlLbl val="0"/>
      </c:catAx>
      <c:valAx>
        <c:axId val="1882920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2905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976256"/>
        <c:axId val="245896320"/>
      </c:barChart>
      <c:catAx>
        <c:axId val="2449762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5896320"/>
        <c:crosses val="autoZero"/>
        <c:auto val="1"/>
        <c:lblAlgn val="ctr"/>
        <c:lblOffset val="100"/>
        <c:noMultiLvlLbl val="0"/>
      </c:catAx>
      <c:valAx>
        <c:axId val="2458963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449762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COMUNIDAD VALENCIANA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</a:t>
            </a:r>
            <a:b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10096" y="1265811"/>
            <a:ext cx="915612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sz="1800" b="0" dirty="0">
                <a:latin typeface="Segoe Print" pitchFamily="2" charset="0"/>
              </a:rPr>
              <a:t>La participación de la enfermera en la atención </a:t>
            </a:r>
            <a:r>
              <a:rPr lang="es-MX" sz="1800" b="0" dirty="0" smtClean="0">
                <a:latin typeface="Segoe Print" pitchFamily="2" charset="0"/>
              </a:rPr>
              <a:t>de los </a:t>
            </a:r>
            <a:r>
              <a:rPr lang="es-MX" sz="1800" b="0" dirty="0">
                <a:latin typeface="Segoe Print" pitchFamily="2" charset="0"/>
              </a:rPr>
              <a:t>centros de salud es mayor a medida que aumenta la edad del </a:t>
            </a:r>
            <a:r>
              <a:rPr lang="es-MX" sz="1800" b="0" dirty="0" smtClean="0">
                <a:latin typeface="Segoe Print" pitchFamily="2" charset="0"/>
              </a:rPr>
              <a:t>paciente: está presente en</a:t>
            </a:r>
            <a:br>
              <a:rPr lang="es-MX" sz="1800" b="0" dirty="0" smtClean="0">
                <a:latin typeface="Segoe Print" pitchFamily="2" charset="0"/>
              </a:rPr>
            </a:br>
            <a:r>
              <a:rPr lang="es-MX" sz="1800" b="0" dirty="0" smtClean="0">
                <a:latin typeface="Segoe Print" pitchFamily="2" charset="0"/>
              </a:rPr>
              <a:t> el 50,2% de las visitas de los pacientes de 65 años o más</a:t>
            </a:r>
            <a:endParaRPr lang="es-MX" sz="1800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381125" y="3295325"/>
            <a:ext cx="3547706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918153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8,19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123079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los ciudadanos entrevistados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total de la muestra y el 41,4% en la muestra de la Comunidad Valenciana, 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que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01981" y="2669446"/>
            <a:ext cx="286850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965216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93" y="5374010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1911113" y="916632"/>
            <a:ext cx="8220681" cy="136480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endParaRPr lang="es-MX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r>
              <a:rPr lang="es-MX" dirty="0" smtClean="0">
                <a:latin typeface="Segoe Print" panose="02000600000000000000" pitchFamily="2" charset="0"/>
              </a:rPr>
              <a:t>son </a:t>
            </a:r>
            <a:r>
              <a:rPr lang="es-MX" dirty="0">
                <a:latin typeface="Segoe Print" panose="02000600000000000000" pitchFamily="2" charset="0"/>
              </a:rPr>
              <a:t>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1272132"/>
            <a:ext cx="10978340" cy="71750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023058"/>
            <a:ext cx="5004557" cy="314885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008983"/>
            <a:ext cx="5004557" cy="314885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0627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0627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5917992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5917992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565698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771532"/>
              </p:ext>
            </p:extLst>
          </p:nvPr>
        </p:nvGraphicFramePr>
        <p:xfrm>
          <a:off x="1208244" y="3400823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5460258" y="5332740"/>
            <a:ext cx="2455828" cy="530184"/>
            <a:chOff x="4470036" y="5789167"/>
            <a:chExt cx="2455828" cy="530184"/>
          </a:xfrm>
        </p:grpSpPr>
        <p:sp>
          <p:nvSpPr>
            <p:cNvPr id="15" name="14 Rectángulo"/>
            <p:cNvSpPr/>
            <p:nvPr/>
          </p:nvSpPr>
          <p:spPr>
            <a:xfrm>
              <a:off x="4470036" y="5866119"/>
              <a:ext cx="130924" cy="1190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470036" y="6099560"/>
              <a:ext cx="130924" cy="1190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634738" y="5789167"/>
              <a:ext cx="22911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679408" y="6042352"/>
              <a:ext cx="20595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COMUNIDAD VALENCIANA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439209"/>
              </p:ext>
            </p:extLst>
          </p:nvPr>
        </p:nvGraphicFramePr>
        <p:xfrm>
          <a:off x="7103318" y="3411439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15 CuadroTexto"/>
          <p:cNvSpPr txBox="1"/>
          <p:nvPr/>
        </p:nvSpPr>
        <p:spPr>
          <a:xfrm>
            <a:off x="1485593" y="130602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total que en la muestra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Comunidad Valenciana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3408400" y="3589059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Freeform 9"/>
          <p:cNvSpPr>
            <a:spLocks/>
          </p:cNvSpPr>
          <p:nvPr/>
        </p:nvSpPr>
        <p:spPr bwMode="auto">
          <a:xfrm>
            <a:off x="8903868" y="3610845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943645089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28957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81045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2788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52,6%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75526" y="5568850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8975526" y="5802290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140292" y="5437304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105804" y="5491897"/>
            <a:ext cx="24184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105804" y="5745083"/>
            <a:ext cx="2173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COMUNIDAD VALENCIANA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394351" y="5640858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394351" y="5874298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559117" y="5509312"/>
            <a:ext cx="2015871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524630" y="5563905"/>
            <a:ext cx="1714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524630" y="5817091"/>
            <a:ext cx="2074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COMUNIDAD VALENCIANA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953467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70,6%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(total) y el 52,6% (Comunidad Valenciana)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ciudadanos que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conocen la existencia de la enfermera de referencia han sido atendidos por ella en el último año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708420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106520" y="2443520"/>
            <a:ext cx="3547706" cy="43675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823463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19,8% (Comunidad Valenciana)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725774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106520" y="2421682"/>
            <a:ext cx="3547706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99609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929286" y="1188208"/>
            <a:ext cx="10390755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41,5%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Comunidad Valenciana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35316688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75,5%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837506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77,8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consultados en la muestra total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75,5% en la muestra de la Comunidad Valenciana 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200 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Comunidad Valenciana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7,07%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Comunidad Valenciana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623247" y="2057138"/>
            <a:ext cx="46558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994212"/>
            <a:ext cx="4442051" cy="331590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014982"/>
              </p:ext>
            </p:extLst>
          </p:nvPr>
        </p:nvGraphicFramePr>
        <p:xfrm>
          <a:off x="3946864" y="2866072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188559" y="2731260"/>
            <a:ext cx="3547706" cy="43675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3048235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78,1%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Comunidad Valenciana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222788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213770"/>
            <a:ext cx="4442051" cy="3168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87735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213770"/>
            <a:ext cx="4442051" cy="3168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6852855" y="2919045"/>
            <a:ext cx="3547706" cy="39705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575900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5 CuadroTexto"/>
          <p:cNvSpPr txBox="1"/>
          <p:nvPr/>
        </p:nvSpPr>
        <p:spPr>
          <a:xfrm>
            <a:off x="1846734" y="1000820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Primaria. E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49,8%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los consultados 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Comunidad Valenciana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67974"/>
            <a:ext cx="10153129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COMUNIDAD VALENCIANA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1430376034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24,1</a:t>
            </a:r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79957" y="981522"/>
            <a:ext cx="10332337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</a:t>
            </a:r>
            <a:r>
              <a:rPr lang="es-MX" dirty="0" smtClean="0">
                <a:latin typeface="Segoe Print" panose="02000600000000000000" pitchFamily="2" charset="0"/>
              </a:rPr>
              <a:t>la Comunidad Valenciana </a:t>
            </a:r>
            <a:r>
              <a:rPr lang="es-MX" dirty="0" smtClean="0">
                <a:latin typeface="Segoe Print" panose="02000600000000000000" pitchFamily="2" charset="0"/>
              </a:rPr>
              <a:t>su intervención está en el </a:t>
            </a:r>
            <a:r>
              <a:rPr lang="es-MX" dirty="0" smtClean="0">
                <a:latin typeface="Segoe Print" panose="02000600000000000000" pitchFamily="2" charset="0"/>
              </a:rPr>
              <a:t>24,1%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30358</TotalTime>
  <Words>2810</Words>
  <Application>Microsoft Office PowerPoint</Application>
  <PresentationFormat>Personalizado</PresentationFormat>
  <Paragraphs>377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2136</cp:revision>
  <cp:lastPrinted>2020-02-18T06:25:34Z</cp:lastPrinted>
  <dcterms:created xsi:type="dcterms:W3CDTF">2017-12-25T07:58:46Z</dcterms:created>
  <dcterms:modified xsi:type="dcterms:W3CDTF">2023-12-07T09:31:57Z</dcterms:modified>
</cp:coreProperties>
</file>