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7" autoAdjust="0"/>
    <p:restoredTop sz="94660" autoAdjust="0"/>
  </p:normalViewPr>
  <p:slideViewPr>
    <p:cSldViewPr>
      <p:cViewPr varScale="1">
        <p:scale>
          <a:sx n="62" d="100"/>
          <a:sy n="62" d="100"/>
        </p:scale>
        <p:origin x="-72" y="-168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82.9</c:v>
                </c:pt>
                <c:pt idx="1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013184"/>
        <c:axId val="219309184"/>
      </c:barChart>
      <c:catAx>
        <c:axId val="1880131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9309184"/>
        <c:crosses val="autoZero"/>
        <c:auto val="1"/>
        <c:lblAlgn val="ctr"/>
        <c:lblOffset val="100"/>
        <c:noMultiLvlLbl val="0"/>
      </c:catAx>
      <c:valAx>
        <c:axId val="2193091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0131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8809728"/>
        <c:axId val="228964224"/>
      </c:barChart>
      <c:catAx>
        <c:axId val="2288097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8964224"/>
        <c:crosses val="autoZero"/>
        <c:auto val="1"/>
        <c:lblAlgn val="ctr"/>
        <c:lblOffset val="100"/>
        <c:noMultiLvlLbl val="0"/>
      </c:catAx>
      <c:valAx>
        <c:axId val="2289642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88097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1.2432476280819208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56497213437002"/>
                  <c:y val="1.080511946918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957226960637627"/>
                  <c:y val="1.8243613493651984E-4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95986390396567"/>
                  <c:y val="2.39517785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47.9</c:v>
                </c:pt>
                <c:pt idx="1">
                  <c:v>52.1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4607616"/>
        <c:axId val="244670848"/>
      </c:barChart>
      <c:catAx>
        <c:axId val="244607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4670848"/>
        <c:crosses val="autoZero"/>
        <c:auto val="1"/>
        <c:lblAlgn val="ctr"/>
        <c:lblOffset val="100"/>
        <c:noMultiLvlLbl val="0"/>
      </c:catAx>
      <c:valAx>
        <c:axId val="2446708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4607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5949952"/>
        <c:axId val="246108928"/>
      </c:barChart>
      <c:catAx>
        <c:axId val="2459499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6108928"/>
        <c:crosses val="autoZero"/>
        <c:auto val="1"/>
        <c:lblAlgn val="ctr"/>
        <c:lblOffset val="100"/>
        <c:noMultiLvlLbl val="0"/>
      </c:catAx>
      <c:valAx>
        <c:axId val="246108928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459499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4324736"/>
        <c:axId val="254327040"/>
      </c:barChart>
      <c:catAx>
        <c:axId val="2543247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54327040"/>
        <c:crosses val="autoZero"/>
        <c:auto val="1"/>
        <c:lblAlgn val="ctr"/>
        <c:lblOffset val="100"/>
        <c:noMultiLvlLbl val="0"/>
      </c:catAx>
      <c:valAx>
        <c:axId val="2543270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5432473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8.4510000000000005</c:v>
                </c:pt>
                <c:pt idx="1">
                  <c:v>8.1489999999999991</c:v>
                </c:pt>
                <c:pt idx="2">
                  <c:v>7.6520000000000001</c:v>
                </c:pt>
                <c:pt idx="3">
                  <c:v>7.1779999999999999</c:v>
                </c:pt>
                <c:pt idx="4">
                  <c:v>7.093</c:v>
                </c:pt>
                <c:pt idx="5">
                  <c:v>5.5730000000000004</c:v>
                </c:pt>
                <c:pt idx="6">
                  <c:v>6.9749999999999996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78880"/>
        <c:axId val="47180416"/>
      </c:barChart>
      <c:catAx>
        <c:axId val="471788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180416"/>
        <c:crosses val="autoZero"/>
        <c:auto val="1"/>
        <c:lblAlgn val="ctr"/>
        <c:lblOffset val="100"/>
        <c:noMultiLvlLbl val="0"/>
      </c:catAx>
      <c:valAx>
        <c:axId val="4718041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4717888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11968"/>
        <c:axId val="47414656"/>
      </c:barChart>
      <c:catAx>
        <c:axId val="47411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7414656"/>
        <c:crosses val="autoZero"/>
        <c:auto val="1"/>
        <c:lblAlgn val="ctr"/>
        <c:lblOffset val="100"/>
        <c:noMultiLvlLbl val="0"/>
      </c:catAx>
      <c:valAx>
        <c:axId val="4741465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741196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68928"/>
        <c:axId val="47471616"/>
      </c:barChart>
      <c:catAx>
        <c:axId val="474689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7471616"/>
        <c:crosses val="autoZero"/>
        <c:auto val="1"/>
        <c:lblAlgn val="ctr"/>
        <c:lblOffset val="100"/>
        <c:noMultiLvlLbl val="0"/>
      </c:catAx>
      <c:valAx>
        <c:axId val="474716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746892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84928"/>
        <c:axId val="47488384"/>
      </c:barChart>
      <c:catAx>
        <c:axId val="474849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7488384"/>
        <c:crosses val="autoZero"/>
        <c:auto val="1"/>
        <c:lblAlgn val="ctr"/>
        <c:lblOffset val="100"/>
        <c:noMultiLvlLbl val="0"/>
      </c:catAx>
      <c:valAx>
        <c:axId val="4748838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748492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0634112"/>
        <c:axId val="130636800"/>
      </c:barChart>
      <c:catAx>
        <c:axId val="1306341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0636800"/>
        <c:crosses val="autoZero"/>
        <c:auto val="1"/>
        <c:lblAlgn val="ctr"/>
        <c:lblOffset val="100"/>
        <c:noMultiLvlLbl val="0"/>
      </c:catAx>
      <c:valAx>
        <c:axId val="13063680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06341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675456"/>
        <c:axId val="130676992"/>
      </c:barChart>
      <c:catAx>
        <c:axId val="1306754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0676992"/>
        <c:crosses val="autoZero"/>
        <c:auto val="1"/>
        <c:lblAlgn val="ctr"/>
        <c:lblOffset val="100"/>
        <c:noMultiLvlLbl val="0"/>
      </c:catAx>
      <c:valAx>
        <c:axId val="13067699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067545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64.599999999999994</c:v>
                </c:pt>
                <c:pt idx="1">
                  <c:v>35.4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573632"/>
        <c:axId val="131572096"/>
      </c:barChart>
      <c:valAx>
        <c:axId val="1315720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1573632"/>
        <c:crosses val="autoZero"/>
        <c:crossBetween val="between"/>
      </c:valAx>
      <c:catAx>
        <c:axId val="1315736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1572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54.8</c:v>
                </c:pt>
                <c:pt idx="1">
                  <c:v>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614976"/>
        <c:axId val="131613440"/>
      </c:barChart>
      <c:valAx>
        <c:axId val="1316134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1614976"/>
        <c:crosses val="autoZero"/>
        <c:crossBetween val="between"/>
      </c:valAx>
      <c:catAx>
        <c:axId val="1316149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1613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1704704"/>
        <c:axId val="131706240"/>
      </c:barChart>
      <c:catAx>
        <c:axId val="131704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706240"/>
        <c:crosses val="autoZero"/>
        <c:auto val="1"/>
        <c:lblAlgn val="ctr"/>
        <c:lblOffset val="100"/>
        <c:noMultiLvlLbl val="0"/>
      </c:catAx>
      <c:valAx>
        <c:axId val="13170624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1704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9.4</c:v>
                </c:pt>
                <c:pt idx="1">
                  <c:v>14.9</c:v>
                </c:pt>
                <c:pt idx="2">
                  <c:v>5.7</c:v>
                </c:pt>
                <c:pt idx="3">
                  <c:v>38.9</c:v>
                </c:pt>
                <c:pt idx="4">
                  <c:v>31.1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868928"/>
        <c:axId val="131870720"/>
      </c:barChart>
      <c:catAx>
        <c:axId val="1318689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870720"/>
        <c:crosses val="autoZero"/>
        <c:auto val="1"/>
        <c:lblAlgn val="ctr"/>
        <c:lblOffset val="100"/>
        <c:noMultiLvlLbl val="0"/>
      </c:catAx>
      <c:valAx>
        <c:axId val="1318707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8689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9.2560000000000002</c:v>
                </c:pt>
                <c:pt idx="1">
                  <c:v>9.1069999999999993</c:v>
                </c:pt>
                <c:pt idx="2">
                  <c:v>8.98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951232"/>
        <c:axId val="131961216"/>
      </c:barChart>
      <c:catAx>
        <c:axId val="1319512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1961216"/>
        <c:crosses val="autoZero"/>
        <c:auto val="1"/>
        <c:lblAlgn val="ctr"/>
        <c:lblOffset val="100"/>
        <c:noMultiLvlLbl val="0"/>
      </c:catAx>
      <c:valAx>
        <c:axId val="13196121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19512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041728"/>
        <c:axId val="132047616"/>
      </c:barChart>
      <c:catAx>
        <c:axId val="1320417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047616"/>
        <c:crosses val="autoZero"/>
        <c:auto val="1"/>
        <c:lblAlgn val="ctr"/>
        <c:lblOffset val="100"/>
        <c:noMultiLvlLbl val="0"/>
      </c:catAx>
      <c:valAx>
        <c:axId val="1320476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0417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215936"/>
        <c:axId val="132217472"/>
      </c:barChart>
      <c:catAx>
        <c:axId val="1322159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217472"/>
        <c:crosses val="autoZero"/>
        <c:auto val="1"/>
        <c:lblAlgn val="ctr"/>
        <c:lblOffset val="100"/>
        <c:noMultiLvlLbl val="0"/>
      </c:catAx>
      <c:valAx>
        <c:axId val="1322174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2159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51.3</c:v>
                </c:pt>
                <c:pt idx="1">
                  <c:v>26.7</c:v>
                </c:pt>
                <c:pt idx="2">
                  <c:v>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238336"/>
        <c:axId val="132240128"/>
      </c:barChart>
      <c:catAx>
        <c:axId val="1322383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240128"/>
        <c:crosses val="autoZero"/>
        <c:auto val="1"/>
        <c:lblAlgn val="ctr"/>
        <c:lblOffset val="100"/>
        <c:noMultiLvlLbl val="0"/>
      </c:catAx>
      <c:valAx>
        <c:axId val="1322401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2383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26528"/>
        <c:axId val="132328064"/>
      </c:barChart>
      <c:catAx>
        <c:axId val="1323265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328064"/>
        <c:crosses val="autoZero"/>
        <c:auto val="1"/>
        <c:lblAlgn val="ctr"/>
        <c:lblOffset val="100"/>
        <c:noMultiLvlLbl val="0"/>
      </c:catAx>
      <c:valAx>
        <c:axId val="1323280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3265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77600"/>
        <c:axId val="132379392"/>
      </c:barChart>
      <c:catAx>
        <c:axId val="1323776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379392"/>
        <c:crosses val="autoZero"/>
        <c:auto val="1"/>
        <c:lblAlgn val="ctr"/>
        <c:lblOffset val="100"/>
        <c:noMultiLvlLbl val="0"/>
      </c:catAx>
      <c:valAx>
        <c:axId val="1323793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3776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613632"/>
        <c:axId val="132620672"/>
      </c:barChart>
      <c:catAx>
        <c:axId val="1326136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620672"/>
        <c:crosses val="autoZero"/>
        <c:auto val="1"/>
        <c:lblAlgn val="ctr"/>
        <c:lblOffset val="100"/>
        <c:noMultiLvlLbl val="0"/>
      </c:catAx>
      <c:valAx>
        <c:axId val="13262067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61363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630016"/>
        <c:axId val="132631552"/>
      </c:barChart>
      <c:catAx>
        <c:axId val="1326300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2631552"/>
        <c:crosses val="autoZero"/>
        <c:auto val="1"/>
        <c:lblAlgn val="ctr"/>
        <c:lblOffset val="100"/>
        <c:noMultiLvlLbl val="0"/>
      </c:catAx>
      <c:valAx>
        <c:axId val="132631552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63001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4922240"/>
        <c:axId val="134924928"/>
      </c:barChart>
      <c:catAx>
        <c:axId val="1349222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4924928"/>
        <c:crosses val="autoZero"/>
        <c:auto val="1"/>
        <c:lblAlgn val="ctr"/>
        <c:lblOffset val="100"/>
        <c:noMultiLvlLbl val="0"/>
      </c:catAx>
      <c:valAx>
        <c:axId val="13492492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492224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5081344"/>
        <c:axId val="135085440"/>
      </c:barChart>
      <c:catAx>
        <c:axId val="1350813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5085440"/>
        <c:crosses val="autoZero"/>
        <c:auto val="1"/>
        <c:lblAlgn val="ctr"/>
        <c:lblOffset val="100"/>
        <c:noMultiLvlLbl val="0"/>
      </c:catAx>
      <c:valAx>
        <c:axId val="13508544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50813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5246208"/>
        <c:axId val="135248896"/>
      </c:barChart>
      <c:catAx>
        <c:axId val="1352462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5248896"/>
        <c:crosses val="autoZero"/>
        <c:auto val="1"/>
        <c:lblAlgn val="ctr"/>
        <c:lblOffset val="100"/>
        <c:noMultiLvlLbl val="0"/>
      </c:catAx>
      <c:valAx>
        <c:axId val="13524889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524620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51807789901359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212541446482981"/>
                  <c:y val="6.437538687439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6.3</c:v>
                </c:pt>
                <c:pt idx="2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60020352"/>
        <c:axId val="160117120"/>
      </c:barChart>
      <c:catAx>
        <c:axId val="160020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117120"/>
        <c:crosses val="autoZero"/>
        <c:auto val="1"/>
        <c:lblAlgn val="ctr"/>
        <c:lblOffset val="100"/>
        <c:noMultiLvlLbl val="0"/>
      </c:catAx>
      <c:valAx>
        <c:axId val="16011712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0020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8971776"/>
        <c:axId val="138973568"/>
      </c:barChart>
      <c:catAx>
        <c:axId val="138971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8973568"/>
        <c:crosses val="autoZero"/>
        <c:auto val="1"/>
        <c:lblAlgn val="ctr"/>
        <c:lblOffset val="100"/>
        <c:noMultiLvlLbl val="0"/>
      </c:catAx>
      <c:valAx>
        <c:axId val="1389735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8971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346664959464571"/>
                  <c:y val="3.528730610746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104481926929045"/>
                  <c:y val="-6.233343397732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406846923260685"/>
                  <c:y val="1.5654288139562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407235292424986"/>
                  <c:y val="2.0824841229183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45.2</c:v>
                </c:pt>
                <c:pt idx="1">
                  <c:v>50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9306880"/>
        <c:axId val="139308416"/>
      </c:barChart>
      <c:catAx>
        <c:axId val="139306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308416"/>
        <c:crosses val="autoZero"/>
        <c:auto val="1"/>
        <c:lblAlgn val="ctr"/>
        <c:lblOffset val="100"/>
        <c:noMultiLvlLbl val="0"/>
      </c:catAx>
      <c:valAx>
        <c:axId val="13930841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9306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433472"/>
        <c:axId val="139435008"/>
      </c:barChart>
      <c:catAx>
        <c:axId val="1394334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435008"/>
        <c:crosses val="autoZero"/>
        <c:auto val="1"/>
        <c:lblAlgn val="ctr"/>
        <c:lblOffset val="100"/>
        <c:noMultiLvlLbl val="0"/>
      </c:catAx>
      <c:valAx>
        <c:axId val="1394350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94334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29.7</c:v>
                </c:pt>
                <c:pt idx="1">
                  <c:v>42.2</c:v>
                </c:pt>
                <c:pt idx="2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535104"/>
        <c:axId val="139536640"/>
      </c:barChart>
      <c:catAx>
        <c:axId val="1395351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536640"/>
        <c:crosses val="autoZero"/>
        <c:auto val="1"/>
        <c:lblAlgn val="ctr"/>
        <c:lblOffset val="100"/>
        <c:noMultiLvlLbl val="0"/>
      </c:catAx>
      <c:valAx>
        <c:axId val="1395366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95351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9580160"/>
        <c:axId val="139581696"/>
      </c:barChart>
      <c:catAx>
        <c:axId val="139580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581696"/>
        <c:crosses val="autoZero"/>
        <c:auto val="1"/>
        <c:lblAlgn val="ctr"/>
        <c:lblOffset val="100"/>
        <c:noMultiLvlLbl val="0"/>
      </c:catAx>
      <c:valAx>
        <c:axId val="1395816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9580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836992"/>
        <c:axId val="179652864"/>
      </c:barChart>
      <c:catAx>
        <c:axId val="1788369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652864"/>
        <c:crosses val="autoZero"/>
        <c:auto val="1"/>
        <c:lblAlgn val="ctr"/>
        <c:lblOffset val="100"/>
        <c:noMultiLvlLbl val="0"/>
      </c:catAx>
      <c:valAx>
        <c:axId val="1796528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88369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71.5</c:v>
                </c:pt>
                <c:pt idx="1">
                  <c:v>4</c:v>
                </c:pt>
                <c:pt idx="2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831168"/>
        <c:axId val="179832704"/>
      </c:barChart>
      <c:catAx>
        <c:axId val="1798311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832704"/>
        <c:crosses val="autoZero"/>
        <c:auto val="1"/>
        <c:lblAlgn val="ctr"/>
        <c:lblOffset val="100"/>
        <c:noMultiLvlLbl val="0"/>
      </c:catAx>
      <c:valAx>
        <c:axId val="1798327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8311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948608"/>
        <c:axId val="182950144"/>
      </c:barChart>
      <c:catAx>
        <c:axId val="1829486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2950144"/>
        <c:crosses val="autoZero"/>
        <c:auto val="1"/>
        <c:lblAlgn val="ctr"/>
        <c:lblOffset val="100"/>
        <c:noMultiLvlLbl val="0"/>
      </c:catAx>
      <c:valAx>
        <c:axId val="18295014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294860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6301824"/>
        <c:axId val="186808192"/>
      </c:barChart>
      <c:catAx>
        <c:axId val="1863018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6808192"/>
        <c:crosses val="autoZero"/>
        <c:auto val="1"/>
        <c:lblAlgn val="ctr"/>
        <c:lblOffset val="100"/>
        <c:noMultiLvlLbl val="0"/>
      </c:catAx>
      <c:valAx>
        <c:axId val="1868081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63018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7445632"/>
        <c:axId val="187447168"/>
      </c:barChart>
      <c:catAx>
        <c:axId val="1874456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7447168"/>
        <c:crosses val="autoZero"/>
        <c:auto val="1"/>
        <c:lblAlgn val="ctr"/>
        <c:lblOffset val="100"/>
        <c:noMultiLvlLbl val="0"/>
      </c:catAx>
      <c:valAx>
        <c:axId val="1874471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74456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GALICIA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</a:t>
            </a:r>
            <a:b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547592" y="1238836"/>
            <a:ext cx="915612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</a:t>
            </a:r>
            <a:r>
              <a:rPr lang="es-MX" b="0" dirty="0" smtClean="0">
                <a:latin typeface="Segoe Print" pitchFamily="2" charset="0"/>
              </a:rPr>
              <a:t>en  </a:t>
            </a:r>
            <a:r>
              <a:rPr lang="es-MX" b="0" dirty="0" smtClean="0">
                <a:latin typeface="Segoe Print" pitchFamily="2" charset="0"/>
              </a:rPr>
              <a:t>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94973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9,09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534393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torno a la mitad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los ciudadanos entrevistados en ambas muestras ha 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261974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953" y="546125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94944" y="841698"/>
            <a:ext cx="12035899" cy="150128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r>
              <a:rPr lang="es-MX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con una nota por encima </a:t>
            </a:r>
            <a:r>
              <a:rPr lang="es-MX" b="0" dirty="0" smtClean="0">
                <a:latin typeface="Segoe Print" panose="02000600000000000000" pitchFamily="2" charset="0"/>
              </a:rPr>
              <a:t>de la del médico: </a:t>
            </a:r>
            <a:r>
              <a:rPr lang="es-MX" b="0" dirty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</a:t>
            </a:r>
            <a:r>
              <a:rPr lang="es-MX" b="0" dirty="0" smtClean="0">
                <a:latin typeface="Segoe Print" panose="02000600000000000000" pitchFamily="2" charset="0"/>
              </a:rPr>
              <a:t>8,45 (Galicia) </a:t>
            </a:r>
            <a:endParaRPr lang="es-MX" b="0" dirty="0" smtClean="0">
              <a:latin typeface="Segoe Print" panose="02000600000000000000" pitchFamily="2" charset="0"/>
            </a:endParaRP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</a:t>
            </a:r>
            <a:r>
              <a:rPr lang="es-MX" dirty="0" smtClean="0">
                <a:latin typeface="Segoe Print" panose="02000600000000000000" pitchFamily="2" charset="0"/>
              </a:rPr>
              <a:t>CAP. En Galicia, el mayor punto crítico es el tiempo de espera para la cita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981522"/>
            <a:ext cx="10978340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141762"/>
            <a:ext cx="5004557" cy="329843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3127687"/>
            <a:ext cx="5004557" cy="329843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2772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2772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477092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7" y="5789166"/>
            <a:ext cx="1568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9" y="6042352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GALICIA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53203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2" y="5789166"/>
            <a:ext cx="1563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3" y="6042352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GALICIA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429137"/>
            <a:ext cx="9384845" cy="5847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meses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817588" y="3785338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9745104" y="380712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360127967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70674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90696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144773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68,9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93902" y="5579899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9793902" y="5813339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958668" y="5448353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911630" y="5487546"/>
            <a:ext cx="164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924181" y="5756132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GALICIA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613039" y="5579899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613039" y="5813339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777805" y="5448353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743318" y="5502946"/>
            <a:ext cx="154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743318" y="5756132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GALICIA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837506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68,9%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Galicia)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068933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915085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20,0% (Galicia)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29034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312834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45,2%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Galicia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3996068491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71,9%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77,8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ciudadanos en la muestra total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71,9%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muestra de Galicia,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Galicia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Galicia,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1414686" y="2041332"/>
            <a:ext cx="907300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30165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8881"/>
              </p:ext>
            </p:extLst>
          </p:nvPr>
        </p:nvGraphicFramePr>
        <p:xfrm>
          <a:off x="3870353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39625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2808700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82,9%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Galicia ha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423048" y="2222788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3045562"/>
            <a:ext cx="4442051" cy="333656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80534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3045562"/>
            <a:ext cx="4442051" cy="333656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80534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669427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69670" y="1016194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más en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Galicia que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 de la muestra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51,3%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los consultados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Galicia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97427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GALICIA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5064816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28,5%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</a:t>
            </a:r>
            <a:r>
              <a:rPr lang="es-MX" dirty="0" smtClean="0">
                <a:latin typeface="Segoe Print" panose="02000600000000000000" pitchFamily="2" charset="0"/>
              </a:rPr>
              <a:t>Galicia </a:t>
            </a:r>
            <a:r>
              <a:rPr lang="es-MX" dirty="0" smtClean="0">
                <a:latin typeface="Segoe Print" panose="02000600000000000000" pitchFamily="2" charset="0"/>
              </a:rPr>
              <a:t>su intervención está en el </a:t>
            </a:r>
            <a:r>
              <a:rPr lang="es-MX" dirty="0" smtClean="0">
                <a:latin typeface="Segoe Print" panose="02000600000000000000" pitchFamily="2" charset="0"/>
              </a:rPr>
              <a:t>28,5%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30354</TotalTime>
  <Words>2786</Words>
  <Application>Microsoft Office PowerPoint</Application>
  <PresentationFormat>Personalizado</PresentationFormat>
  <Paragraphs>380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2135</cp:revision>
  <cp:lastPrinted>2020-02-18T06:25:34Z</cp:lastPrinted>
  <dcterms:created xsi:type="dcterms:W3CDTF">2017-12-25T07:58:46Z</dcterms:created>
  <dcterms:modified xsi:type="dcterms:W3CDTF">2023-12-07T10:44:15Z</dcterms:modified>
</cp:coreProperties>
</file>