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7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8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9.xml" ContentType="application/vnd.openxmlformats-officedocument.themeOverr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theme/themeOverride10.xml" ContentType="application/vnd.openxmlformats-officedocument.themeOverr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theme/themeOverride11.xml" ContentType="application/vnd.openxmlformats-officedocument.themeOverr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1"/>
  </p:notesMasterIdLst>
  <p:handoutMasterIdLst>
    <p:handoutMasterId r:id="rId32"/>
  </p:handoutMasterIdLst>
  <p:sldIdLst>
    <p:sldId id="706" r:id="rId2"/>
    <p:sldId id="1553" r:id="rId3"/>
    <p:sldId id="1544" r:id="rId4"/>
    <p:sldId id="1551" r:id="rId5"/>
    <p:sldId id="1554" r:id="rId6"/>
    <p:sldId id="1641" r:id="rId7"/>
    <p:sldId id="1643" r:id="rId8"/>
    <p:sldId id="1605" r:id="rId9"/>
    <p:sldId id="1644" r:id="rId10"/>
    <p:sldId id="1607" r:id="rId11"/>
    <p:sldId id="1645" r:id="rId12"/>
    <p:sldId id="1633" r:id="rId13"/>
    <p:sldId id="1599" r:id="rId14"/>
    <p:sldId id="1646" r:id="rId15"/>
    <p:sldId id="1601" r:id="rId16"/>
    <p:sldId id="1608" r:id="rId17"/>
    <p:sldId id="1654" r:id="rId18"/>
    <p:sldId id="1613" r:id="rId19"/>
    <p:sldId id="1649" r:id="rId20"/>
    <p:sldId id="1614" r:id="rId21"/>
    <p:sldId id="1631" r:id="rId22"/>
    <p:sldId id="1620" r:id="rId23"/>
    <p:sldId id="1650" r:id="rId24"/>
    <p:sldId id="1619" r:id="rId25"/>
    <p:sldId id="1651" r:id="rId26"/>
    <p:sldId id="1621" r:id="rId27"/>
    <p:sldId id="1652" r:id="rId28"/>
    <p:sldId id="1623" r:id="rId29"/>
    <p:sldId id="1514" r:id="rId30"/>
  </p:sldIdLst>
  <p:sldSz cx="12190413" cy="6859588"/>
  <p:notesSz cx="6797675" cy="9928225"/>
  <p:defaultTextStyle>
    <a:defPPr>
      <a:defRPr lang="es-ES"/>
    </a:defPPr>
    <a:lvl1pPr marL="0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516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9033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549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806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582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7B1638F-212A-4F26-A9E4-3516AF35E266}">
          <p14:sldIdLst>
            <p14:sldId id="706"/>
            <p14:sldId id="1553"/>
          </p14:sldIdLst>
        </p14:section>
        <p14:section name="Sección sin título" id="{45EDF00D-E02F-41E9-8A67-48547ADE39CB}">
          <p14:sldIdLst>
            <p14:sldId id="1544"/>
            <p14:sldId id="1551"/>
          </p14:sldIdLst>
        </p14:section>
        <p14:section name="Sección sin título" id="{B3F4B642-0A18-4561-AFA0-D593047B6061}">
          <p14:sldIdLst>
            <p14:sldId id="1554"/>
            <p14:sldId id="1641"/>
            <p14:sldId id="1643"/>
            <p14:sldId id="1605"/>
            <p14:sldId id="1644"/>
            <p14:sldId id="1607"/>
            <p14:sldId id="1645"/>
            <p14:sldId id="1633"/>
          </p14:sldIdLst>
        </p14:section>
        <p14:section name="Sección sin título" id="{CC52EC11-2569-4385-9228-8CB511AC245F}">
          <p14:sldIdLst>
            <p14:sldId id="1599"/>
            <p14:sldId id="1646"/>
            <p14:sldId id="1601"/>
          </p14:sldIdLst>
        </p14:section>
        <p14:section name="Sección sin título" id="{EFF56CE8-6246-4185-A49D-6044A0F81DC9}">
          <p14:sldIdLst>
            <p14:sldId id="1608"/>
            <p14:sldId id="1654"/>
            <p14:sldId id="1613"/>
            <p14:sldId id="1649"/>
            <p14:sldId id="1614"/>
            <p14:sldId id="1631"/>
          </p14:sldIdLst>
        </p14:section>
        <p14:section name="Sección sin título" id="{2C8B73AF-09B3-4D75-813F-642CBFE0BA4C}">
          <p14:sldIdLst>
            <p14:sldId id="1620"/>
            <p14:sldId id="1650"/>
            <p14:sldId id="1619"/>
            <p14:sldId id="1651"/>
            <p14:sldId id="1621"/>
            <p14:sldId id="1652"/>
            <p14:sldId id="1623"/>
          </p14:sldIdLst>
        </p14:section>
        <p14:section name="Sección sin título" id="{1962122B-E761-44E7-AAB2-B3272A01512C}">
          <p14:sldIdLst>
            <p14:sldId id="15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51F4E9"/>
    <a:srgbClr val="00478F"/>
    <a:srgbClr val="000000"/>
    <a:srgbClr val="4F81BD"/>
    <a:srgbClr val="0070C0"/>
    <a:srgbClr val="2B4C7E"/>
    <a:srgbClr val="567EBB"/>
    <a:srgbClr val="606D8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660" autoAdjust="0"/>
  </p:normalViewPr>
  <p:slideViewPr>
    <p:cSldViewPr>
      <p:cViewPr>
        <p:scale>
          <a:sx n="50" d="100"/>
          <a:sy n="50" d="100"/>
        </p:scale>
        <p:origin x="-408" y="-498"/>
      </p:cViewPr>
      <p:guideLst>
        <p:guide orient="horz" pos="1253"/>
        <p:guide orient="horz" pos="3974"/>
        <p:guide pos="74"/>
        <p:guide pos="149"/>
      </p:guideLst>
    </p:cSldViewPr>
  </p:slideViewPr>
  <p:outlineViewPr>
    <p:cViewPr>
      <p:scale>
        <a:sx n="33" d="100"/>
        <a:sy n="33" d="100"/>
      </p:scale>
      <p:origin x="0" y="24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4.xlsx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5.xlsx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6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7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2.xlsx"/><Relationship Id="rId1" Type="http://schemas.openxmlformats.org/officeDocument/2006/relationships/themeOverride" Target="../theme/themeOverride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5.xlsx"/><Relationship Id="rId1" Type="http://schemas.openxmlformats.org/officeDocument/2006/relationships/themeOverride" Target="../theme/themeOverride7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7.xlsx"/><Relationship Id="rId1" Type="http://schemas.openxmlformats.org/officeDocument/2006/relationships/themeOverride" Target="../theme/themeOverride8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4.xlsx"/><Relationship Id="rId1" Type="http://schemas.openxmlformats.org/officeDocument/2006/relationships/themeOverride" Target="../theme/themeOverride9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9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1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0.xlsx"/><Relationship Id="rId1" Type="http://schemas.openxmlformats.org/officeDocument/2006/relationships/themeOverride" Target="../theme/themeOverride10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3.xlsx"/><Relationship Id="rId1" Type="http://schemas.openxmlformats.org/officeDocument/2006/relationships/themeOverride" Target="../theme/themeOverride11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6.xlsx"/><Relationship Id="rId1" Type="http://schemas.openxmlformats.org/officeDocument/2006/relationships/themeOverride" Target="../theme/themeOverride1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74277460719514"/>
                  <c:y val="-0.24481460628668378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913096048644162"/>
                  <c:y val="0.15341798180616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85.7</c:v>
                </c:pt>
                <c:pt idx="1">
                  <c:v>14.3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42579397909234"/>
          <c:y val="0.80340625994475179"/>
          <c:w val="0.45922662037896039"/>
          <c:h val="0.1427861593532922"/>
        </c:manualLayout>
      </c:layout>
      <c:overlay val="0"/>
      <c:txPr>
        <a:bodyPr/>
        <a:lstStyle/>
        <a:p>
          <a:pPr>
            <a:defRPr sz="20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60.2</c:v>
                </c:pt>
                <c:pt idx="1">
                  <c:v>8.8000000000000007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8508544"/>
        <c:axId val="178510080"/>
      </c:barChart>
      <c:catAx>
        <c:axId val="17850854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8510080"/>
        <c:crosses val="autoZero"/>
        <c:auto val="1"/>
        <c:lblAlgn val="ctr"/>
        <c:lblOffset val="100"/>
        <c:noMultiLvlLbl val="0"/>
      </c:catAx>
      <c:valAx>
        <c:axId val="17851008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850854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49.9</c:v>
                </c:pt>
                <c:pt idx="1">
                  <c:v>11.5</c:v>
                </c:pt>
                <c:pt idx="2">
                  <c:v>38.700000000000003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9651328"/>
        <c:axId val="179654656"/>
      </c:barChart>
      <c:catAx>
        <c:axId val="17965132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9654656"/>
        <c:crosses val="autoZero"/>
        <c:auto val="1"/>
        <c:lblAlgn val="ctr"/>
        <c:lblOffset val="100"/>
        <c:noMultiLvlLbl val="0"/>
      </c:catAx>
      <c:valAx>
        <c:axId val="17965465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965132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957226960637627"/>
                  <c:y val="-1.6637447086071119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156497213437002"/>
                  <c:y val="3.6034944300691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54.3</c:v>
                </c:pt>
                <c:pt idx="1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53729993535769"/>
                  <c:y val="-6.7097096749094032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25613233983669"/>
                  <c:y val="2.7625002690188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55.6</c:v>
                </c:pt>
                <c:pt idx="1">
                  <c:v>44.4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45.7</c:v>
                </c:pt>
                <c:pt idx="2">
                  <c:v>49.6</c:v>
                </c:pt>
                <c:pt idx="3">
                  <c:v>49.8</c:v>
                </c:pt>
                <c:pt idx="4">
                  <c:v>42.4</c:v>
                </c:pt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54.3</c:v>
                </c:pt>
                <c:pt idx="2">
                  <c:v>50.4</c:v>
                </c:pt>
                <c:pt idx="3">
                  <c:v>50.2</c:v>
                </c:pt>
                <c:pt idx="4">
                  <c:v>57.6</c:v>
                </c:pt>
                <c:pt idx="5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86808960"/>
        <c:axId val="186831232"/>
      </c:barChart>
      <c:catAx>
        <c:axId val="1868089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86831232"/>
        <c:crosses val="autoZero"/>
        <c:auto val="1"/>
        <c:lblAlgn val="ctr"/>
        <c:lblOffset val="100"/>
        <c:noMultiLvlLbl val="0"/>
      </c:catAx>
      <c:valAx>
        <c:axId val="18683123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868089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1068462165"/>
          <c:y val="0.82154134290089775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6.8459884080098468E-2"/>
          <c:w val="0.43528249603702696"/>
          <c:h val="0.91920894861170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/>
              </a:solidFill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478F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8.5809999999999995</c:v>
                </c:pt>
                <c:pt idx="2">
                  <c:v>8.2249999999999996</c:v>
                </c:pt>
                <c:pt idx="3">
                  <c:v>8.4830000000000005</c:v>
                </c:pt>
                <c:pt idx="4">
                  <c:v>8.5039999999999996</c:v>
                </c:pt>
                <c:pt idx="5">
                  <c:v>8.9909999999999997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7484032"/>
        <c:axId val="187662720"/>
      </c:barChart>
      <c:catAx>
        <c:axId val="18748403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87662720"/>
        <c:crosses val="autoZero"/>
        <c:auto val="1"/>
        <c:lblAlgn val="ctr"/>
        <c:lblOffset val="100"/>
        <c:noMultiLvlLbl val="0"/>
      </c:catAx>
      <c:valAx>
        <c:axId val="187662720"/>
        <c:scaling>
          <c:orientation val="minMax"/>
          <c:max val="10"/>
          <c:min val="3"/>
        </c:scaling>
        <c:delete val="1"/>
        <c:axPos val="b"/>
        <c:numFmt formatCode="General" sourceLinked="1"/>
        <c:majorTickMark val="out"/>
        <c:minorTickMark val="none"/>
        <c:tickLblPos val="nextTo"/>
        <c:crossAx val="18748403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4693632"/>
        <c:axId val="228808192"/>
      </c:barChart>
      <c:catAx>
        <c:axId val="22469363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28808192"/>
        <c:crosses val="autoZero"/>
        <c:auto val="1"/>
        <c:lblAlgn val="ctr"/>
        <c:lblOffset val="100"/>
        <c:noMultiLvlLbl val="0"/>
      </c:catAx>
      <c:valAx>
        <c:axId val="228808192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2469363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8.6609999999999996</c:v>
                </c:pt>
                <c:pt idx="1">
                  <c:v>8.7539999999999996</c:v>
                </c:pt>
                <c:pt idx="2">
                  <c:v>8.2729999999999997</c:v>
                </c:pt>
                <c:pt idx="3">
                  <c:v>7.3150000000000004</c:v>
                </c:pt>
                <c:pt idx="4">
                  <c:v>7.4740000000000002</c:v>
                </c:pt>
                <c:pt idx="5">
                  <c:v>5.7789999999999999</c:v>
                </c:pt>
                <c:pt idx="6">
                  <c:v>7.3970000000000002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5816448"/>
        <c:axId val="238913024"/>
      </c:barChart>
      <c:catAx>
        <c:axId val="23581644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8913024"/>
        <c:crosses val="autoZero"/>
        <c:auto val="1"/>
        <c:lblAlgn val="ctr"/>
        <c:lblOffset val="100"/>
        <c:noMultiLvlLbl val="0"/>
      </c:catAx>
      <c:valAx>
        <c:axId val="238913024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35816448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-0.20500000000000007</c:v>
                </c:pt>
                <c:pt idx="1">
                  <c:v>-0.25900000000000034</c:v>
                </c:pt>
                <c:pt idx="2">
                  <c:v>-0.13999999999999968</c:v>
                </c:pt>
                <c:pt idx="3">
                  <c:v>-0.55700000000000038</c:v>
                </c:pt>
                <c:pt idx="4">
                  <c:v>-0.13999999999999968</c:v>
                </c:pt>
                <c:pt idx="5">
                  <c:v>-0.56700000000000017</c:v>
                </c:pt>
                <c:pt idx="6">
                  <c:v>-0.52299999999999969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40720896"/>
        <c:axId val="241596288"/>
      </c:barChart>
      <c:catAx>
        <c:axId val="24072089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41596288"/>
        <c:crosses val="autoZero"/>
        <c:auto val="1"/>
        <c:lblAlgn val="ctr"/>
        <c:lblOffset val="100"/>
        <c:noMultiLvlLbl val="0"/>
      </c:catAx>
      <c:valAx>
        <c:axId val="24159628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40720896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-0.14899999999999913</c:v>
                </c:pt>
                <c:pt idx="1">
                  <c:v>-0.21899999999999942</c:v>
                </c:pt>
                <c:pt idx="2">
                  <c:v>-9.4999999999999751E-2</c:v>
                </c:pt>
                <c:pt idx="3">
                  <c:v>-0.32000000000000028</c:v>
                </c:pt>
                <c:pt idx="4">
                  <c:v>-0.16800000000000015</c:v>
                </c:pt>
                <c:pt idx="5">
                  <c:v>-0.33999999999999986</c:v>
                </c:pt>
                <c:pt idx="6">
                  <c:v>-0.31400000000000006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42537216"/>
        <c:axId val="244125696"/>
      </c:barChart>
      <c:catAx>
        <c:axId val="2425372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44125696"/>
        <c:crosses val="autoZero"/>
        <c:auto val="1"/>
        <c:lblAlgn val="ctr"/>
        <c:lblOffset val="100"/>
        <c:noMultiLvlLbl val="0"/>
      </c:catAx>
      <c:valAx>
        <c:axId val="24412569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42537216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45.4</c:v>
                </c:pt>
                <c:pt idx="1">
                  <c:v>32.6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-1.9999999999999574E-2</c:v>
                </c:pt>
                <c:pt idx="1">
                  <c:v>7.9000000000000625E-2</c:v>
                </c:pt>
                <c:pt idx="2">
                  <c:v>4.3000000000000149E-2</c:v>
                </c:pt>
                <c:pt idx="3">
                  <c:v>0.11699999999999999</c:v>
                </c:pt>
                <c:pt idx="4">
                  <c:v>-0.11599999999999966</c:v>
                </c:pt>
                <c:pt idx="5">
                  <c:v>0</c:v>
                </c:pt>
                <c:pt idx="6">
                  <c:v>8.0000000000000071E-3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45896320"/>
        <c:axId val="248754176"/>
      </c:barChart>
      <c:catAx>
        <c:axId val="24589632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48754176"/>
        <c:crosses val="autoZero"/>
        <c:auto val="1"/>
        <c:lblAlgn val="ctr"/>
        <c:lblOffset val="100"/>
        <c:noMultiLvlLbl val="0"/>
      </c:catAx>
      <c:valAx>
        <c:axId val="24875417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45896320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0.32399999999999984</c:v>
                </c:pt>
                <c:pt idx="1">
                  <c:v>0.34200000000000053</c:v>
                </c:pt>
                <c:pt idx="2">
                  <c:v>0.16300000000000026</c:v>
                </c:pt>
                <c:pt idx="3">
                  <c:v>0.63999999999999968</c:v>
                </c:pt>
                <c:pt idx="4">
                  <c:v>0.40000000000000036</c:v>
                </c:pt>
                <c:pt idx="5">
                  <c:v>0.79199999999999982</c:v>
                </c:pt>
                <c:pt idx="6">
                  <c:v>0.72299999999999986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49462144"/>
        <c:axId val="265853568"/>
      </c:barChart>
      <c:catAx>
        <c:axId val="2494621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65853568"/>
        <c:crosses val="autoZero"/>
        <c:auto val="1"/>
        <c:lblAlgn val="ctr"/>
        <c:lblOffset val="100"/>
        <c:noMultiLvlLbl val="0"/>
      </c:catAx>
      <c:valAx>
        <c:axId val="26585356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4946214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57374986709370279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4F81BD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Atención de la enfermera</c:v>
                </c:pt>
                <c:pt idx="1">
                  <c:v>P2_5. Atención del médico</c:v>
                </c:pt>
                <c:pt idx="2">
                  <c:v>P2_6. Atención de otros 
profesionales en caso de haber estado con ellos</c:v>
                </c:pt>
                <c:pt idx="3">
                  <c:v>P2_3. Atención del personal de 
información</c:v>
                </c:pt>
                <c:pt idx="4">
                  <c:v>P2_1.  Facilidad para pedir cita</c:v>
                </c:pt>
                <c:pt idx="5">
                  <c:v>P2_2. Tiempo de espera hasta la 
cita</c:v>
                </c:pt>
                <c:pt idx="6">
                  <c:v>P2_7.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0548096"/>
        <c:axId val="130549632"/>
      </c:barChart>
      <c:catAx>
        <c:axId val="1305480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0549632"/>
        <c:crosses val="autoZero"/>
        <c:auto val="1"/>
        <c:lblAlgn val="ctr"/>
        <c:lblOffset val="100"/>
        <c:noMultiLvlLbl val="0"/>
      </c:catAx>
      <c:valAx>
        <c:axId val="130549632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30548096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63.3</c:v>
                </c:pt>
                <c:pt idx="1">
                  <c:v>36.700000000000003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74.099999999999994</c:v>
                </c:pt>
                <c:pt idx="1">
                  <c:v>25.9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643456"/>
        <c:axId val="130641920"/>
      </c:barChart>
      <c:valAx>
        <c:axId val="13064192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30643456"/>
        <c:crosses val="autoZero"/>
        <c:crossBetween val="between"/>
      </c:valAx>
      <c:catAx>
        <c:axId val="13064345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306419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50.4</c:v>
                </c:pt>
                <c:pt idx="1">
                  <c:v>49.6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57.7</c:v>
                </c:pt>
                <c:pt idx="1">
                  <c:v>42.3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856832"/>
        <c:axId val="130855296"/>
      </c:barChart>
      <c:valAx>
        <c:axId val="13085529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30856832"/>
        <c:crosses val="autoZero"/>
        <c:crossBetween val="between"/>
      </c:valAx>
      <c:catAx>
        <c:axId val="13085683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30855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63.3</c:v>
                </c:pt>
                <c:pt idx="2">
                  <c:v>50.3</c:v>
                </c:pt>
                <c:pt idx="3">
                  <c:v>60.1</c:v>
                </c:pt>
                <c:pt idx="4">
                  <c:v>70.900000000000006</c:v>
                </c:pt>
                <c:pt idx="5">
                  <c:v>68.900000000000006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36.700000000000003</c:v>
                </c:pt>
                <c:pt idx="2">
                  <c:v>49.7</c:v>
                </c:pt>
                <c:pt idx="3">
                  <c:v>39.9</c:v>
                </c:pt>
                <c:pt idx="4">
                  <c:v>29.1</c:v>
                </c:pt>
                <c:pt idx="5">
                  <c:v>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31544576"/>
        <c:axId val="131546112"/>
      </c:barChart>
      <c:catAx>
        <c:axId val="131544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1546112"/>
        <c:crosses val="autoZero"/>
        <c:auto val="1"/>
        <c:lblAlgn val="ctr"/>
        <c:lblOffset val="100"/>
        <c:noMultiLvlLbl val="0"/>
      </c:catAx>
      <c:valAx>
        <c:axId val="13154611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15445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04293352791"/>
          <c:y val="0.86303999991286373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17375E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0.0\%" sourceLinked="0"/>
            <c:txPr>
              <a:bodyPr/>
              <a:lstStyle/>
              <a:p>
                <a:pPr>
                  <a:defRPr sz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1.4</c:v>
                </c:pt>
                <c:pt idx="1">
                  <c:v>18.399999999999999</c:v>
                </c:pt>
                <c:pt idx="2">
                  <c:v>9.8000000000000007</c:v>
                </c:pt>
                <c:pt idx="3">
                  <c:v>40.700000000000003</c:v>
                </c:pt>
                <c:pt idx="4">
                  <c:v>28.3</c:v>
                </c:pt>
                <c:pt idx="5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1671936"/>
        <c:axId val="131673472"/>
      </c:barChart>
      <c:catAx>
        <c:axId val="13167193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1673472"/>
        <c:crosses val="autoZero"/>
        <c:auto val="1"/>
        <c:lblAlgn val="ctr"/>
        <c:lblOffset val="100"/>
        <c:noMultiLvlLbl val="0"/>
      </c:catAx>
      <c:valAx>
        <c:axId val="13167347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167193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8005363989662603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0.00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Hoja1!$C$2:$C$4</c:f>
              <c:numCache>
                <c:formatCode>0.00</c:formatCode>
                <c:ptCount val="3"/>
                <c:pt idx="0">
                  <c:v>9.34</c:v>
                </c:pt>
                <c:pt idx="1">
                  <c:v>9.39</c:v>
                </c:pt>
                <c:pt idx="2">
                  <c:v>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1696896"/>
        <c:axId val="131715072"/>
      </c:barChart>
      <c:catAx>
        <c:axId val="1316968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1715072"/>
        <c:crosses val="autoZero"/>
        <c:auto val="1"/>
        <c:lblAlgn val="ctr"/>
        <c:lblOffset val="100"/>
        <c:noMultiLvlLbl val="0"/>
      </c:catAx>
      <c:valAx>
        <c:axId val="131715072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31696896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1865600"/>
        <c:axId val="131875584"/>
      </c:barChart>
      <c:catAx>
        <c:axId val="13186560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1875584"/>
        <c:crosses val="autoZero"/>
        <c:auto val="1"/>
        <c:lblAlgn val="ctr"/>
        <c:lblOffset val="100"/>
        <c:noMultiLvlLbl val="0"/>
      </c:catAx>
      <c:valAx>
        <c:axId val="13187558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186560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3.3</c:v>
                </c:pt>
                <c:pt idx="1">
                  <c:v>9.6</c:v>
                </c:pt>
                <c:pt idx="2">
                  <c:v>4.3</c:v>
                </c:pt>
                <c:pt idx="3">
                  <c:v>47.2</c:v>
                </c:pt>
                <c:pt idx="4">
                  <c:v>35.700000000000003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1929216"/>
        <c:axId val="131930752"/>
      </c:barChart>
      <c:catAx>
        <c:axId val="1319292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1930752"/>
        <c:crosses val="autoZero"/>
        <c:auto val="1"/>
        <c:lblAlgn val="ctr"/>
        <c:lblOffset val="100"/>
        <c:noMultiLvlLbl val="0"/>
      </c:catAx>
      <c:valAx>
        <c:axId val="13193075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192921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58.7</c:v>
                </c:pt>
                <c:pt idx="1">
                  <c:v>27.9</c:v>
                </c:pt>
                <c:pt idx="2">
                  <c:v>13.4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1.9</c:v>
                </c:pt>
                <c:pt idx="1">
                  <c:v>11.4</c:v>
                </c:pt>
                <c:pt idx="2">
                  <c:v>12</c:v>
                </c:pt>
                <c:pt idx="3">
                  <c:v>35.6</c:v>
                </c:pt>
                <c:pt idx="4">
                  <c:v>38.5</c:v>
                </c:pt>
                <c:pt idx="5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041728"/>
        <c:axId val="132047616"/>
      </c:barChart>
      <c:catAx>
        <c:axId val="13204172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2047616"/>
        <c:crosses val="autoZero"/>
        <c:auto val="1"/>
        <c:lblAlgn val="ctr"/>
        <c:lblOffset val="100"/>
        <c:noMultiLvlLbl val="0"/>
      </c:catAx>
      <c:valAx>
        <c:axId val="13204761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204172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6.9</c:v>
                </c:pt>
                <c:pt idx="1">
                  <c:v>15.2</c:v>
                </c:pt>
                <c:pt idx="2">
                  <c:v>12.8</c:v>
                </c:pt>
                <c:pt idx="3">
                  <c:v>35.5</c:v>
                </c:pt>
                <c:pt idx="4">
                  <c:v>29.2</c:v>
                </c:pt>
                <c:pt idx="5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080768"/>
        <c:axId val="132082304"/>
      </c:barChart>
      <c:catAx>
        <c:axId val="13208076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2082304"/>
        <c:crosses val="autoZero"/>
        <c:auto val="1"/>
        <c:lblAlgn val="ctr"/>
        <c:lblOffset val="100"/>
        <c:noMultiLvlLbl val="0"/>
      </c:catAx>
      <c:valAx>
        <c:axId val="13208230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208076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13.7</c:v>
                </c:pt>
                <c:pt idx="1">
                  <c:v>27.1</c:v>
                </c:pt>
                <c:pt idx="2">
                  <c:v>12.2</c:v>
                </c:pt>
                <c:pt idx="3">
                  <c:v>30</c:v>
                </c:pt>
                <c:pt idx="4">
                  <c:v>16.5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238336"/>
        <c:axId val="132240128"/>
      </c:barChart>
      <c:catAx>
        <c:axId val="13223833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2240128"/>
        <c:crosses val="autoZero"/>
        <c:auto val="1"/>
        <c:lblAlgn val="ctr"/>
        <c:lblOffset val="100"/>
        <c:noMultiLvlLbl val="0"/>
      </c:catAx>
      <c:valAx>
        <c:axId val="13224012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223833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-7.5000000000001066E-2</c:v>
                </c:pt>
                <c:pt idx="1">
                  <c:v>-0.11500000000000021</c:v>
                </c:pt>
                <c:pt idx="2">
                  <c:v>-0.37300000000000111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6569728"/>
        <c:axId val="131921024"/>
      </c:barChart>
      <c:catAx>
        <c:axId val="465697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1921024"/>
        <c:crosses val="autoZero"/>
        <c:auto val="1"/>
        <c:lblAlgn val="ctr"/>
        <c:lblOffset val="100"/>
        <c:noMultiLvlLbl val="0"/>
      </c:catAx>
      <c:valAx>
        <c:axId val="131921024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46569728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139151265810424"/>
          <c:h val="0.854835180297446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numFmt formatCode="#,##0.00" sourceLinked="0"/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343680"/>
        <c:axId val="132345216"/>
      </c:barChart>
      <c:catAx>
        <c:axId val="1323436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2345216"/>
        <c:crosses val="autoZero"/>
        <c:auto val="1"/>
        <c:lblAlgn val="ctr"/>
        <c:lblOffset val="100"/>
        <c:noMultiLvlLbl val="0"/>
      </c:catAx>
      <c:valAx>
        <c:axId val="132345216"/>
        <c:scaling>
          <c:orientation val="minMax"/>
          <c:max val="1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32343680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-7.6999999999999957E-2</c:v>
                </c:pt>
                <c:pt idx="1">
                  <c:v>-0.10599999999999987</c:v>
                </c:pt>
                <c:pt idx="2">
                  <c:v>-0.13100000000000023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2522368"/>
        <c:axId val="132525056"/>
      </c:barChart>
      <c:catAx>
        <c:axId val="1325223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2525056"/>
        <c:crosses val="autoZero"/>
        <c:auto val="1"/>
        <c:lblAlgn val="ctr"/>
        <c:lblOffset val="100"/>
        <c:noMultiLvlLbl val="0"/>
      </c:catAx>
      <c:valAx>
        <c:axId val="13252505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2522368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-2.1000000000000796E-2</c:v>
                </c:pt>
                <c:pt idx="1">
                  <c:v>3.0000000000001137E-3</c:v>
                </c:pt>
                <c:pt idx="2">
                  <c:v>-2.2999999999999687E-2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2640768"/>
        <c:axId val="133185536"/>
      </c:barChart>
      <c:catAx>
        <c:axId val="1326407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3185536"/>
        <c:crosses val="autoZero"/>
        <c:auto val="1"/>
        <c:lblAlgn val="ctr"/>
        <c:lblOffset val="100"/>
        <c:noMultiLvlLbl val="0"/>
      </c:catAx>
      <c:valAx>
        <c:axId val="13318553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2640768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0.10099999999999909</c:v>
                </c:pt>
                <c:pt idx="1">
                  <c:v>0.1169999999999991</c:v>
                </c:pt>
                <c:pt idx="2">
                  <c:v>0.26699999999999946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3202688"/>
        <c:axId val="133205376"/>
      </c:barChart>
      <c:catAx>
        <c:axId val="1332026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3205376"/>
        <c:crosses val="autoZero"/>
        <c:auto val="1"/>
        <c:lblAlgn val="ctr"/>
        <c:lblOffset val="100"/>
        <c:noMultiLvlLbl val="0"/>
      </c:catAx>
      <c:valAx>
        <c:axId val="13320537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3202688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9046485143189645"/>
                  <c:y val="5.1546997367266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78.7</c:v>
                </c:pt>
                <c:pt idx="1">
                  <c:v>6.6</c:v>
                </c:pt>
                <c:pt idx="2">
                  <c:v>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0773096039967068"/>
                  <c:y val="4.4096434560411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78.7</c:v>
                </c:pt>
                <c:pt idx="1">
                  <c:v>6.6</c:v>
                </c:pt>
                <c:pt idx="2">
                  <c:v>14.7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701324852794134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45.4</c:v>
                </c:pt>
                <c:pt idx="2">
                  <c:v>52.8</c:v>
                </c:pt>
                <c:pt idx="3">
                  <c:v>56.3</c:v>
                </c:pt>
                <c:pt idx="4">
                  <c:v>46.7</c:v>
                </c:pt>
                <c:pt idx="5">
                  <c:v>27.2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Por teléfono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32.6</c:v>
                </c:pt>
                <c:pt idx="2">
                  <c:v>32.799999999999997</c:v>
                </c:pt>
                <c:pt idx="3">
                  <c:v>30</c:v>
                </c:pt>
                <c:pt idx="4">
                  <c:v>29.9</c:v>
                </c:pt>
                <c:pt idx="5">
                  <c:v>37.799999999999997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el propio centro</c:v>
                </c:pt>
              </c:strCache>
            </c:strRef>
          </c:tx>
          <c:invertIfNegative val="0"/>
          <c:dLbls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</c:v>
                </c:pt>
                <c:pt idx="2">
                  <c:v>14.4</c:v>
                </c:pt>
                <c:pt idx="3">
                  <c:v>13.7</c:v>
                </c:pt>
                <c:pt idx="4">
                  <c:v>23.4</c:v>
                </c:pt>
                <c:pt idx="5">
                  <c:v>34.9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58377472"/>
        <c:axId val="158379008"/>
      </c:barChart>
      <c:catAx>
        <c:axId val="1583774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58379008"/>
        <c:crosses val="autoZero"/>
        <c:auto val="1"/>
        <c:lblAlgn val="ctr"/>
        <c:lblOffset val="100"/>
        <c:noMultiLvlLbl val="0"/>
      </c:catAx>
      <c:valAx>
        <c:axId val="15837900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583774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741182187276848E-2"/>
          <c:y val="0.7074200361179912"/>
          <c:w val="0.93130391467655171"/>
          <c:h val="0.1369600000871363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requiere formación universitaria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78.7</c:v>
                </c:pt>
                <c:pt idx="2">
                  <c:v>82</c:v>
                </c:pt>
                <c:pt idx="3">
                  <c:v>78.400000000000006</c:v>
                </c:pt>
                <c:pt idx="4">
                  <c:v>79.3</c:v>
                </c:pt>
                <c:pt idx="5">
                  <c:v>75.5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requiere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6.6</c:v>
                </c:pt>
                <c:pt idx="2">
                  <c:v>7.7</c:v>
                </c:pt>
                <c:pt idx="3">
                  <c:v>7</c:v>
                </c:pt>
                <c:pt idx="4">
                  <c:v>6.3</c:v>
                </c:pt>
                <c:pt idx="5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14.6</c:v>
                </c:pt>
                <c:pt idx="2">
                  <c:v>10.4</c:v>
                </c:pt>
                <c:pt idx="3">
                  <c:v>14.6</c:v>
                </c:pt>
                <c:pt idx="4">
                  <c:v>14.4</c:v>
                </c:pt>
                <c:pt idx="5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35358720"/>
        <c:axId val="135376896"/>
      </c:barChart>
      <c:catAx>
        <c:axId val="1353587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5376896"/>
        <c:crosses val="autoZero"/>
        <c:auto val="1"/>
        <c:lblAlgn val="ctr"/>
        <c:lblOffset val="100"/>
        <c:noMultiLvlLbl val="0"/>
      </c:catAx>
      <c:valAx>
        <c:axId val="13537689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53587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2117090775017679E-3"/>
          <c:y val="0.88992973810429832"/>
          <c:w val="0.98909767046640729"/>
          <c:h val="0.1027117786925970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0818257715288516"/>
                  <c:y val="3.5287306107465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46.3</c:v>
                </c:pt>
                <c:pt idx="1">
                  <c:v>50.2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6864520574585515"/>
                  <c:y val="-1.2877899169084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42.2</c:v>
                </c:pt>
                <c:pt idx="1">
                  <c:v>55.8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puede recetar algunos productos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46.3</c:v>
                </c:pt>
                <c:pt idx="2">
                  <c:v>47.5</c:v>
                </c:pt>
                <c:pt idx="3">
                  <c:v>41.9</c:v>
                </c:pt>
                <c:pt idx="4">
                  <c:v>46.7</c:v>
                </c:pt>
                <c:pt idx="5">
                  <c:v>49.9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puede recetar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50.2</c:v>
                </c:pt>
                <c:pt idx="2">
                  <c:v>49.5</c:v>
                </c:pt>
                <c:pt idx="3">
                  <c:v>54.9</c:v>
                </c:pt>
                <c:pt idx="4">
                  <c:v>49.4</c:v>
                </c:pt>
                <c:pt idx="5">
                  <c:v>46.3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5.5007504804494657E-2"/>
                  <c:y val="-3.66364935133875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945197999058581E-2"/>
                  <c:y val="3.66422634942542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55759514246387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131839192226017E-2"/>
                  <c:y val="-6.717141795371945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066729962099189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5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3.5</c:v>
                </c:pt>
                <c:pt idx="2">
                  <c:v>3.1</c:v>
                </c:pt>
                <c:pt idx="3">
                  <c:v>3.2</c:v>
                </c:pt>
                <c:pt idx="4">
                  <c:v>3.9</c:v>
                </c:pt>
                <c:pt idx="5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38937856"/>
        <c:axId val="138939392"/>
      </c:barChart>
      <c:catAx>
        <c:axId val="138937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8939392"/>
        <c:crosses val="autoZero"/>
        <c:auto val="1"/>
        <c:lblAlgn val="ctr"/>
        <c:lblOffset val="100"/>
        <c:noMultiLvlLbl val="0"/>
      </c:catAx>
      <c:valAx>
        <c:axId val="13893939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89378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31.5</c:v>
                </c:pt>
                <c:pt idx="1">
                  <c:v>46.3</c:v>
                </c:pt>
                <c:pt idx="2">
                  <c:v>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9097216"/>
        <c:axId val="139098752"/>
      </c:barChart>
      <c:catAx>
        <c:axId val="1390972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9098752"/>
        <c:crosses val="autoZero"/>
        <c:auto val="1"/>
        <c:lblAlgn val="ctr"/>
        <c:lblOffset val="100"/>
        <c:noMultiLvlLbl val="0"/>
      </c:catAx>
      <c:valAx>
        <c:axId val="13909875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909721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33.299999999999997</c:v>
                </c:pt>
                <c:pt idx="1">
                  <c:v>44.3</c:v>
                </c:pt>
                <c:pt idx="2">
                  <c:v>22.4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9202944"/>
        <c:axId val="139204480"/>
      </c:barChart>
      <c:catAx>
        <c:axId val="13920294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9204480"/>
        <c:crosses val="autoZero"/>
        <c:auto val="1"/>
        <c:lblAlgn val="ctr"/>
        <c:lblOffset val="100"/>
        <c:noMultiLvlLbl val="0"/>
      </c:catAx>
      <c:valAx>
        <c:axId val="13920448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920294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De acuerdo con el procedimiento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31.5</c:v>
                </c:pt>
                <c:pt idx="2">
                  <c:v>38.1</c:v>
                </c:pt>
                <c:pt idx="3">
                  <c:v>31.7</c:v>
                </c:pt>
                <c:pt idx="4">
                  <c:v>29.1</c:v>
                </c:pt>
                <c:pt idx="5">
                  <c:v>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Según los casos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46.3</c:v>
                </c:pt>
                <c:pt idx="2">
                  <c:v>48.1</c:v>
                </c:pt>
                <c:pt idx="3">
                  <c:v>47.7</c:v>
                </c:pt>
                <c:pt idx="4">
                  <c:v>45.2</c:v>
                </c:pt>
                <c:pt idx="5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22.3</c:v>
                </c:pt>
                <c:pt idx="2">
                  <c:v>13.8</c:v>
                </c:pt>
                <c:pt idx="3">
                  <c:v>20.6</c:v>
                </c:pt>
                <c:pt idx="4">
                  <c:v>25.7</c:v>
                </c:pt>
                <c:pt idx="5">
                  <c:v>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39293056"/>
        <c:axId val="139294592"/>
      </c:barChart>
      <c:catAx>
        <c:axId val="1392930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9294592"/>
        <c:crosses val="autoZero"/>
        <c:auto val="1"/>
        <c:lblAlgn val="ctr"/>
        <c:lblOffset val="100"/>
        <c:noMultiLvlLbl val="0"/>
      </c:catAx>
      <c:valAx>
        <c:axId val="13929459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92930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8977024"/>
        <c:axId val="159336320"/>
      </c:barChart>
      <c:catAx>
        <c:axId val="1589770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59336320"/>
        <c:crosses val="autoZero"/>
        <c:auto val="1"/>
        <c:lblAlgn val="ctr"/>
        <c:lblOffset val="100"/>
        <c:noMultiLvlLbl val="0"/>
      </c:catAx>
      <c:valAx>
        <c:axId val="15933632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5897702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74.400000000000006</c:v>
                </c:pt>
                <c:pt idx="1">
                  <c:v>3.1</c:v>
                </c:pt>
                <c:pt idx="2">
                  <c:v>22.5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93216"/>
        <c:axId val="160020352"/>
      </c:barChart>
      <c:catAx>
        <c:axId val="1599932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60020352"/>
        <c:crosses val="autoZero"/>
        <c:auto val="1"/>
        <c:lblAlgn val="ctr"/>
        <c:lblOffset val="100"/>
        <c:noMultiLvlLbl val="0"/>
      </c:catAx>
      <c:valAx>
        <c:axId val="16002035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5999321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8462592"/>
        <c:axId val="170240256"/>
      </c:barChart>
      <c:catAx>
        <c:axId val="16846259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0240256"/>
        <c:crosses val="autoZero"/>
        <c:auto val="1"/>
        <c:lblAlgn val="ctr"/>
        <c:lblOffset val="100"/>
        <c:noMultiLvlLbl val="0"/>
      </c:catAx>
      <c:valAx>
        <c:axId val="17024025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6846259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65.7</c:v>
                </c:pt>
                <c:pt idx="1">
                  <c:v>12.9</c:v>
                </c:pt>
                <c:pt idx="2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4456192"/>
        <c:axId val="174589056"/>
      </c:barChart>
      <c:catAx>
        <c:axId val="17445619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4589056"/>
        <c:crosses val="autoZero"/>
        <c:auto val="1"/>
        <c:lblAlgn val="ctr"/>
        <c:lblOffset val="100"/>
        <c:noMultiLvlLbl val="0"/>
      </c:catAx>
      <c:valAx>
        <c:axId val="17458905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445619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66.7</c:v>
                </c:pt>
                <c:pt idx="1">
                  <c:v>9.5</c:v>
                </c:pt>
                <c:pt idx="2">
                  <c:v>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5357312"/>
        <c:axId val="175404160"/>
      </c:barChart>
      <c:catAx>
        <c:axId val="17535731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5404160"/>
        <c:crosses val="autoZero"/>
        <c:auto val="1"/>
        <c:lblAlgn val="ctr"/>
        <c:lblOffset val="100"/>
        <c:noMultiLvlLbl val="0"/>
      </c:catAx>
      <c:valAx>
        <c:axId val="17540416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535731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8C3C3-F589-474F-854C-C9283A5DFC03}" type="datetimeFigureOut">
              <a:rPr lang="es-ES" smtClean="0">
                <a:latin typeface="Segoe UI Light" panose="020B0502040204020203" pitchFamily="34" charset="0"/>
              </a:rPr>
              <a:t>07/12/2023</a:t>
            </a:fld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C4274-1407-46FE-909F-3ED5BB15A246}" type="slidenum">
              <a:rPr lang="es-ES" smtClean="0">
                <a:latin typeface="Segoe UI Light" panose="020B0502040204020203" pitchFamily="34" charset="0"/>
              </a:rPr>
              <a:t>‹Nº›</a:t>
            </a:fld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8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168" y="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C5FAC95-A5EE-44CB-9399-F71733E68C9B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9" tIns="45674" rIns="91349" bIns="45674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561" y="4716700"/>
            <a:ext cx="5438140" cy="4467702"/>
          </a:xfrm>
          <a:prstGeom prst="rect">
            <a:avLst/>
          </a:prstGeom>
        </p:spPr>
        <p:txBody>
          <a:bodyPr vert="horz" lIns="91349" tIns="45674" rIns="91349" bIns="45674" rtlCol="0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23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168" y="943023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E596918-16AF-47FB-9BE9-2E9275E334D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838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1pPr>
    <a:lvl2pPr marL="519516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2pPr>
    <a:lvl3pPr marL="1039033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3pPr>
    <a:lvl4pPr marL="1558549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4pPr>
    <a:lvl5pPr marL="2078065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5pPr>
    <a:lvl6pPr marL="2597582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21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5" name="3 Marcador de título"/>
          <p:cNvSpPr>
            <a:spLocks noGrp="1"/>
          </p:cNvSpPr>
          <p:nvPr>
            <p:ph type="title"/>
          </p:nvPr>
        </p:nvSpPr>
        <p:spPr>
          <a:xfrm>
            <a:off x="4655047" y="2275642"/>
            <a:ext cx="5760640" cy="2308308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l">
              <a:defRPr sz="4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Rectángulo"/>
          <p:cNvSpPr/>
          <p:nvPr userDrawn="1"/>
        </p:nvSpPr>
        <p:spPr>
          <a:xfrm>
            <a:off x="1054646" y="1989634"/>
            <a:ext cx="2880320" cy="2880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1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7646" y="0"/>
            <a:ext cx="817276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5375126" y="2644974"/>
            <a:ext cx="6480719" cy="1569644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r">
              <a:defRPr sz="48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595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título"/>
          <p:cNvSpPr>
            <a:spLocks noGrp="1"/>
          </p:cNvSpPr>
          <p:nvPr>
            <p:ph type="title"/>
          </p:nvPr>
        </p:nvSpPr>
        <p:spPr>
          <a:xfrm>
            <a:off x="330907" y="394825"/>
            <a:ext cx="9724739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>
            <a:lvl1pPr>
              <a:defRPr lang="es-ES" b="1" dirty="0"/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217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334567" y="287320"/>
            <a:ext cx="9361040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2" name="5 Marcador de número de diapositiva">
            <a:extLst>
              <a:ext uri="{FF2B5EF4-FFF2-40B4-BE49-F238E27FC236}">
                <a16:creationId xmlns="" xmlns:a16="http://schemas.microsoft.com/office/drawing/2014/main" id="{EEFA899B-D1D8-026F-9A4A-D13FE9053C24}"/>
              </a:ext>
            </a:extLst>
          </p:cNvPr>
          <p:cNvSpPr>
            <a:spLocks noGrp="1"/>
          </p:cNvSpPr>
          <p:nvPr userDrawn="1"/>
        </p:nvSpPr>
        <p:spPr>
          <a:xfrm>
            <a:off x="10099632" y="6535477"/>
            <a:ext cx="1747585" cy="26160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36" tIns="45718" rIns="91436" bIns="45718" anchor="ctr">
            <a:spAutoFit/>
          </a:bodyPr>
          <a:lstStyle/>
          <a:p>
            <a:pPr marL="0" marR="0" lvl="0" indent="0" algn="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ANÁLISIS E INVESTIGACIÓN</a:t>
            </a:r>
            <a:r>
              <a:rPr lang="es-E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100" b="1" dirty="0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|  </a:t>
            </a:r>
            <a:fld id="{5BC570D8-E896-40F3-8B63-244D638EE22A}" type="slidenum">
              <a:rPr lang="es-ES" sz="900" b="1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marL="0" marR="0" lvl="0" indent="0" algn="r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s-ES" sz="900" b="1" dirty="0">
              <a:solidFill>
                <a:srgbClr val="00478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3" y="261442"/>
            <a:ext cx="1520583" cy="6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3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2" r:id="rId4"/>
  </p:sldLayoutIdLst>
  <p:hf hdr="0" dt="0"/>
  <p:txStyles>
    <p:titleStyle>
      <a:lvl1pPr marL="0" algn="l" defTabSz="914349" rtl="0" eaLnBrk="1" latinLnBrk="0" hangingPunct="1">
        <a:spcBef>
          <a:spcPct val="0"/>
        </a:spcBef>
        <a:buNone/>
        <a:defRPr lang="es-ES" sz="2800" kern="1200" dirty="0">
          <a:ln>
            <a:solidFill>
              <a:schemeClr val="tx1">
                <a:lumMod val="65000"/>
                <a:lumOff val="3500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342881" indent="-342881" algn="l" defTabSz="9143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8" indent="-285734" algn="l" defTabSz="91434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6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0" indent="-228587" algn="l" defTabSz="91434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5" indent="-228587" algn="l" defTabSz="91434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9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8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2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9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3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8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5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34" y="216024"/>
            <a:ext cx="2963187" cy="1269554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641162" y="2133650"/>
            <a:ext cx="4908088" cy="2592288"/>
          </a:xfrm>
          <a:prstGeom prst="rect">
            <a:avLst/>
          </a:prstGeom>
        </p:spPr>
        <p:txBody>
          <a:bodyPr vert="horz" lIns="91406" tIns="45703" rIns="91406" bIns="45703" rtlCol="0" anchor="ctr">
            <a:no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spcAft>
                <a:spcPts val="300"/>
              </a:spcAft>
              <a:defRPr/>
            </a:pP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ENFERMERÍA </a:t>
            </a:r>
            <a:b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LA</a:t>
            </a:r>
            <a: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ATENCIÓN PRIMARIA</a:t>
            </a:r>
          </a:p>
          <a:p>
            <a:pPr algn="ctr">
              <a:defRPr/>
            </a:pPr>
            <a:r>
              <a:rPr lang="es-ES" sz="28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MURCIA</a:t>
            </a:r>
            <a:endParaRPr lang="es-ES" sz="28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079171" y="4922217"/>
            <a:ext cx="203207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1219170"/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Diciembre</a:t>
            </a:r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  <a:endParaRPr lang="es-ES" sz="1400" b="1" spc="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5298918" y="4869954"/>
            <a:ext cx="15925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30" y="6210808"/>
            <a:ext cx="1985419" cy="4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11819"/>
              </p:ext>
            </p:extLst>
          </p:nvPr>
        </p:nvGraphicFramePr>
        <p:xfrm>
          <a:off x="122734" y="3213770"/>
          <a:ext cx="11664000" cy="2763355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603355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1077202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r>
              <a:rPr lang="es-ES" sz="2000" b="0" i="1" dirty="0">
                <a:latin typeface="Arial Narrow" pitchFamily="34" charset="0"/>
                <a:cs typeface="+mj-cs"/>
              </a:rPr>
              <a:t/>
            </a:r>
            <a:br>
              <a:rPr lang="es-ES" sz="2000" b="0" i="1" dirty="0">
                <a:latin typeface="Arial Narrow" pitchFamily="34" charset="0"/>
                <a:cs typeface="+mj-cs"/>
              </a:rPr>
            </a:b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(Entrevistador leer y repuesta única)</a:t>
            </a: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3830919656"/>
              </p:ext>
            </p:extLst>
          </p:nvPr>
        </p:nvGraphicFramePr>
        <p:xfrm>
          <a:off x="235079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19 Rectángulo"/>
          <p:cNvSpPr/>
          <p:nvPr/>
        </p:nvSpPr>
        <p:spPr>
          <a:xfrm>
            <a:off x="334566" y="4602859"/>
            <a:ext cx="3384376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223674" y="2277666"/>
            <a:ext cx="6447596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4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suele estar con….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325267" y="5057189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283828151"/>
              </p:ext>
            </p:extLst>
          </p:nvPr>
        </p:nvGraphicFramePr>
        <p:xfrm>
          <a:off x="429500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1425790707"/>
              </p:ext>
            </p:extLst>
          </p:nvPr>
        </p:nvGraphicFramePr>
        <p:xfrm>
          <a:off x="631123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054623918"/>
              </p:ext>
            </p:extLst>
          </p:nvPr>
        </p:nvGraphicFramePr>
        <p:xfrm>
          <a:off x="825544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3771790102"/>
              </p:ext>
            </p:extLst>
          </p:nvPr>
        </p:nvGraphicFramePr>
        <p:xfrm>
          <a:off x="10199662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25 Rectángulo"/>
          <p:cNvSpPr/>
          <p:nvPr/>
        </p:nvSpPr>
        <p:spPr>
          <a:xfrm>
            <a:off x="419973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41349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34,2%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215954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7429723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33,3%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816017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937393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39,8%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0104386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1318155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50,2%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11255719" y="496925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694060" y="1310844"/>
            <a:ext cx="9156126" cy="89481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sz="1800" b="0" dirty="0">
                <a:latin typeface="Segoe Print" pitchFamily="2" charset="0"/>
              </a:rPr>
              <a:t>La participación de la enfermera en la atención </a:t>
            </a:r>
            <a:r>
              <a:rPr lang="es-MX" sz="1800" b="0" dirty="0" smtClean="0">
                <a:latin typeface="Segoe Print" pitchFamily="2" charset="0"/>
              </a:rPr>
              <a:t>de los </a:t>
            </a:r>
            <a:r>
              <a:rPr lang="es-MX" sz="1800" b="0" dirty="0">
                <a:latin typeface="Segoe Print" pitchFamily="2" charset="0"/>
              </a:rPr>
              <a:t>centros de salud es mayor a medida que aumenta la edad del </a:t>
            </a:r>
            <a:r>
              <a:rPr lang="es-MX" sz="1800" b="0" dirty="0" smtClean="0">
                <a:latin typeface="Segoe Print" pitchFamily="2" charset="0"/>
              </a:rPr>
              <a:t>paciente: está presente </a:t>
            </a:r>
            <a:r>
              <a:rPr lang="es-MX" sz="1800" b="0" dirty="0" smtClean="0">
                <a:latin typeface="Segoe Print" pitchFamily="2" charset="0"/>
              </a:rPr>
              <a:t>en  </a:t>
            </a:r>
            <a:r>
              <a:rPr lang="es-MX" sz="1800" b="0" dirty="0" smtClean="0">
                <a:latin typeface="Segoe Print" pitchFamily="2" charset="0"/>
              </a:rPr>
              <a:t>el 50,2% de las visitas de los pacientes de 65 años o más</a:t>
            </a:r>
            <a:endParaRPr lang="es-MX" sz="1800" b="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1423798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P9¿Ha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tenido usted algún caso en el que en el Centro de Salud sólo necesitara la atención de la enfermera?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P10.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Qué nivel de satisfacción de 0 a 10 ha tenido 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60672" y="2856403"/>
            <a:ext cx="8574551" cy="35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0" y="6416238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40442" y="3429794"/>
            <a:ext cx="4670119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215 CuadroTexto"/>
          <p:cNvSpPr txBox="1"/>
          <p:nvPr/>
        </p:nvSpPr>
        <p:spPr>
          <a:xfrm>
            <a:off x="1749902" y="328577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778714" y="3439341"/>
            <a:ext cx="4752528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315 CuadroTexto"/>
          <p:cNvSpPr txBox="1"/>
          <p:nvPr/>
        </p:nvSpPr>
        <p:spPr>
          <a:xfrm>
            <a:off x="7943413" y="3295325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MURCIA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649908" y="4210154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4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915" y="4324504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298620" y="4940057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8,58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Freeform 44"/>
          <p:cNvSpPr>
            <a:spLocks noEditPoints="1"/>
          </p:cNvSpPr>
          <p:nvPr/>
        </p:nvSpPr>
        <p:spPr bwMode="auto">
          <a:xfrm rot="8166708">
            <a:off x="3287021" y="4659570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75182"/>
              </p:ext>
            </p:extLst>
          </p:nvPr>
        </p:nvGraphicFramePr>
        <p:xfrm>
          <a:off x="549452" y="3505903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26 Rectángulo"/>
          <p:cNvSpPr/>
          <p:nvPr/>
        </p:nvSpPr>
        <p:spPr>
          <a:xfrm>
            <a:off x="9735153" y="4206053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1160" y="4320403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383865" y="4935956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9,07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" name="2Freeform 44"/>
          <p:cNvSpPr>
            <a:spLocks noEditPoints="1"/>
          </p:cNvSpPr>
          <p:nvPr/>
        </p:nvSpPr>
        <p:spPr bwMode="auto">
          <a:xfrm rot="8166708">
            <a:off x="9372266" y="4655469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868738"/>
              </p:ext>
            </p:extLst>
          </p:nvPr>
        </p:nvGraphicFramePr>
        <p:xfrm>
          <a:off x="6634697" y="3450191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15 CuadroTexto"/>
          <p:cNvSpPr txBox="1"/>
          <p:nvPr/>
        </p:nvSpPr>
        <p:spPr>
          <a:xfrm>
            <a:off x="474406" y="1053530"/>
            <a:ext cx="11309432" cy="159507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Algo más de la mitad de los ciudadanos entrevistados en ambas muestras ha tenido algún caso en el que, en el centro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salud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únicamente ha necesitado la atención de una enfermera. En estos casos, la atención de la enfermera se valora con una nota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de sobresaliente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atención “exclusiva” de la enfermera tiene un importante peso en las visitas a los centros y una excelente valoración</a:t>
            </a:r>
          </a:p>
        </p:txBody>
      </p:sp>
    </p:spTree>
    <p:extLst>
      <p:ext uri="{BB962C8B-B14F-4D97-AF65-F5344CB8AC3E}">
        <p14:creationId xmlns:p14="http://schemas.microsoft.com/office/powerpoint/2010/main" val="31297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73279" y="2545953"/>
            <a:ext cx="75989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r>
              <a:rPr lang="es-ES" sz="2400" b="0" dirty="0">
                <a:latin typeface="Arial Narrow" pitchFamily="34" charset="0"/>
                <a:cs typeface="+mj-cs"/>
              </a:rPr>
              <a:t/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11569"/>
            <a:ext cx="10055646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 ¿Ha tenido usted algún caso en el que en el Centro de Salud sólo necesitara la atención de la enfermera? P10. Qué nivel de satisfacción de 0 a 10 ha tenido </a:t>
            </a:r>
          </a:p>
        </p:txBody>
      </p:sp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2251011515"/>
              </p:ext>
            </p:extLst>
          </p:nvPr>
        </p:nvGraphicFramePr>
        <p:xfrm>
          <a:off x="2401471" y="2565698"/>
          <a:ext cx="34224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37742"/>
              </p:ext>
            </p:extLst>
          </p:nvPr>
        </p:nvGraphicFramePr>
        <p:xfrm>
          <a:off x="673279" y="26377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24 Rectángulo"/>
          <p:cNvSpPr/>
          <p:nvPr/>
        </p:nvSpPr>
        <p:spPr>
          <a:xfrm>
            <a:off x="521549" y="1803832"/>
            <a:ext cx="7966694" cy="4126497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78582" y="1283717"/>
            <a:ext cx="5345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4413636" y="5228833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Freeform 44"/>
          <p:cNvSpPr>
            <a:spLocks noEditPoints="1"/>
          </p:cNvSpPr>
          <p:nvPr/>
        </p:nvSpPr>
        <p:spPr bwMode="auto">
          <a:xfrm rot="8108540">
            <a:off x="5781620" y="4272932"/>
            <a:ext cx="470987" cy="504332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30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802258"/>
              </p:ext>
            </p:extLst>
          </p:nvPr>
        </p:nvGraphicFramePr>
        <p:xfrm>
          <a:off x="6355759" y="2322950"/>
          <a:ext cx="2924572" cy="339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963" y="2043058"/>
            <a:ext cx="2103475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6167214" y="1283717"/>
            <a:ext cx="2465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¿Qué nivel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satisfacción ha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tenido ?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6298287" y="5682597"/>
            <a:ext cx="18918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Sólo atención enfermera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801980" y="2669446"/>
            <a:ext cx="3053865" cy="239526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mayores de 50 años son los que más visitan en “exclusiva” a la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enfermera 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esta atención mejora a medida que aumenta la edad del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ciudadano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hasta llegar a una puntación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8,99 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3876" y="609452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4413636" y="4713704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4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Valoración de los Centros de Atención Primaria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31841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Me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279917"/>
            <a:ext cx="2624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06575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215 CuadroTexto"/>
          <p:cNvSpPr txBox="1"/>
          <p:nvPr/>
        </p:nvSpPr>
        <p:spPr>
          <a:xfrm>
            <a:off x="1925292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520803"/>
              </p:ext>
            </p:extLst>
          </p:nvPr>
        </p:nvGraphicFramePr>
        <p:xfrm>
          <a:off x="3405201" y="2720198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55149"/>
              </p:ext>
            </p:extLst>
          </p:nvPr>
        </p:nvGraphicFramePr>
        <p:xfrm>
          <a:off x="406574" y="3080237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19 Rectángulo"/>
          <p:cNvSpPr/>
          <p:nvPr/>
        </p:nvSpPr>
        <p:spPr>
          <a:xfrm>
            <a:off x="6239222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315 CuadroTexto"/>
          <p:cNvSpPr txBox="1"/>
          <p:nvPr/>
        </p:nvSpPr>
        <p:spPr>
          <a:xfrm>
            <a:off x="7757939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MURCIA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1" name="2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819681"/>
              </p:ext>
            </p:extLst>
          </p:nvPr>
        </p:nvGraphicFramePr>
        <p:xfrm>
          <a:off x="9165841" y="2709714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004294"/>
              </p:ext>
            </p:extLst>
          </p:nvPr>
        </p:nvGraphicFramePr>
        <p:xfrm>
          <a:off x="6167214" y="3069753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267" y="5446018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550590" y="920400"/>
            <a:ext cx="10941726" cy="150128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>
                <a:latin typeface="Segoe Print" panose="02000600000000000000" pitchFamily="2" charset="0"/>
              </a:rPr>
              <a:t>En la valoración de los Centros de Atención Primaria, las enfermeras y los médicos comparten las notas más </a:t>
            </a:r>
            <a:r>
              <a:rPr lang="es-MX" dirty="0" smtClean="0">
                <a:latin typeface="Segoe Print" panose="02000600000000000000" pitchFamily="2" charset="0"/>
              </a:rPr>
              <a:t>altas</a:t>
            </a:r>
            <a:r>
              <a:rPr lang="es-MX" dirty="0" smtClean="0">
                <a:latin typeface="Segoe Print" panose="02000600000000000000" pitchFamily="2" charset="0"/>
              </a:rPr>
              <a:t>.</a:t>
            </a:r>
            <a:r>
              <a:rPr lang="es-MX" b="0" dirty="0" smtClean="0">
                <a:latin typeface="Segoe Print" panose="02000600000000000000" pitchFamily="2" charset="0"/>
              </a:rPr>
              <a:t> </a:t>
            </a:r>
            <a:endParaRPr lang="es-MX" b="0" dirty="0" smtClean="0">
              <a:latin typeface="Segoe Print" panose="02000600000000000000" pitchFamily="2" charset="0"/>
            </a:endParaRPr>
          </a:p>
          <a:p>
            <a:r>
              <a:rPr lang="es-MX" dirty="0" smtClean="0">
                <a:latin typeface="Segoe Print" panose="02000600000000000000" pitchFamily="2" charset="0"/>
              </a:rPr>
              <a:t>En el total</a:t>
            </a:r>
            <a:r>
              <a:rPr lang="es-MX" dirty="0">
                <a:latin typeface="Segoe Print" panose="02000600000000000000" pitchFamily="2" charset="0"/>
              </a:rPr>
              <a:t>, los puntos más débiles de los </a:t>
            </a:r>
            <a:r>
              <a:rPr lang="es-MX" dirty="0" smtClean="0">
                <a:latin typeface="Segoe Print" panose="02000600000000000000" pitchFamily="2" charset="0"/>
              </a:rPr>
              <a:t>CAP son el </a:t>
            </a:r>
            <a:r>
              <a:rPr lang="es-MX" dirty="0">
                <a:latin typeface="Segoe Print" panose="02000600000000000000" pitchFamily="2" charset="0"/>
              </a:rPr>
              <a:t>tiempo de espera para la cita, la facilidad para pedirla y la atención del personal de </a:t>
            </a:r>
            <a:r>
              <a:rPr lang="es-MX" dirty="0" smtClean="0">
                <a:latin typeface="Segoe Print" panose="02000600000000000000" pitchFamily="2" charset="0"/>
              </a:rPr>
              <a:t>información. En Murcia, el punto más crítico se reduce al tiempo de espera para pedir cita </a:t>
            </a:r>
            <a:endParaRPr lang="es-MX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1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24165"/>
              </p:ext>
            </p:extLst>
          </p:nvPr>
        </p:nvGraphicFramePr>
        <p:xfrm>
          <a:off x="122734" y="2677528"/>
          <a:ext cx="11664000" cy="322995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2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7,85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7,97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At. del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personal 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7,12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4,83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567610"/>
              </p:ext>
            </p:extLst>
          </p:nvPr>
        </p:nvGraphicFramePr>
        <p:xfrm>
          <a:off x="4295006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2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005586"/>
              </p:ext>
            </p:extLst>
          </p:nvPr>
        </p:nvGraphicFramePr>
        <p:xfrm>
          <a:off x="6140969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3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339026"/>
              </p:ext>
            </p:extLst>
          </p:nvPr>
        </p:nvGraphicFramePr>
        <p:xfrm>
          <a:off x="8111430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4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530105"/>
              </p:ext>
            </p:extLst>
          </p:nvPr>
        </p:nvGraphicFramePr>
        <p:xfrm>
          <a:off x="9629853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668230"/>
              </p:ext>
            </p:extLst>
          </p:nvPr>
        </p:nvGraphicFramePr>
        <p:xfrm>
          <a:off x="2278783" y="2705841"/>
          <a:ext cx="2304255" cy="326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Me 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8" y="2279988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2Rectangle 26"/>
          <p:cNvSpPr txBox="1">
            <a:spLocks noChangeArrowheads="1"/>
          </p:cNvSpPr>
          <p:nvPr/>
        </p:nvSpPr>
        <p:spPr bwMode="auto">
          <a:xfrm>
            <a:off x="2106476" y="2145263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18315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728449" y="981522"/>
            <a:ext cx="10978340" cy="105049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general,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mas críticos con el centro de salud son los menores de 50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años, a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esa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edad,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percepción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mejora hasta alcanzar la mayor valoración entre los mayores de 65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03118" y="6070233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7515908" y="6081995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5366683" y="6000425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568253" y="6007274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2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ES" dirty="0" smtClean="0"/>
              <a:t>Conocimiento y valoración de la enfermera de referencia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23848" y="2037123"/>
            <a:ext cx="2534600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6891" y="189434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referencia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P.6/P16.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527254" y="3004450"/>
            <a:ext cx="5004557" cy="317448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54644" y="2990375"/>
            <a:ext cx="5004557" cy="317448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086744" y="3016006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rgbClr val="1F497D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2Rectangle 26"/>
          <p:cNvSpPr txBox="1">
            <a:spLocks noChangeArrowheads="1"/>
          </p:cNvSpPr>
          <p:nvPr/>
        </p:nvSpPr>
        <p:spPr bwMode="auto">
          <a:xfrm>
            <a:off x="6570889" y="3016006"/>
            <a:ext cx="276459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No ha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</a:t>
            </a:r>
            <a:r>
              <a:rPr lang="es-ES" sz="11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28806" y="5925015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04482" y="5925015"/>
            <a:ext cx="28232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No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54644" y="2637706"/>
            <a:ext cx="10297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</a:t>
            </a: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usted si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tiene asignada una enfermera de referencia al igual que un médico</a:t>
            </a:r>
          </a:p>
        </p:txBody>
      </p:sp>
      <p:graphicFrame>
        <p:nvGraphicFramePr>
          <p:cNvPr id="11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746918"/>
              </p:ext>
            </p:extLst>
          </p:nvPr>
        </p:nvGraphicFramePr>
        <p:xfrm>
          <a:off x="1208244" y="3407846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4470036" y="5604855"/>
            <a:ext cx="130924" cy="119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470036" y="5838296"/>
            <a:ext cx="130924" cy="1190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634738" y="5527902"/>
            <a:ext cx="167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679409" y="5781088"/>
            <a:ext cx="1217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MURCIA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22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957314"/>
              </p:ext>
            </p:extLst>
          </p:nvPr>
        </p:nvGraphicFramePr>
        <p:xfrm>
          <a:off x="7103318" y="3418462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29 Rectángulo"/>
          <p:cNvSpPr/>
          <p:nvPr/>
        </p:nvSpPr>
        <p:spPr>
          <a:xfrm>
            <a:off x="9911630" y="5604855"/>
            <a:ext cx="130924" cy="119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9911630" y="5838296"/>
            <a:ext cx="130924" cy="1190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0076332" y="5527902"/>
            <a:ext cx="17075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0121003" y="5781088"/>
            <a:ext cx="1217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MURCIA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4" name="15 CuadroTexto"/>
          <p:cNvSpPr txBox="1"/>
          <p:nvPr/>
        </p:nvSpPr>
        <p:spPr>
          <a:xfrm>
            <a:off x="1678913" y="1485578"/>
            <a:ext cx="9384845" cy="83096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conocimiento de la figura de la enfermera de referencia es mayor entre los ciudadanos que han acudido a un centro de salud en los últimos 6-8 meses y también es mayor en la muestra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Murcia que en total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2Freeform 9"/>
          <p:cNvSpPr>
            <a:spLocks/>
          </p:cNvSpPr>
          <p:nvPr/>
        </p:nvSpPr>
        <p:spPr bwMode="auto">
          <a:xfrm>
            <a:off x="3745736" y="3524074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Freeform 9"/>
          <p:cNvSpPr>
            <a:spLocks/>
          </p:cNvSpPr>
          <p:nvPr/>
        </p:nvSpPr>
        <p:spPr bwMode="auto">
          <a:xfrm>
            <a:off x="9241204" y="3545860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5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261442"/>
            <a:ext cx="972473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referencia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r>
              <a:rPr lang="es-ES" sz="2000" b="0" i="1" dirty="0" smtClean="0">
                <a:latin typeface="Arial Narrow" pitchFamily="34" charset="0"/>
                <a:cs typeface="+mj-cs"/>
              </a:rPr>
              <a:t>Según 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16546" y="2307263"/>
            <a:ext cx="680685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886136659"/>
              </p:ext>
            </p:extLst>
          </p:nvPr>
        </p:nvGraphicFramePr>
        <p:xfrm>
          <a:off x="2744738" y="2327008"/>
          <a:ext cx="49346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2158"/>
              </p:ext>
            </p:extLst>
          </p:nvPr>
        </p:nvGraphicFramePr>
        <p:xfrm>
          <a:off x="1016546" y="23270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864816" y="1565142"/>
            <a:ext cx="7246614" cy="443427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Rectangle 26"/>
          <p:cNvSpPr txBox="1">
            <a:spLocks noChangeArrowheads="1"/>
          </p:cNvSpPr>
          <p:nvPr/>
        </p:nvSpPr>
        <p:spPr bwMode="auto">
          <a:xfrm>
            <a:off x="944538" y="1269554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69544" y="1751511"/>
            <a:ext cx="6997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usted si tiene asignada una enfermera de referencia al igual que un médico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162422" y="4458784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1" name="2Freeform 9"/>
          <p:cNvSpPr>
            <a:spLocks/>
          </p:cNvSpPr>
          <p:nvPr/>
        </p:nvSpPr>
        <p:spPr bwMode="auto">
          <a:xfrm>
            <a:off x="4119558" y="4978605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82638" y="5764083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327454" y="2815126"/>
            <a:ext cx="3155354" cy="197956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enfermera de referencia es más conocida por los mayores de 50 años y menos conocida por los menores de esta edad, ya que la edad condiciona la frecuencia de visita al centro de salud</a:t>
            </a:r>
          </a:p>
        </p:txBody>
      </p:sp>
    </p:spTree>
    <p:extLst>
      <p:ext uri="{BB962C8B-B14F-4D97-AF65-F5344CB8AC3E}">
        <p14:creationId xmlns:p14="http://schemas.microsoft.com/office/powerpoint/2010/main" val="419728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y valoración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de referencia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¿Con qué frecuencia suele ir a su enfermera de referencia?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 P.8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Valore por favor en su enfermera (de 0 a 10): 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98992"/>
              </p:ext>
            </p:extLst>
          </p:nvPr>
        </p:nvGraphicFramePr>
        <p:xfrm>
          <a:off x="1323603" y="2203325"/>
          <a:ext cx="2052000" cy="3818761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7989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144793918"/>
              </p:ext>
            </p:extLst>
          </p:nvPr>
        </p:nvGraphicFramePr>
        <p:xfrm>
          <a:off x="3551659" y="2772798"/>
          <a:ext cx="2952328" cy="320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1535435" y="2758701"/>
            <a:ext cx="3492388" cy="21592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61702" y="6094090"/>
            <a:ext cx="49632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103348"/>
              </p:ext>
            </p:extLst>
          </p:nvPr>
        </p:nvGraphicFramePr>
        <p:xfrm>
          <a:off x="6664578" y="2349674"/>
          <a:ext cx="2052000" cy="314599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6902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30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510362"/>
              </p:ext>
            </p:extLst>
          </p:nvPr>
        </p:nvGraphicFramePr>
        <p:xfrm>
          <a:off x="8719078" y="2819328"/>
          <a:ext cx="2304255" cy="266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31 Rectángulo"/>
          <p:cNvSpPr/>
          <p:nvPr/>
        </p:nvSpPr>
        <p:spPr>
          <a:xfrm>
            <a:off x="6239222" y="6094090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54644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1061703" y="2227144"/>
            <a:ext cx="517419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235893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99958" y="2227144"/>
            <a:ext cx="299242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sp>
        <p:nvSpPr>
          <p:cNvPr id="17" name="2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262" y="2637706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Freeform 55"/>
          <p:cNvSpPr>
            <a:spLocks/>
          </p:cNvSpPr>
          <p:nvPr/>
        </p:nvSpPr>
        <p:spPr bwMode="auto">
          <a:xfrm rot="3314931" flipH="1">
            <a:off x="5755901" y="4026594"/>
            <a:ext cx="765367" cy="765668"/>
          </a:xfrm>
          <a:custGeom>
            <a:avLst/>
            <a:gdLst>
              <a:gd name="T0" fmla="*/ 165 w 201"/>
              <a:gd name="T1" fmla="*/ 119 h 299"/>
              <a:gd name="T2" fmla="*/ 88 w 201"/>
              <a:gd name="T3" fmla="*/ 27 h 299"/>
              <a:gd name="T4" fmla="*/ 128 w 201"/>
              <a:gd name="T5" fmla="*/ 11 h 299"/>
              <a:gd name="T6" fmla="*/ 126 w 201"/>
              <a:gd name="T7" fmla="*/ 2 h 299"/>
              <a:gd name="T8" fmla="*/ 5 w 201"/>
              <a:gd name="T9" fmla="*/ 22 h 299"/>
              <a:gd name="T10" fmla="*/ 4 w 201"/>
              <a:gd name="T11" fmla="*/ 31 h 299"/>
              <a:gd name="T12" fmla="*/ 84 w 201"/>
              <a:gd name="T13" fmla="*/ 99 h 299"/>
              <a:gd name="T14" fmla="*/ 92 w 201"/>
              <a:gd name="T15" fmla="*/ 95 h 299"/>
              <a:gd name="T16" fmla="*/ 81 w 201"/>
              <a:gd name="T17" fmla="*/ 54 h 299"/>
              <a:gd name="T18" fmla="*/ 168 w 201"/>
              <a:gd name="T19" fmla="*/ 296 h 299"/>
              <a:gd name="T20" fmla="*/ 173 w 201"/>
              <a:gd name="T21" fmla="*/ 296 h 299"/>
              <a:gd name="T22" fmla="*/ 73 w 201"/>
              <a:gd name="T23" fmla="*/ 35 h 299"/>
              <a:gd name="T24" fmla="*/ 66 w 201"/>
              <a:gd name="T25" fmla="*/ 39 h 299"/>
              <a:gd name="T26" fmla="*/ 79 w 201"/>
              <a:gd name="T27" fmla="*/ 79 h 299"/>
              <a:gd name="T28" fmla="*/ 16 w 201"/>
              <a:gd name="T29" fmla="*/ 28 h 299"/>
              <a:gd name="T30" fmla="*/ 107 w 201"/>
              <a:gd name="T31" fmla="*/ 11 h 299"/>
              <a:gd name="T32" fmla="*/ 72 w 201"/>
              <a:gd name="T33" fmla="*/ 21 h 299"/>
              <a:gd name="T34" fmla="*/ 72 w 201"/>
              <a:gd name="T35" fmla="*/ 30 h 299"/>
              <a:gd name="T36" fmla="*/ 163 w 201"/>
              <a:gd name="T37" fmla="*/ 141 h 299"/>
              <a:gd name="T38" fmla="*/ 191 w 201"/>
              <a:gd name="T39" fmla="*/ 293 h 299"/>
              <a:gd name="T40" fmla="*/ 200 w 201"/>
              <a:gd name="T41" fmla="*/ 293 h 299"/>
              <a:gd name="T42" fmla="*/ 165 w 201"/>
              <a:gd name="T43" fmla="*/ 11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1" h="299">
                <a:moveTo>
                  <a:pt x="165" y="119"/>
                </a:moveTo>
                <a:cubicBezTo>
                  <a:pt x="150" y="80"/>
                  <a:pt x="125" y="46"/>
                  <a:pt x="88" y="27"/>
                </a:cubicBezTo>
                <a:cubicBezTo>
                  <a:pt x="102" y="23"/>
                  <a:pt x="115" y="18"/>
                  <a:pt x="128" y="11"/>
                </a:cubicBezTo>
                <a:cubicBezTo>
                  <a:pt x="132" y="9"/>
                  <a:pt x="130" y="3"/>
                  <a:pt x="126" y="2"/>
                </a:cubicBezTo>
                <a:cubicBezTo>
                  <a:pt x="84" y="0"/>
                  <a:pt x="43" y="6"/>
                  <a:pt x="5" y="22"/>
                </a:cubicBezTo>
                <a:cubicBezTo>
                  <a:pt x="2" y="24"/>
                  <a:pt x="0" y="29"/>
                  <a:pt x="4" y="31"/>
                </a:cubicBezTo>
                <a:cubicBezTo>
                  <a:pt x="35" y="48"/>
                  <a:pt x="62" y="70"/>
                  <a:pt x="84" y="99"/>
                </a:cubicBezTo>
                <a:cubicBezTo>
                  <a:pt x="87" y="103"/>
                  <a:pt x="93" y="100"/>
                  <a:pt x="92" y="95"/>
                </a:cubicBezTo>
                <a:cubicBezTo>
                  <a:pt x="89" y="81"/>
                  <a:pt x="85" y="68"/>
                  <a:pt x="81" y="54"/>
                </a:cubicBezTo>
                <a:cubicBezTo>
                  <a:pt x="143" y="118"/>
                  <a:pt x="175" y="206"/>
                  <a:pt x="168" y="296"/>
                </a:cubicBezTo>
                <a:cubicBezTo>
                  <a:pt x="167" y="299"/>
                  <a:pt x="173" y="299"/>
                  <a:pt x="173" y="296"/>
                </a:cubicBezTo>
                <a:cubicBezTo>
                  <a:pt x="184" y="199"/>
                  <a:pt x="146" y="101"/>
                  <a:pt x="73" y="35"/>
                </a:cubicBezTo>
                <a:cubicBezTo>
                  <a:pt x="70" y="32"/>
                  <a:pt x="64" y="35"/>
                  <a:pt x="66" y="39"/>
                </a:cubicBezTo>
                <a:cubicBezTo>
                  <a:pt x="71" y="52"/>
                  <a:pt x="75" y="66"/>
                  <a:pt x="79" y="79"/>
                </a:cubicBezTo>
                <a:cubicBezTo>
                  <a:pt x="61" y="59"/>
                  <a:pt x="40" y="41"/>
                  <a:pt x="16" y="28"/>
                </a:cubicBezTo>
                <a:cubicBezTo>
                  <a:pt x="46" y="16"/>
                  <a:pt x="76" y="11"/>
                  <a:pt x="107" y="11"/>
                </a:cubicBezTo>
                <a:cubicBezTo>
                  <a:pt x="96" y="16"/>
                  <a:pt x="84" y="19"/>
                  <a:pt x="72" y="21"/>
                </a:cubicBezTo>
                <a:cubicBezTo>
                  <a:pt x="67" y="22"/>
                  <a:pt x="68" y="28"/>
                  <a:pt x="72" y="30"/>
                </a:cubicBezTo>
                <a:cubicBezTo>
                  <a:pt x="120" y="48"/>
                  <a:pt x="148" y="94"/>
                  <a:pt x="163" y="141"/>
                </a:cubicBezTo>
                <a:cubicBezTo>
                  <a:pt x="178" y="190"/>
                  <a:pt x="186" y="242"/>
                  <a:pt x="191" y="293"/>
                </a:cubicBezTo>
                <a:cubicBezTo>
                  <a:pt x="191" y="299"/>
                  <a:pt x="201" y="299"/>
                  <a:pt x="200" y="293"/>
                </a:cubicBezTo>
                <a:cubicBezTo>
                  <a:pt x="196" y="235"/>
                  <a:pt x="186" y="174"/>
                  <a:pt x="165" y="1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583038" y="3069754"/>
            <a:ext cx="179687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Han sido atendidos en el último año</a:t>
            </a:r>
          </a:p>
          <a:p>
            <a: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  <a:t>70,6% </a:t>
            </a:r>
            <a:b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</a:b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70,3%</a:t>
            </a:r>
            <a:endParaRPr lang="es-ES" sz="1200" dirty="0">
              <a:solidFill>
                <a:schemeClr val="tx2">
                  <a:lumMod val="60000"/>
                  <a:lumOff val="4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617496" y="5577564"/>
            <a:ext cx="130924" cy="1190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9617496" y="5811004"/>
            <a:ext cx="130924" cy="1190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9782262" y="5446018"/>
            <a:ext cx="1183135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9747775" y="5500611"/>
            <a:ext cx="1644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9747775" y="5753797"/>
            <a:ext cx="1217622" cy="276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MURCIA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4578749" y="5564659"/>
            <a:ext cx="130924" cy="119022"/>
          </a:xfrm>
          <a:prstGeom prst="rect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4578749" y="5798099"/>
            <a:ext cx="130924" cy="1190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4743515" y="5433113"/>
            <a:ext cx="1183135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4670928" y="5525806"/>
            <a:ext cx="1543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4709028" y="5740892"/>
            <a:ext cx="1217622" cy="276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MURCIA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5" name="15 CuadroTexto"/>
          <p:cNvSpPr txBox="1"/>
          <p:nvPr/>
        </p:nvSpPr>
        <p:spPr>
          <a:xfrm>
            <a:off x="957202" y="909514"/>
            <a:ext cx="10061483" cy="119840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mayoría de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conocen la existencia de la enfermera de referencia ha sido atendidos por ella en el último año (70,6% en el total y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70,3%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Murcia)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su atención es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“excelente”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/>
            </a:r>
            <a:b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personal y facilidad para ser atendido </a:t>
            </a:r>
          </a:p>
        </p:txBody>
      </p:sp>
    </p:spTree>
    <p:extLst>
      <p:ext uri="{BB962C8B-B14F-4D97-AF65-F5344CB8AC3E}">
        <p14:creationId xmlns:p14="http://schemas.microsoft.com/office/powerpoint/2010/main" val="256529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574926" y="2152520"/>
            <a:ext cx="8208912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61950" indent="-361950">
              <a:spcAft>
                <a:spcPts val="1800"/>
              </a:spcAft>
            </a:pPr>
            <a:r>
              <a:rPr lang="es-ES_tradn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r>
              <a:rPr lang="es-ES_tradnl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Metodología y ficha técnica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Experiencia en los Centros de Atención Primaria</a:t>
            </a:r>
            <a:endParaRPr lang="es-ES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Valoración de los Centros de Atención Primaria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valoración de la enfermera de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referencia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opinión social de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profesión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enfermera</a:t>
            </a:r>
            <a:endParaRPr lang="es-E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 rot="16200000">
            <a:off x="-1457593" y="2037122"/>
            <a:ext cx="570053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rgbClr val="00478F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índice</a:t>
            </a:r>
            <a:endParaRPr lang="es-ES" sz="17500" b="1" dirty="0">
              <a:ln>
                <a:solidFill>
                  <a:srgbClr val="00478F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la </a:t>
            </a:r>
            <a:r>
              <a:rPr lang="es-ES" sz="2400" b="0" dirty="0">
                <a:latin typeface="Arial Narrow" pitchFamily="34" charset="0"/>
                <a:cs typeface="+mj-cs"/>
              </a:rPr>
              <a:t>enfermera de referencia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¿Con qué frecuencia suele ir a su enfermera de referencia?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41620"/>
              </p:ext>
            </p:extLst>
          </p:nvPr>
        </p:nvGraphicFramePr>
        <p:xfrm>
          <a:off x="122734" y="2925739"/>
          <a:ext cx="11664000" cy="283868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47880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295682" y="2277666"/>
            <a:ext cx="644759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4566" y="3307551"/>
            <a:ext cx="3384376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186994" y="3320778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20321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818343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0127654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6636" y="6342319"/>
            <a:ext cx="66720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9047534" y="5823116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134766" y="1150108"/>
            <a:ext cx="8242468" cy="839526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Las visitas y la frecuencia de visitas a la enfermera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referencia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aumenta a medida que aumenta la edad del ciudadano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4" name="33 Gráfico"/>
          <p:cNvGraphicFramePr/>
          <p:nvPr>
            <p:extLst>
              <p:ext uri="{D42A27DB-BD31-4B8C-83A1-F6EECF244321}">
                <p14:modId xmlns:p14="http://schemas.microsoft.com/office/powerpoint/2010/main" val="1120762160"/>
              </p:ext>
            </p:extLst>
          </p:nvPr>
        </p:nvGraphicFramePr>
        <p:xfrm>
          <a:off x="2246124" y="3288607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35 Gráfico"/>
          <p:cNvGraphicFramePr/>
          <p:nvPr>
            <p:extLst>
              <p:ext uri="{D42A27DB-BD31-4B8C-83A1-F6EECF244321}">
                <p14:modId xmlns:p14="http://schemas.microsoft.com/office/powerpoint/2010/main" val="3692043950"/>
              </p:ext>
            </p:extLst>
          </p:nvPr>
        </p:nvGraphicFramePr>
        <p:xfrm>
          <a:off x="4295006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36 Gráfico"/>
          <p:cNvGraphicFramePr/>
          <p:nvPr>
            <p:extLst>
              <p:ext uri="{D42A27DB-BD31-4B8C-83A1-F6EECF244321}">
                <p14:modId xmlns:p14="http://schemas.microsoft.com/office/powerpoint/2010/main" val="2858634540"/>
              </p:ext>
            </p:extLst>
          </p:nvPr>
        </p:nvGraphicFramePr>
        <p:xfrm>
          <a:off x="6311230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38 Gráfico"/>
          <p:cNvGraphicFramePr/>
          <p:nvPr>
            <p:extLst>
              <p:ext uri="{D42A27DB-BD31-4B8C-83A1-F6EECF244321}">
                <p14:modId xmlns:p14="http://schemas.microsoft.com/office/powerpoint/2010/main" val="1671195113"/>
              </p:ext>
            </p:extLst>
          </p:nvPr>
        </p:nvGraphicFramePr>
        <p:xfrm>
          <a:off x="8327454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40 Gráfico"/>
          <p:cNvGraphicFramePr/>
          <p:nvPr>
            <p:extLst>
              <p:ext uri="{D42A27DB-BD31-4B8C-83A1-F6EECF244321}">
                <p14:modId xmlns:p14="http://schemas.microsoft.com/office/powerpoint/2010/main" val="2229865994"/>
              </p:ext>
            </p:extLst>
          </p:nvPr>
        </p:nvGraphicFramePr>
        <p:xfrm>
          <a:off x="10247396" y="330954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325267" y="4061603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85507" y="407483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64,4%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50173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60,9%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48195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1426167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83,0%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9425623" y="402167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2Freeform 9"/>
          <p:cNvSpPr>
            <a:spLocks/>
          </p:cNvSpPr>
          <p:nvPr/>
        </p:nvSpPr>
        <p:spPr bwMode="auto">
          <a:xfrm>
            <a:off x="11399387" y="4013107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21966"/>
              </p:ext>
            </p:extLst>
          </p:nvPr>
        </p:nvGraphicFramePr>
        <p:xfrm>
          <a:off x="122734" y="3357786"/>
          <a:ext cx="11664000" cy="209635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8,50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8,79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31703"/>
              </p:ext>
            </p:extLst>
          </p:nvPr>
        </p:nvGraphicFramePr>
        <p:xfrm>
          <a:off x="4215373" y="3613796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enfermera </a:t>
            </a:r>
            <a:r>
              <a:rPr lang="es-ES" sz="2400" b="0" dirty="0">
                <a:latin typeface="Arial Narrow" pitchFamily="34" charset="0"/>
                <a:cs typeface="+mj-cs"/>
              </a:rPr>
              <a:t>de referencia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P.8. Valore por favor en su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enfermera (de 0 a 10): </a:t>
            </a:r>
            <a:endParaRPr lang="es-ES" sz="12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1008" y="6402795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812236" y="6350922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22643" y="1209639"/>
            <a:ext cx="9066715" cy="110171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Todos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que han visitado a su enfermera de referencia en el último año valoran su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personal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y facilidad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579" y="2854891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327010" y="5854209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7539800" y="5865971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390575" y="5784401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592145" y="5791250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86276" y="2978001"/>
            <a:ext cx="299242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graphicFrame>
        <p:nvGraphicFramePr>
          <p:cNvPr id="36" name="35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389640"/>
              </p:ext>
            </p:extLst>
          </p:nvPr>
        </p:nvGraphicFramePr>
        <p:xfrm>
          <a:off x="2278782" y="3520964"/>
          <a:ext cx="2304255" cy="199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2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167434"/>
              </p:ext>
            </p:extLst>
          </p:nvPr>
        </p:nvGraphicFramePr>
        <p:xfrm>
          <a:off x="618248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3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071973"/>
              </p:ext>
            </p:extLst>
          </p:nvPr>
        </p:nvGraphicFramePr>
        <p:xfrm>
          <a:off x="818343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4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055370"/>
              </p:ext>
            </p:extLst>
          </p:nvPr>
        </p:nvGraphicFramePr>
        <p:xfrm>
          <a:off x="10127654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490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MX" dirty="0" smtClean="0"/>
              <a:t>Conocimiento y opinión social </a:t>
            </a:r>
            <a:br>
              <a:rPr lang="es-MX" dirty="0" smtClean="0"/>
            </a:br>
            <a:r>
              <a:rPr lang="es-MX" dirty="0" smtClean="0"/>
              <a:t>de la profesión enfermera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189434"/>
            <a:ext cx="10228795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826081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3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MURCIA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209615"/>
              </p:ext>
            </p:extLst>
          </p:nvPr>
        </p:nvGraphicFramePr>
        <p:xfrm>
          <a:off x="6383238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395773" y="1094847"/>
            <a:ext cx="11326858" cy="114398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torno a 8 de cada 10 ciudadanos consultados sabe que la enfermería es una profesión que requiere estudios universitarios de grado, aunque el 21,2% (total) y 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21,3% (Murcia)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todavía no conoce esta información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enfermería es una profesión muy bien valorada que tiene el reto de dar a conocer más su preparación 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2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695775957"/>
              </p:ext>
            </p:extLst>
          </p:nvPr>
        </p:nvGraphicFramePr>
        <p:xfrm>
          <a:off x="2134766" y="2131829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64875"/>
              </p:ext>
            </p:extLst>
          </p:nvPr>
        </p:nvGraphicFramePr>
        <p:xfrm>
          <a:off x="550590" y="2146124"/>
          <a:ext cx="1544659" cy="293985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828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283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20460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No requiere + </a:t>
                      </a:r>
                      <a:b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No lo tengo claro</a:t>
                      </a:r>
                      <a:endParaRPr lang="es-MX" sz="1200" b="1" i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21,2%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18,1%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21,6%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20,7%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24,4%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8" name="15 CuadroTexto"/>
          <p:cNvSpPr txBox="1"/>
          <p:nvPr/>
        </p:nvSpPr>
        <p:spPr>
          <a:xfrm>
            <a:off x="8543477" y="2512310"/>
            <a:ext cx="3024337" cy="240738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Hay un elevado conocimiento del carácter universitario de la profesión en todos los tramos de edad: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conocimiento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tienen los ciudadanos más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jóvenes y el menor se da 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</a:t>
            </a: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691024" y="3186462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6876879" y="462430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61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</a:t>
            </a:r>
            <a:r>
              <a:rPr lang="es-ES" sz="2400" dirty="0" smtClean="0"/>
              <a:t>recetar </a:t>
            </a:r>
            <a:r>
              <a:rPr lang="es-ES" sz="2400" dirty="0"/>
              <a:t>algunos medicamentos?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1783838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040760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2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MURCIA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88459"/>
              </p:ext>
            </p:extLst>
          </p:nvPr>
        </p:nvGraphicFramePr>
        <p:xfrm>
          <a:off x="631123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5 CuadroTexto"/>
          <p:cNvSpPr txBox="1"/>
          <p:nvPr/>
        </p:nvSpPr>
        <p:spPr>
          <a:xfrm>
            <a:off x="1401593" y="1188208"/>
            <a:ext cx="9446141" cy="108945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Sólo el 46,3% de los encuestados en el total de la muestra y el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42,2%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Murcia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creen que las enfermeras </a:t>
            </a: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puede recetar algunos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medicamentos, lo que evidencia la necesidad de seguir insistiendo en este ámbito</a:t>
            </a:r>
          </a:p>
        </p:txBody>
      </p:sp>
    </p:spTree>
    <p:extLst>
      <p:ext uri="{BB962C8B-B14F-4D97-AF65-F5344CB8AC3E}">
        <p14:creationId xmlns:p14="http://schemas.microsoft.com/office/powerpoint/2010/main" val="40406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763094" y="2144536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prescribir algunos medicamentos?</a:t>
            </a:r>
            <a:br>
              <a:rPr lang="es-ES" sz="2400" dirty="0"/>
            </a:br>
            <a:r>
              <a:rPr lang="es-ES" sz="2000" i="1" dirty="0"/>
              <a:t>Según </a:t>
            </a:r>
            <a:r>
              <a:rPr lang="es-ES" sz="2000" i="1" dirty="0" smtClean="0"/>
              <a:t>edad </a:t>
            </a:r>
            <a:r>
              <a:rPr lang="es-ES" sz="2000" i="1" dirty="0" smtClean="0"/>
              <a:t>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0991750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2712150187"/>
              </p:ext>
            </p:extLst>
          </p:nvPr>
        </p:nvGraphicFramePr>
        <p:xfrm>
          <a:off x="2185568" y="2163501"/>
          <a:ext cx="491775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5722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33036"/>
              </p:ext>
            </p:extLst>
          </p:nvPr>
        </p:nvGraphicFramePr>
        <p:xfrm>
          <a:off x="6815430" y="1377954"/>
          <a:ext cx="1296000" cy="3708022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40994">
                <a:tc>
                  <a:txBody>
                    <a:bodyPr/>
                    <a:lstStyle/>
                    <a:p>
                      <a:pPr marL="0" marR="0" indent="0" algn="ct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(%) No puede recetar</a:t>
                      </a:r>
                      <a:b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</a:b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+ (%) No lo tengo claro</a:t>
                      </a:r>
                      <a:endParaRPr lang="es-MX" sz="1050" b="1" i="1" u="none" strike="noStrike" kern="1200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53,7%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52,6%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58,1%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53,3%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50,0%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15 CuadroTexto"/>
          <p:cNvSpPr txBox="1"/>
          <p:nvPr/>
        </p:nvSpPr>
        <p:spPr>
          <a:xfrm>
            <a:off x="8389345" y="2853730"/>
            <a:ext cx="3332602" cy="165618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grupos de menor  y mayor edad son los que más conocen que la enfermera puede recetar algunos medicamentos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959370" y="3345819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Nuevo papel de la enfermera en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8347"/>
              </p:ext>
            </p:extLst>
          </p:nvPr>
        </p:nvGraphicFramePr>
        <p:xfrm>
          <a:off x="334566" y="3310639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682113669"/>
              </p:ext>
            </p:extLst>
          </p:nvPr>
        </p:nvGraphicFramePr>
        <p:xfrm>
          <a:off x="2939792" y="3273811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766614" y="2769755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709907" y="2177755"/>
            <a:ext cx="1106284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159103" y="4087964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77,8%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37320" y="2580213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575994" y="3357787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88952"/>
              </p:ext>
            </p:extLst>
          </p:nvPr>
        </p:nvGraphicFramePr>
        <p:xfrm>
          <a:off x="5951190" y="3322607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295998774"/>
              </p:ext>
            </p:extLst>
          </p:nvPr>
        </p:nvGraphicFramePr>
        <p:xfrm>
          <a:off x="8556416" y="3285779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6383238" y="2781723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775727" y="4099932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77,6%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7808373" y="2580213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MURCIA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1054646" y="850201"/>
            <a:ext cx="10371089" cy="121144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población acepta que la enfermera sea quien asuma el primer contacto con los pacientes</a:t>
            </a:r>
          </a:p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Cerca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8 de cada 10 ciudadanos (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77,8% en el total y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77,6%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Murcia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)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/>
            </a:r>
            <a:b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considera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adecuado (según los casos) que la enfermera reciba a los pacientes antes que el médico para atenderles o derivarles en el caso de ser necesario</a:t>
            </a:r>
          </a:p>
        </p:txBody>
      </p:sp>
    </p:spTree>
    <p:extLst>
      <p:ext uri="{BB962C8B-B14F-4D97-AF65-F5344CB8AC3E}">
        <p14:creationId xmlns:p14="http://schemas.microsoft.com/office/powerpoint/2010/main" val="3399059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Recepción enfermera en Atención Primaria</a:t>
            </a:r>
            <a:br>
              <a:rPr lang="es-ES" sz="2400" dirty="0" smtClean="0"/>
            </a:br>
            <a:r>
              <a:rPr lang="es-ES" sz="2000" i="1" dirty="0"/>
              <a:t>Según edad </a:t>
            </a:r>
            <a:r>
              <a:rPr lang="es-ES" sz="2000" i="1" dirty="0" smtClean="0"/>
              <a:t>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555324939"/>
              </p:ext>
            </p:extLst>
          </p:nvPr>
        </p:nvGraphicFramePr>
        <p:xfrm>
          <a:off x="2185568" y="2163501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0813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63968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De acuerdo + </a:t>
                      </a:r>
                      <a:b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Según los casos</a:t>
                      </a:r>
                      <a:endParaRPr lang="es-MX" sz="1200" b="1" i="1" u="none" strike="noStrike" kern="1200" dirty="0">
                        <a:solidFill>
                          <a:srgbClr val="0070C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77,8%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86,2%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79,4%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74,3%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71,7%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26"/>
          <p:cNvSpPr txBox="1">
            <a:spLocks noChangeArrowheads="1"/>
          </p:cNvSpPr>
          <p:nvPr/>
        </p:nvSpPr>
        <p:spPr bwMode="auto">
          <a:xfrm>
            <a:off x="766614" y="1485117"/>
            <a:ext cx="586145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05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8471470" y="2779450"/>
            <a:ext cx="3405978" cy="187448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más jóvenes (hasta 34 años) muestran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acuerdo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la enfermera reciba a los pacientes antes que 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médico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6883102" y="311547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28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 flipH="1">
            <a:off x="406" y="0"/>
            <a:ext cx="12189600" cy="6859588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50" y="3043452"/>
            <a:ext cx="3511512" cy="7726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98" y="1724026"/>
            <a:ext cx="3085816" cy="97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17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2644974"/>
            <a:ext cx="5760640" cy="1569644"/>
          </a:xfrm>
        </p:spPr>
        <p:txBody>
          <a:bodyPr/>
          <a:lstStyle/>
          <a:p>
            <a:r>
              <a:rPr lang="es-ES_tradnl" dirty="0" smtClean="0"/>
              <a:t>Metodología y</a:t>
            </a:r>
            <a:br>
              <a:rPr lang="es-ES_tradnl" dirty="0" smtClean="0"/>
            </a:br>
            <a:r>
              <a:rPr lang="es-ES_tradnl" dirty="0" smtClean="0"/>
              <a:t> ficha técnica </a:t>
            </a:r>
            <a:endParaRPr lang="es-ES_tradnl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21017" y="2037123"/>
            <a:ext cx="214026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Rectángulo"/>
          <p:cNvSpPr/>
          <p:nvPr/>
        </p:nvSpPr>
        <p:spPr>
          <a:xfrm>
            <a:off x="622598" y="1989634"/>
            <a:ext cx="5328592" cy="4047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UNIVERSO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Población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general a nivel nacional mayor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18 años</a:t>
            </a:r>
            <a:r>
              <a:rPr lang="es-MX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 </a:t>
            </a:r>
            <a:endParaRPr lang="es-MX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2.405 encuestas en el total de la muestra</a:t>
            </a:r>
            <a:b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100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encuestas en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la Región de Murcia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ERROR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MUESTRAL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± 2,04%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para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la muestra estatal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y ±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10,0%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para la muestra de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Murcia, con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un Nivel de Confianza del 95,5% y en el supuesto más desfavorable de P=Q=0,5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TIPO 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ENCUESTACIÓN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Encuesta 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telefónica  CATI (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Computer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Assisted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Telephone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Interview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CUESTIONARIO </a:t>
            </a:r>
            <a: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Estructurado de 5 minutos de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duración</a:t>
            </a:r>
          </a:p>
        </p:txBody>
      </p:sp>
      <p:sp>
        <p:nvSpPr>
          <p:cNvPr id="9" name="3 Rectángulo"/>
          <p:cNvSpPr/>
          <p:nvPr/>
        </p:nvSpPr>
        <p:spPr>
          <a:xfrm>
            <a:off x="6599262" y="1989634"/>
            <a:ext cx="4752528" cy="312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FECHA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REALIZACIÓN DE LAS ENCUESTAS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8 al 14 de junio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2023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TRATAMIENTO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ESTADÍSTICO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Tabulación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simple y cruzada de los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resultados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 la muestra estatal se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ha reequilibrado el peso de las CCAA, el género y la edad para responder a la distribución de la población que establece el INE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CONTROL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CALIDAD: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acuerdo a la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Norma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ISO 20252, certificada por Aenor y el Código de conducta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CCI/</a:t>
            </a:r>
            <a:r>
              <a:rPr lang="es-ES" sz="1400" kern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Esomar</a:t>
            </a:r>
            <a:endParaRPr lang="es-ES" sz="14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Metodología y ficha técnica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467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Experiencia en los Centros de Atención Primaria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542" y="189434"/>
            <a:ext cx="9724739" cy="830981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Visita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los Centros de </a:t>
            </a:r>
            <a:r>
              <a:rPr lang="es-ES" sz="2400" b="0" dirty="0">
                <a:latin typeface="Arial Narrow" pitchFamily="34" charset="0"/>
                <a:cs typeface="+mj-cs"/>
              </a:rPr>
              <a:t>Atención Primaria en los últimos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meses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1" y="6457736"/>
            <a:ext cx="9435991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</a:t>
            </a:r>
            <a:r>
              <a:rPr lang="es-ES_tradnl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: Total muestra</a:t>
            </a:r>
            <a:endParaRPr lang="es-ES" sz="9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P.1. Para comenzar, por favor indique si usted ha estado o ha pedido cita para su centro de salud en los últimos 6/8 meses: (Entrevistador leer)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6"/>
          <p:cNvSpPr txBox="1">
            <a:spLocks noChangeArrowheads="1"/>
          </p:cNvSpPr>
          <p:nvPr/>
        </p:nvSpPr>
        <p:spPr bwMode="auto">
          <a:xfrm>
            <a:off x="1414686" y="2041332"/>
            <a:ext cx="9073008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</a:t>
            </a:r>
            <a:r>
              <a:rPr lang="es-ES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para su centro de salud </a:t>
            </a:r>
            <a:r>
              <a:rPr lang="es-ES" sz="1600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u="sng" dirty="0">
              <a:solidFill>
                <a:schemeClr val="accent6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730165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000523"/>
              </p:ext>
            </p:extLst>
          </p:nvPr>
        </p:nvGraphicFramePr>
        <p:xfrm>
          <a:off x="3870353" y="2794064"/>
          <a:ext cx="4161675" cy="35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315 CuadroTexto"/>
          <p:cNvSpPr txBox="1"/>
          <p:nvPr/>
        </p:nvSpPr>
        <p:spPr>
          <a:xfrm>
            <a:off x="4739625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MURCIA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15 CuadroTexto"/>
          <p:cNvSpPr txBox="1"/>
          <p:nvPr/>
        </p:nvSpPr>
        <p:spPr>
          <a:xfrm>
            <a:off x="2808700" y="969346"/>
            <a:ext cx="6284980" cy="93622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85,7%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de la población consultada en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Murcia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ha tenido contacto con su centro de salud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61442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409372"/>
              </p:ext>
            </p:extLst>
          </p:nvPr>
        </p:nvGraphicFramePr>
        <p:xfrm>
          <a:off x="1646053" y="2949874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6"/>
          <p:cNvSpPr txBox="1">
            <a:spLocks noChangeArrowheads="1"/>
          </p:cNvSpPr>
          <p:nvPr/>
        </p:nvSpPr>
        <p:spPr bwMode="auto">
          <a:xfrm>
            <a:off x="1362088" y="2078772"/>
            <a:ext cx="6893358" cy="63094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2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canales para la petición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5087" y="3001860"/>
            <a:ext cx="4442051" cy="338026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215 CuadroTexto"/>
          <p:cNvSpPr txBox="1"/>
          <p:nvPr/>
        </p:nvSpPr>
        <p:spPr>
          <a:xfrm>
            <a:off x="2434547" y="2761646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05683" y="3001860"/>
            <a:ext cx="4442051" cy="338026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315 CuadroTexto"/>
          <p:cNvSpPr txBox="1"/>
          <p:nvPr/>
        </p:nvSpPr>
        <p:spPr>
          <a:xfrm>
            <a:off x="7415143" y="2761646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MURCIA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3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999034"/>
              </p:ext>
            </p:extLst>
          </p:nvPr>
        </p:nvGraphicFramePr>
        <p:xfrm>
          <a:off x="6671270" y="2943668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1884910" y="833783"/>
            <a:ext cx="8673181" cy="113283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cita online es ya el canal mayoritario para acceder a los centros de Atención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Primaria: más en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Murcia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que en el total de la muestra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el total, el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45,4% de los consultados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suelen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pedir cita de manera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online, frente al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58,7%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de los consultados 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Murcia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2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06774" y="3141762"/>
            <a:ext cx="75608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176381177"/>
              </p:ext>
            </p:extLst>
          </p:nvPr>
        </p:nvGraphicFramePr>
        <p:xfrm>
          <a:off x="3934966" y="3213770"/>
          <a:ext cx="540831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17626"/>
              </p:ext>
            </p:extLst>
          </p:nvPr>
        </p:nvGraphicFramePr>
        <p:xfrm>
          <a:off x="2206774" y="3213770"/>
          <a:ext cx="1544659" cy="258097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93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007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1918742" y="2543087"/>
            <a:ext cx="8280920" cy="391104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Rectangle 26"/>
          <p:cNvSpPr txBox="1">
            <a:spLocks noChangeArrowheads="1"/>
          </p:cNvSpPr>
          <p:nvPr/>
        </p:nvSpPr>
        <p:spPr bwMode="auto">
          <a:xfrm>
            <a:off x="2015953" y="2205658"/>
            <a:ext cx="5663429" cy="8463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canales para la petición de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063896" y="4153614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5" name="2Freeform 9"/>
          <p:cNvSpPr>
            <a:spLocks/>
          </p:cNvSpPr>
          <p:nvPr/>
        </p:nvSpPr>
        <p:spPr bwMode="auto">
          <a:xfrm>
            <a:off x="6007184" y="5442640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932985" y="1125419"/>
            <a:ext cx="10153129" cy="936223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Por edad,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se observa que la cita online es el canal mayoritario hasta los 64 años, aunque su mayor uso lo tienen los consultados hasta los 49 años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 partir de los 65 años, toman el mayor peso la cita telefónica</a:t>
            </a:r>
            <a:r>
              <a:rPr lang="es-MX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y la cita en el propio centro</a:t>
            </a:r>
          </a:p>
        </p:txBody>
      </p:sp>
      <p:sp>
        <p:nvSpPr>
          <p:cNvPr id="17" name="3Freeform 9"/>
          <p:cNvSpPr>
            <a:spLocks/>
          </p:cNvSpPr>
          <p:nvPr/>
        </p:nvSpPr>
        <p:spPr bwMode="auto">
          <a:xfrm>
            <a:off x="5119752" y="4577192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8" name="4Freeform 9"/>
          <p:cNvSpPr>
            <a:spLocks/>
          </p:cNvSpPr>
          <p:nvPr/>
        </p:nvSpPr>
        <p:spPr bwMode="auto">
          <a:xfrm>
            <a:off x="7895406" y="5446018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6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1342678" y="1917626"/>
            <a:ext cx="5328592" cy="661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 </a:t>
            </a: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suele estar con…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4250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15 CuadroTexto"/>
          <p:cNvSpPr txBox="1"/>
          <p:nvPr/>
        </p:nvSpPr>
        <p:spPr>
          <a:xfrm>
            <a:off x="24345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05683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215 CuadroTexto"/>
          <p:cNvSpPr txBox="1"/>
          <p:nvPr/>
        </p:nvSpPr>
        <p:spPr>
          <a:xfrm>
            <a:off x="7415143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MURCIA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44302"/>
              </p:ext>
            </p:extLst>
          </p:nvPr>
        </p:nvGraphicFramePr>
        <p:xfrm>
          <a:off x="1077613" y="3299144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3777681228"/>
              </p:ext>
            </p:extLst>
          </p:nvPr>
        </p:nvGraphicFramePr>
        <p:xfrm>
          <a:off x="3682839" y="3284460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23 Rectángulo"/>
          <p:cNvSpPr/>
          <p:nvPr/>
        </p:nvSpPr>
        <p:spPr>
          <a:xfrm>
            <a:off x="1558702" y="4221882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871070" y="4994293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4848624" y="4941031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79107"/>
              </p:ext>
            </p:extLst>
          </p:nvPr>
        </p:nvGraphicFramePr>
        <p:xfrm>
          <a:off x="6095206" y="3300462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27 Gráfico"/>
          <p:cNvGraphicFramePr/>
          <p:nvPr>
            <p:extLst>
              <p:ext uri="{D42A27DB-BD31-4B8C-83A1-F6EECF244321}">
                <p14:modId xmlns:p14="http://schemas.microsoft.com/office/powerpoint/2010/main" val="3199209470"/>
              </p:ext>
            </p:extLst>
          </p:nvPr>
        </p:nvGraphicFramePr>
        <p:xfrm>
          <a:off x="8700432" y="3285778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28 Rectángulo"/>
          <p:cNvSpPr/>
          <p:nvPr/>
        </p:nvSpPr>
        <p:spPr>
          <a:xfrm>
            <a:off x="6576295" y="4223200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9888663" y="4995611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25,6</a:t>
            </a:r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1" name="2Freeform 9"/>
          <p:cNvSpPr>
            <a:spLocks/>
          </p:cNvSpPr>
          <p:nvPr/>
        </p:nvSpPr>
        <p:spPr bwMode="auto">
          <a:xfrm>
            <a:off x="9866217" y="4942349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876564" y="981522"/>
            <a:ext cx="8539122" cy="813467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 smtClean="0">
                <a:latin typeface="Segoe Print" panose="02000600000000000000" pitchFamily="2" charset="0"/>
              </a:rPr>
              <a:t>Para el total de la muestra, la </a:t>
            </a:r>
            <a:r>
              <a:rPr lang="es-MX" dirty="0">
                <a:latin typeface="Segoe Print" panose="02000600000000000000" pitchFamily="2" charset="0"/>
              </a:rPr>
              <a:t>enfermera interviene en la atención del 39,6% de las visitas a los centros de Atención </a:t>
            </a:r>
            <a:r>
              <a:rPr lang="es-MX" dirty="0" smtClean="0">
                <a:latin typeface="Segoe Print" panose="02000600000000000000" pitchFamily="2" charset="0"/>
              </a:rPr>
              <a:t>Primaria. </a:t>
            </a:r>
          </a:p>
          <a:p>
            <a:r>
              <a:rPr lang="es-MX" dirty="0" smtClean="0">
                <a:latin typeface="Segoe Print" panose="02000600000000000000" pitchFamily="2" charset="0"/>
              </a:rPr>
              <a:t>En la muestra de </a:t>
            </a:r>
            <a:r>
              <a:rPr lang="es-MX" dirty="0" smtClean="0">
                <a:latin typeface="Segoe Print" panose="02000600000000000000" pitchFamily="2" charset="0"/>
              </a:rPr>
              <a:t>Murcia</a:t>
            </a:r>
            <a:r>
              <a:rPr lang="es-MX" dirty="0" smtClean="0">
                <a:latin typeface="Segoe Print" panose="02000600000000000000" pitchFamily="2" charset="0"/>
              </a:rPr>
              <a:t> </a:t>
            </a:r>
            <a:r>
              <a:rPr lang="es-MX" dirty="0" smtClean="0">
                <a:latin typeface="Segoe Print" panose="02000600000000000000" pitchFamily="2" charset="0"/>
              </a:rPr>
              <a:t>su intervención está en el </a:t>
            </a:r>
            <a:r>
              <a:rPr lang="es-MX" dirty="0" smtClean="0">
                <a:latin typeface="Segoe Print" panose="02000600000000000000" pitchFamily="2" charset="0"/>
              </a:rPr>
              <a:t>25,6% </a:t>
            </a:r>
            <a:r>
              <a:rPr lang="es-MX" dirty="0" smtClean="0">
                <a:latin typeface="Segoe Print" panose="02000600000000000000" pitchFamily="2" charset="0"/>
              </a:rPr>
              <a:t>de las visitas   </a:t>
            </a:r>
            <a:endParaRPr lang="es-MX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38366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30381</TotalTime>
  <Words>2792</Words>
  <Application>Microsoft Office PowerPoint</Application>
  <PresentationFormat>Personalizado</PresentationFormat>
  <Paragraphs>378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4_Tema de Office</vt:lpstr>
      <vt:lpstr>Presentación de PowerPoint</vt:lpstr>
      <vt:lpstr>Presentación de PowerPoint</vt:lpstr>
      <vt:lpstr>Metodología y  ficha técnica </vt:lpstr>
      <vt:lpstr>Metodología y ficha técnica</vt:lpstr>
      <vt:lpstr>Experiencia en los Centros de Atención Primaria</vt:lpstr>
      <vt:lpstr>Visita a los Centros de Atención Primaria en los últimos meses </vt:lpstr>
      <vt:lpstr>Canales de uso para la petición de cita en el centro de salud</vt:lpstr>
      <vt:lpstr>Canales de uso para la petición de cita en el centro de salud Según edad (TOTAL MUESTRA)</vt:lpstr>
      <vt:lpstr>Profesionales sanitaros que atienden en las visitas a los CAP </vt:lpstr>
      <vt:lpstr>Profesionales sanitaros que atienden en las visitas a los CAP Según edad (TOTAL MUESTRA) </vt:lpstr>
      <vt:lpstr>La atención “exclusiva” de la enfermera y su valoración </vt:lpstr>
      <vt:lpstr>La atención “exclusiva” de la enfermera y su valoración  Según edad (TOTAL MUESTRA)</vt:lpstr>
      <vt:lpstr>Valoración de los Centros de Atención Primaria</vt:lpstr>
      <vt:lpstr>Valoración de los Centros de Atención Primaria</vt:lpstr>
      <vt:lpstr>Valoración de los Centros de Atención Primaria Según edad (TOTAL MUESTRA)</vt:lpstr>
      <vt:lpstr>Conocimiento y valoración de la enfermera de referencia</vt:lpstr>
      <vt:lpstr>Conocimiento de la figura de la enfermera de referencia</vt:lpstr>
      <vt:lpstr>Conocimiento de la figura de la enfermera de referencia Según edad (TOTAL MUESTRA)</vt:lpstr>
      <vt:lpstr>Frecuencia de visita y valoración de la enfermera de referencia</vt:lpstr>
      <vt:lpstr>Frecuencia de visita de la enfermera de referencia Según edad (TOTAL MUESTRA)</vt:lpstr>
      <vt:lpstr>Valoración de la enfermera de referencia Según edad (TOTAL MUESTRA)</vt:lpstr>
      <vt:lpstr>Conocimiento y opinión social  de la profesión enfermera</vt:lpstr>
      <vt:lpstr>¿Enfermería es una profesión que requiere formación universitaria?</vt:lpstr>
      <vt:lpstr>¿Enfermería es una profesión que requiere formación universitaria? Según edad (TOTAL MUESTRA)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MTVF</dc:creator>
  <cp:lastModifiedBy>Yolanda del Val</cp:lastModifiedBy>
  <cp:revision>2135</cp:revision>
  <cp:lastPrinted>2020-02-18T06:25:34Z</cp:lastPrinted>
  <dcterms:created xsi:type="dcterms:W3CDTF">2017-12-25T07:58:46Z</dcterms:created>
  <dcterms:modified xsi:type="dcterms:W3CDTF">2023-12-07T12:07:18Z</dcterms:modified>
</cp:coreProperties>
</file>