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9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theme/themeOverride10.xml" ContentType="application/vnd.openxmlformats-officedocument.themeOverr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theme/themeOverride11.xml" ContentType="application/vnd.openxmlformats-officedocument.themeOverride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1" autoAdjust="0"/>
    <p:restoredTop sz="94660" autoAdjust="0"/>
  </p:normalViewPr>
  <p:slideViewPr>
    <p:cSldViewPr>
      <p:cViewPr>
        <p:scale>
          <a:sx n="50" d="100"/>
          <a:sy n="50" d="100"/>
        </p:scale>
        <p:origin x="-396" y="-486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4.xlsx"/><Relationship Id="rId1" Type="http://schemas.openxmlformats.org/officeDocument/2006/relationships/themeOverride" Target="../theme/themeOverride9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0.xlsx"/><Relationship Id="rId1" Type="http://schemas.openxmlformats.org/officeDocument/2006/relationships/themeOverride" Target="../theme/themeOverride10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2.xlsx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3.xlsx"/><Relationship Id="rId1" Type="http://schemas.openxmlformats.org/officeDocument/2006/relationships/themeOverride" Target="../theme/themeOverride11.xm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5.xlsx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6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9404758901163593"/>
                  <c:y val="-0.22003797040070144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73.8</c:v>
                </c:pt>
                <c:pt idx="1">
                  <c:v>26.2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1161984"/>
        <c:axId val="181498240"/>
      </c:barChart>
      <c:catAx>
        <c:axId val="1811619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1498240"/>
        <c:crosses val="autoZero"/>
        <c:auto val="1"/>
        <c:lblAlgn val="ctr"/>
        <c:lblOffset val="100"/>
        <c:noMultiLvlLbl val="0"/>
      </c:catAx>
      <c:valAx>
        <c:axId val="18149824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11619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2948992"/>
        <c:axId val="182950528"/>
      </c:barChart>
      <c:catAx>
        <c:axId val="18294899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2950528"/>
        <c:crosses val="autoZero"/>
        <c:auto val="1"/>
        <c:lblAlgn val="ctr"/>
        <c:lblOffset val="100"/>
        <c:noMultiLvlLbl val="0"/>
      </c:catAx>
      <c:valAx>
        <c:axId val="18295052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294899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4697445884797816"/>
                  <c:y val="-1.6637447086071119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156497213437002"/>
                  <c:y val="-1.8097929465753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377153985917564"/>
                  <c:y val="-0.1343766296331245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636935061757378"/>
                  <c:y val="9.0699564768966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66.5</c:v>
                </c:pt>
                <c:pt idx="1">
                  <c:v>33.5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23778688"/>
        <c:axId val="223780224"/>
      </c:barChart>
      <c:catAx>
        <c:axId val="2237786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23780224"/>
        <c:crosses val="autoZero"/>
        <c:auto val="1"/>
        <c:lblAlgn val="ctr"/>
        <c:lblOffset val="100"/>
        <c:noMultiLvlLbl val="0"/>
      </c:catAx>
      <c:valAx>
        <c:axId val="22378022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23778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30302464"/>
        <c:axId val="235815680"/>
      </c:barChart>
      <c:catAx>
        <c:axId val="2303024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35815680"/>
        <c:crosses val="autoZero"/>
        <c:auto val="1"/>
        <c:lblAlgn val="ctr"/>
        <c:lblOffset val="100"/>
        <c:noMultiLvlLbl val="0"/>
      </c:catAx>
      <c:valAx>
        <c:axId val="235815680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23030246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0684416"/>
        <c:axId val="240718976"/>
      </c:barChart>
      <c:catAx>
        <c:axId val="2406844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0718976"/>
        <c:crosses val="autoZero"/>
        <c:auto val="1"/>
        <c:lblAlgn val="ctr"/>
        <c:lblOffset val="100"/>
        <c:noMultiLvlLbl val="0"/>
      </c:catAx>
      <c:valAx>
        <c:axId val="24071897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4068441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8.359</c:v>
                </c:pt>
                <c:pt idx="1">
                  <c:v>8.09</c:v>
                </c:pt>
                <c:pt idx="2">
                  <c:v>8.2720000000000002</c:v>
                </c:pt>
                <c:pt idx="3">
                  <c:v>6.5419999999999998</c:v>
                </c:pt>
                <c:pt idx="4">
                  <c:v>5.7220000000000004</c:v>
                </c:pt>
                <c:pt idx="5">
                  <c:v>5.7809999999999997</c:v>
                </c:pt>
                <c:pt idx="6">
                  <c:v>6.7480000000000002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1971584"/>
        <c:axId val="241973888"/>
      </c:barChart>
      <c:catAx>
        <c:axId val="2419715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1973888"/>
        <c:crosses val="autoZero"/>
        <c:auto val="1"/>
        <c:lblAlgn val="ctr"/>
        <c:lblOffset val="100"/>
        <c:noMultiLvlLbl val="0"/>
      </c:catAx>
      <c:valAx>
        <c:axId val="24197388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24197158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4606464"/>
        <c:axId val="244670848"/>
      </c:barChart>
      <c:catAx>
        <c:axId val="2446064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4670848"/>
        <c:crosses val="autoZero"/>
        <c:auto val="1"/>
        <c:lblAlgn val="ctr"/>
        <c:lblOffset val="100"/>
        <c:noMultiLvlLbl val="0"/>
      </c:catAx>
      <c:valAx>
        <c:axId val="24467084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460646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48756096"/>
        <c:axId val="249193216"/>
      </c:barChart>
      <c:catAx>
        <c:axId val="24875609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49193216"/>
        <c:crosses val="autoZero"/>
        <c:auto val="1"/>
        <c:lblAlgn val="ctr"/>
        <c:lblOffset val="100"/>
        <c:noMultiLvlLbl val="0"/>
      </c:catAx>
      <c:valAx>
        <c:axId val="24919321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4875609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460736"/>
        <c:axId val="47468544"/>
      </c:barChart>
      <c:catAx>
        <c:axId val="4746073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7468544"/>
        <c:crosses val="autoZero"/>
        <c:auto val="1"/>
        <c:lblAlgn val="ctr"/>
        <c:lblOffset val="100"/>
        <c:noMultiLvlLbl val="0"/>
      </c:catAx>
      <c:valAx>
        <c:axId val="4746854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4746073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7481600"/>
        <c:axId val="47484288"/>
      </c:barChart>
      <c:catAx>
        <c:axId val="4748160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47484288"/>
        <c:crosses val="autoZero"/>
        <c:auto val="1"/>
        <c:lblAlgn val="ctr"/>
        <c:lblOffset val="100"/>
        <c:noMultiLvlLbl val="0"/>
      </c:catAx>
      <c:valAx>
        <c:axId val="474842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4748160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610304"/>
        <c:axId val="130611840"/>
      </c:barChart>
      <c:catAx>
        <c:axId val="1306103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0611840"/>
        <c:crosses val="autoZero"/>
        <c:auto val="1"/>
        <c:lblAlgn val="ctr"/>
        <c:lblOffset val="100"/>
        <c:noMultiLvlLbl val="0"/>
      </c:catAx>
      <c:valAx>
        <c:axId val="13061184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061030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82.5</c:v>
                </c:pt>
                <c:pt idx="1">
                  <c:v>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0873600"/>
        <c:axId val="130872064"/>
      </c:barChart>
      <c:valAx>
        <c:axId val="13087206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0873600"/>
        <c:crosses val="autoZero"/>
        <c:crossBetween val="between"/>
      </c:valAx>
      <c:catAx>
        <c:axId val="13087360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0872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50.4</c:v>
                </c:pt>
                <c:pt idx="1">
                  <c:v>49.6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58.8</c:v>
                </c:pt>
                <c:pt idx="1">
                  <c:v>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1541632"/>
        <c:axId val="131540096"/>
      </c:barChart>
      <c:valAx>
        <c:axId val="131540096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31541632"/>
        <c:crosses val="autoZero"/>
        <c:crossBetween val="between"/>
      </c:valAx>
      <c:catAx>
        <c:axId val="13154163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315400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1582208"/>
        <c:axId val="131592192"/>
      </c:barChart>
      <c:catAx>
        <c:axId val="131582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1592192"/>
        <c:crosses val="autoZero"/>
        <c:auto val="1"/>
        <c:lblAlgn val="ctr"/>
        <c:lblOffset val="100"/>
        <c:noMultiLvlLbl val="0"/>
      </c:catAx>
      <c:valAx>
        <c:axId val="13159219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15822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4.4000000000000004</c:v>
                </c:pt>
                <c:pt idx="1">
                  <c:v>25.7</c:v>
                </c:pt>
                <c:pt idx="2">
                  <c:v>9.4</c:v>
                </c:pt>
                <c:pt idx="3">
                  <c:v>42.6</c:v>
                </c:pt>
                <c:pt idx="4">
                  <c:v>17.899999999999999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697280"/>
        <c:axId val="131703168"/>
      </c:barChart>
      <c:catAx>
        <c:axId val="13169728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703168"/>
        <c:crosses val="autoZero"/>
        <c:auto val="1"/>
        <c:lblAlgn val="ctr"/>
        <c:lblOffset val="100"/>
        <c:noMultiLvlLbl val="0"/>
      </c:catAx>
      <c:valAx>
        <c:axId val="1317031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69728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8.6709999999999994</c:v>
                </c:pt>
                <c:pt idx="1">
                  <c:v>8.593</c:v>
                </c:pt>
                <c:pt idx="2">
                  <c:v>8.0510000000000002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726336"/>
        <c:axId val="131756800"/>
      </c:barChart>
      <c:catAx>
        <c:axId val="1317263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1756800"/>
        <c:crosses val="autoZero"/>
        <c:auto val="1"/>
        <c:lblAlgn val="ctr"/>
        <c:lblOffset val="100"/>
        <c:noMultiLvlLbl val="0"/>
      </c:catAx>
      <c:valAx>
        <c:axId val="131756800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31726336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939712"/>
        <c:axId val="131941504"/>
      </c:barChart>
      <c:catAx>
        <c:axId val="13193971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941504"/>
        <c:crosses val="autoZero"/>
        <c:auto val="1"/>
        <c:lblAlgn val="ctr"/>
        <c:lblOffset val="100"/>
        <c:noMultiLvlLbl val="0"/>
      </c:catAx>
      <c:valAx>
        <c:axId val="1319415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93971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1954176"/>
        <c:axId val="131955712"/>
      </c:barChart>
      <c:catAx>
        <c:axId val="1319541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1955712"/>
        <c:crosses val="autoZero"/>
        <c:auto val="1"/>
        <c:lblAlgn val="ctr"/>
        <c:lblOffset val="100"/>
        <c:noMultiLvlLbl val="0"/>
      </c:catAx>
      <c:valAx>
        <c:axId val="1319557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195417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0407612983960381E-2"/>
                  <c:y val="0.1104374893100075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926392595345066E-2"/>
                  <c:y val="0.155340665388984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8.4</c:v>
                </c:pt>
                <c:pt idx="1">
                  <c:v>86.3</c:v>
                </c:pt>
                <c:pt idx="2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066688"/>
        <c:axId val="132080768"/>
      </c:barChart>
      <c:catAx>
        <c:axId val="13206668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080768"/>
        <c:crosses val="autoZero"/>
        <c:auto val="1"/>
        <c:lblAlgn val="ctr"/>
        <c:lblOffset val="100"/>
        <c:noMultiLvlLbl val="0"/>
      </c:catAx>
      <c:valAx>
        <c:axId val="1320807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06668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101632"/>
        <c:axId val="132103168"/>
      </c:barChart>
      <c:catAx>
        <c:axId val="1321016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103168"/>
        <c:crosses val="autoZero"/>
        <c:auto val="1"/>
        <c:lblAlgn val="ctr"/>
        <c:lblOffset val="100"/>
        <c:noMultiLvlLbl val="0"/>
      </c:catAx>
      <c:valAx>
        <c:axId val="1321031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10163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242816"/>
        <c:axId val="132248704"/>
      </c:barChart>
      <c:catAx>
        <c:axId val="1322428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2248704"/>
        <c:crosses val="autoZero"/>
        <c:auto val="1"/>
        <c:lblAlgn val="ctr"/>
        <c:lblOffset val="100"/>
        <c:noMultiLvlLbl val="0"/>
      </c:catAx>
      <c:valAx>
        <c:axId val="13224870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22428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2310912"/>
        <c:axId val="132326144"/>
      </c:barChart>
      <c:catAx>
        <c:axId val="1323109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2326144"/>
        <c:crosses val="autoZero"/>
        <c:auto val="1"/>
        <c:lblAlgn val="ctr"/>
        <c:lblOffset val="100"/>
        <c:noMultiLvlLbl val="0"/>
      </c:catAx>
      <c:valAx>
        <c:axId val="13232614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231091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2544384"/>
        <c:axId val="132545920"/>
      </c:barChart>
      <c:catAx>
        <c:axId val="13254438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32545920"/>
        <c:crosses val="autoZero"/>
        <c:auto val="1"/>
        <c:lblAlgn val="ctr"/>
        <c:lblOffset val="100"/>
        <c:noMultiLvlLbl val="0"/>
      </c:catAx>
      <c:valAx>
        <c:axId val="132545920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32544384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2575616"/>
        <c:axId val="132578304"/>
      </c:barChart>
      <c:catAx>
        <c:axId val="13257561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2578304"/>
        <c:crosses val="autoZero"/>
        <c:auto val="1"/>
        <c:lblAlgn val="ctr"/>
        <c:lblOffset val="100"/>
        <c:noMultiLvlLbl val="0"/>
      </c:catAx>
      <c:valAx>
        <c:axId val="13257830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2575616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2640768"/>
        <c:axId val="133185536"/>
      </c:barChart>
      <c:catAx>
        <c:axId val="1326407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3185536"/>
        <c:crosses val="autoZero"/>
        <c:auto val="1"/>
        <c:lblAlgn val="ctr"/>
        <c:lblOffset val="100"/>
        <c:noMultiLvlLbl val="0"/>
      </c:catAx>
      <c:valAx>
        <c:axId val="13318553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264076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33202688"/>
        <c:axId val="133205376"/>
      </c:barChart>
      <c:catAx>
        <c:axId val="133202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3205376"/>
        <c:crosses val="autoZero"/>
        <c:auto val="1"/>
        <c:lblAlgn val="ctr"/>
        <c:lblOffset val="100"/>
        <c:noMultiLvlLbl val="0"/>
      </c:catAx>
      <c:valAx>
        <c:axId val="133205376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3320268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51807789901359"/>
                  <c:y val="5.806277671219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282053346975501"/>
                  <c:y val="8.6719636019330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2179878846588"/>
                  <c:y val="2.496261763995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81.900000000000006</c:v>
                </c:pt>
                <c:pt idx="1">
                  <c:v>3.7</c:v>
                </c:pt>
                <c:pt idx="2">
                  <c:v>14.4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59988352"/>
        <c:axId val="159990528"/>
      </c:barChart>
      <c:catAx>
        <c:axId val="1599883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59990528"/>
        <c:crosses val="autoZero"/>
        <c:auto val="1"/>
        <c:lblAlgn val="ctr"/>
        <c:lblOffset val="100"/>
        <c:noMultiLvlLbl val="0"/>
      </c:catAx>
      <c:valAx>
        <c:axId val="15999052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599883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5353856"/>
        <c:axId val="135355392"/>
      </c:barChart>
      <c:catAx>
        <c:axId val="135353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5355392"/>
        <c:crosses val="autoZero"/>
        <c:auto val="1"/>
        <c:lblAlgn val="ctr"/>
        <c:lblOffset val="100"/>
        <c:noMultiLvlLbl val="0"/>
      </c:catAx>
      <c:valAx>
        <c:axId val="13535539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535385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68.5</c:v>
                </c:pt>
                <c:pt idx="1">
                  <c:v>28.7</c:v>
                </c:pt>
                <c:pt idx="2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7491200"/>
        <c:axId val="137492736"/>
      </c:barChart>
      <c:catAx>
        <c:axId val="137491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7492736"/>
        <c:crosses val="autoZero"/>
        <c:auto val="1"/>
        <c:lblAlgn val="ctr"/>
        <c:lblOffset val="100"/>
        <c:noMultiLvlLbl val="0"/>
      </c:catAx>
      <c:valAx>
        <c:axId val="13749273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7491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080064"/>
        <c:axId val="139081600"/>
      </c:barChart>
      <c:catAx>
        <c:axId val="1390800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9081600"/>
        <c:crosses val="autoZero"/>
        <c:auto val="1"/>
        <c:lblAlgn val="ctr"/>
        <c:lblOffset val="100"/>
        <c:noMultiLvlLbl val="0"/>
      </c:catAx>
      <c:valAx>
        <c:axId val="1390816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90800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35.1</c:v>
                </c:pt>
                <c:pt idx="1">
                  <c:v>44.1</c:v>
                </c:pt>
                <c:pt idx="2">
                  <c:v>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9103616"/>
        <c:axId val="139203712"/>
      </c:barChart>
      <c:catAx>
        <c:axId val="13910361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39203712"/>
        <c:crosses val="autoZero"/>
        <c:auto val="1"/>
        <c:lblAlgn val="ctr"/>
        <c:lblOffset val="100"/>
        <c:noMultiLvlLbl val="0"/>
      </c:catAx>
      <c:valAx>
        <c:axId val="13920371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3910361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39292032"/>
        <c:axId val="139314304"/>
      </c:barChart>
      <c:catAx>
        <c:axId val="139292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39314304"/>
        <c:crosses val="autoZero"/>
        <c:auto val="1"/>
        <c:lblAlgn val="ctr"/>
        <c:lblOffset val="100"/>
        <c:noMultiLvlLbl val="0"/>
      </c:catAx>
      <c:valAx>
        <c:axId val="13931430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39292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0168960"/>
        <c:axId val="160207616"/>
      </c:barChart>
      <c:catAx>
        <c:axId val="16016896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0207616"/>
        <c:crosses val="autoZero"/>
        <c:auto val="1"/>
        <c:lblAlgn val="ctr"/>
        <c:lblOffset val="100"/>
        <c:noMultiLvlLbl val="0"/>
      </c:catAx>
      <c:valAx>
        <c:axId val="16020761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016896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48.2</c:v>
                </c:pt>
                <c:pt idx="1">
                  <c:v>7.5</c:v>
                </c:pt>
                <c:pt idx="2">
                  <c:v>44.3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66210176"/>
        <c:axId val="166257024"/>
      </c:barChart>
      <c:catAx>
        <c:axId val="1662101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66257024"/>
        <c:crosses val="autoZero"/>
        <c:auto val="1"/>
        <c:lblAlgn val="ctr"/>
        <c:lblOffset val="100"/>
        <c:noMultiLvlLbl val="0"/>
      </c:catAx>
      <c:valAx>
        <c:axId val="1662570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6621017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4606976"/>
        <c:axId val="175403776"/>
      </c:barChart>
      <c:catAx>
        <c:axId val="17460697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5403776"/>
        <c:crosses val="autoZero"/>
        <c:auto val="1"/>
        <c:lblAlgn val="ctr"/>
        <c:lblOffset val="100"/>
        <c:noMultiLvlLbl val="0"/>
      </c:catAx>
      <c:valAx>
        <c:axId val="17540377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460697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652864"/>
        <c:axId val="179655424"/>
      </c:barChart>
      <c:catAx>
        <c:axId val="1796528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655424"/>
        <c:crosses val="autoZero"/>
        <c:auto val="1"/>
        <c:lblAlgn val="ctr"/>
        <c:lblOffset val="100"/>
        <c:noMultiLvlLbl val="0"/>
      </c:catAx>
      <c:valAx>
        <c:axId val="1796554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6528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79832320"/>
        <c:axId val="179833856"/>
      </c:barChart>
      <c:catAx>
        <c:axId val="17983232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9833856"/>
        <c:crosses val="autoZero"/>
        <c:auto val="1"/>
        <c:lblAlgn val="ctr"/>
        <c:lblOffset val="100"/>
        <c:noMultiLvlLbl val="0"/>
      </c:catAx>
      <c:valAx>
        <c:axId val="1798338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7983232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07/12/2023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07/12/2023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NAVARRA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50849" y="1194095"/>
            <a:ext cx="756704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itchFamily="2" charset="0"/>
              </a:rPr>
              <a:t>La participación de la enfermera en la atención </a:t>
            </a:r>
            <a:r>
              <a:rPr lang="es-MX" b="0" dirty="0" smtClean="0">
                <a:latin typeface="Segoe Print" pitchFamily="2" charset="0"/>
              </a:rPr>
              <a:t>de los </a:t>
            </a:r>
            <a:r>
              <a:rPr lang="es-MX" b="0" dirty="0">
                <a:latin typeface="Segoe Print" pitchFamily="2" charset="0"/>
              </a:rPr>
              <a:t>centros de salud es mayor a medida que aumenta la edad del </a:t>
            </a:r>
            <a:r>
              <a:rPr lang="es-MX" b="0" dirty="0" smtClean="0">
                <a:latin typeface="Segoe Print" pitchFamily="2" charset="0"/>
              </a:rPr>
              <a:t>paciente: está presente en</a:t>
            </a:r>
            <a:br>
              <a:rPr lang="es-MX" b="0" dirty="0" smtClean="0">
                <a:latin typeface="Segoe Print" pitchFamily="2" charset="0"/>
              </a:rPr>
            </a:br>
            <a:r>
              <a:rPr lang="es-MX" b="0" dirty="0" smtClean="0">
                <a:latin typeface="Segoe Print" pitchFamily="2" charset="0"/>
              </a:rPr>
              <a:t> el 50,2% de las visitas de los pacientes de 65 años o más</a:t>
            </a:r>
            <a:endParaRPr lang="es-MX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943413" y="3295325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NAVARRA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1542859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8,43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46322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54,3%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entrevistados en la muestra total y el 66,5% en la muestra de Navarra han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algún caso en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que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sobresaliente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658556" y="2669446"/>
            <a:ext cx="315535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7883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757939" y="247883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NAVARRA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696835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373" y="5303163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588690" y="958500"/>
            <a:ext cx="10941726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Centros de Atención Primaria, 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 </a:t>
            </a:r>
            <a:r>
              <a:rPr lang="es-MX" b="0" dirty="0">
                <a:latin typeface="Segoe Print" panose="02000600000000000000" pitchFamily="2" charset="0"/>
              </a:rPr>
              <a:t>En ambas muestras, los consultados que han estado recientemente en un centro de salud puntúan </a:t>
            </a:r>
            <a:r>
              <a:rPr lang="es-MX" b="0" dirty="0" smtClean="0">
                <a:latin typeface="Segoe Print" panose="02000600000000000000" pitchFamily="2" charset="0"/>
              </a:rPr>
              <a:t>a </a:t>
            </a:r>
            <a:r>
              <a:rPr lang="es-MX" b="0" dirty="0">
                <a:latin typeface="Segoe Print" panose="02000600000000000000" pitchFamily="2" charset="0"/>
              </a:rPr>
              <a:t>la enfermera con una nota por encima </a:t>
            </a:r>
            <a:r>
              <a:rPr lang="es-MX" b="0" dirty="0" smtClean="0">
                <a:latin typeface="Segoe Print" panose="02000600000000000000" pitchFamily="2" charset="0"/>
              </a:rPr>
              <a:t>de la del médico: </a:t>
            </a:r>
            <a:r>
              <a:rPr lang="es-MX" b="0" dirty="0">
                <a:latin typeface="Segoe Print" panose="02000600000000000000" pitchFamily="2" charset="0"/>
              </a:rPr>
              <a:t>8,34 </a:t>
            </a:r>
            <a:r>
              <a:rPr lang="es-MX" b="0" dirty="0" smtClean="0">
                <a:latin typeface="Segoe Print" panose="02000600000000000000" pitchFamily="2" charset="0"/>
              </a:rPr>
              <a:t>(total) y </a:t>
            </a:r>
            <a:r>
              <a:rPr lang="es-MX" b="0" dirty="0" smtClean="0">
                <a:latin typeface="Segoe Print" panose="02000600000000000000" pitchFamily="2" charset="0"/>
              </a:rPr>
              <a:t>8,36 (Navarra) </a:t>
            </a:r>
            <a:endParaRPr lang="es-MX" b="0" dirty="0" smtClean="0">
              <a:latin typeface="Segoe Print" panose="02000600000000000000" pitchFamily="2" charset="0"/>
            </a:endParaRPr>
          </a:p>
          <a:p>
            <a:r>
              <a:rPr lang="es-MX" dirty="0" smtClean="0">
                <a:latin typeface="Segoe Print" panose="02000600000000000000" pitchFamily="2" charset="0"/>
              </a:rPr>
              <a:t>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br>
              <a:rPr lang="es-MX" dirty="0">
                <a:latin typeface="Segoe Print" panose="02000600000000000000" pitchFamily="2" charset="0"/>
              </a:rPr>
            </a:br>
            <a:r>
              <a:rPr lang="es-MX" dirty="0">
                <a:latin typeface="Segoe Print" panose="02000600000000000000" pitchFamily="2" charset="0"/>
              </a:rPr>
              <a:t>son los puntos más débiles de los CAP </a:t>
            </a: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981522"/>
            <a:ext cx="10978340" cy="105049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527254" y="3141762"/>
            <a:ext cx="5004557" cy="329843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54644" y="3127687"/>
            <a:ext cx="5004557" cy="329843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1086744" y="3277270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2Rectangle 26"/>
          <p:cNvSpPr txBox="1">
            <a:spLocks noChangeArrowheads="1"/>
          </p:cNvSpPr>
          <p:nvPr/>
        </p:nvSpPr>
        <p:spPr bwMode="auto">
          <a:xfrm>
            <a:off x="6570889" y="3277270"/>
            <a:ext cx="276459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No ha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</a:t>
            </a:r>
            <a:r>
              <a:rPr lang="es-ES" sz="11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28806" y="6186279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04482" y="6186279"/>
            <a:ext cx="28232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No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54644" y="2637706"/>
            <a:ext cx="102971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6391022"/>
              </p:ext>
            </p:extLst>
          </p:nvPr>
        </p:nvGraphicFramePr>
        <p:xfrm>
          <a:off x="1208244" y="3669110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4470036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4470036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4634737" y="5789166"/>
            <a:ext cx="15432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679409" y="6042352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NAVARRA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22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246799"/>
              </p:ext>
            </p:extLst>
          </p:nvPr>
        </p:nvGraphicFramePr>
        <p:xfrm>
          <a:off x="7103318" y="367972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29 Rectángulo"/>
          <p:cNvSpPr/>
          <p:nvPr/>
        </p:nvSpPr>
        <p:spPr>
          <a:xfrm>
            <a:off x="9911630" y="5866119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"/>
          <p:cNvSpPr/>
          <p:nvPr/>
        </p:nvSpPr>
        <p:spPr>
          <a:xfrm>
            <a:off x="9911630" y="6099560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10076331" y="5789166"/>
            <a:ext cx="14554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0121003" y="6042352"/>
            <a:ext cx="1217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NAVARRA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2Freeform 9"/>
          <p:cNvSpPr>
            <a:spLocks/>
          </p:cNvSpPr>
          <p:nvPr/>
        </p:nvSpPr>
        <p:spPr bwMode="auto">
          <a:xfrm>
            <a:off x="3529556" y="3785338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5" name="2Freeform 9"/>
          <p:cNvSpPr>
            <a:spLocks/>
          </p:cNvSpPr>
          <p:nvPr/>
        </p:nvSpPr>
        <p:spPr bwMode="auto">
          <a:xfrm>
            <a:off x="9025024" y="3807124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15 CuadroTexto"/>
          <p:cNvSpPr txBox="1"/>
          <p:nvPr/>
        </p:nvSpPr>
        <p:spPr>
          <a:xfrm>
            <a:off x="1485593" y="1306027"/>
            <a:ext cx="9384845" cy="83096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conocimiento de la figura de la enfermera de referencia es mayor entre los ciudadanos que han acudido a un centro de salud en los últimos 6-8 meses y también es mayor en la muestra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Navarra que en el total</a:t>
            </a:r>
            <a:endParaRPr lang="es-E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479986519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42372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892439"/>
              </p:ext>
            </p:extLst>
          </p:nvPr>
        </p:nvGraphicFramePr>
        <p:xfrm>
          <a:off x="6664578" y="2349674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643680"/>
              </p:ext>
            </p:extLst>
          </p:nvPr>
        </p:nvGraphicFramePr>
        <p:xfrm>
          <a:off x="8719078" y="2819328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82,1%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9695606" y="5446018"/>
            <a:ext cx="1774727" cy="584777"/>
            <a:chOff x="10415686" y="5013970"/>
            <a:chExt cx="1774727" cy="584777"/>
          </a:xfrm>
        </p:grpSpPr>
        <p:sp>
          <p:nvSpPr>
            <p:cNvPr id="8" name="7 Rectángulo"/>
            <p:cNvSpPr/>
            <p:nvPr/>
          </p:nvSpPr>
          <p:spPr>
            <a:xfrm>
              <a:off x="10415686" y="5145516"/>
              <a:ext cx="130924" cy="11902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19 Rectángulo"/>
            <p:cNvSpPr/>
            <p:nvPr/>
          </p:nvSpPr>
          <p:spPr>
            <a:xfrm>
              <a:off x="10415686" y="5378956"/>
              <a:ext cx="130924" cy="11902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0580452" y="5013970"/>
              <a:ext cx="1183135" cy="584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0545965" y="5068563"/>
              <a:ext cx="164444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TOTAL MUESTRA</a:t>
              </a:r>
              <a:endParaRPr lang="es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10545965" y="5321749"/>
              <a:ext cx="1217622" cy="276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itchFamily="34" charset="0"/>
                  <a:cs typeface="Segoe UI" pitchFamily="34" charset="0"/>
                </a:rPr>
                <a:t>NAVARRA</a:t>
              </a:r>
              <a:endPara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4583038" y="5577564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583038" y="5811004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747804" y="5446018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713317" y="5500611"/>
            <a:ext cx="17145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713317" y="5753797"/>
            <a:ext cx="1217622" cy="27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NAVARRA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957202" y="1007254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82,1%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Navarra)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063663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NAVARRA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626125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8 de cada 10 ciudadanos consultados sabe que la enfermería es una profesión que requiere estudios universitarios de grado, aunque el 21,2% (total) y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18,1% (Navarra)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626191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NAVARRA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816405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1401593" y="981522"/>
            <a:ext cx="9446141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la muestra total, sólo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el 46,3% de los encuestados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cree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las enfermeras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pueden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medicamentos. Este dato es mayor en Navarra, donde el conocimiento de esta cuestión se eleva al 68,5%</a:t>
            </a:r>
            <a:endParaRPr lang="es-MX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596246126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79,2%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808373" y="2580213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NAVARRA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922209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Cerca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8 de cada 10 ciudadanos (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77,8% en el total y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79,2%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Navarra)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encuestas en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Navarra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10,0%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la muestra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Navarra,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1414686" y="2041332"/>
            <a:ext cx="9073008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30165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659614"/>
              </p:ext>
            </p:extLst>
          </p:nvPr>
        </p:nvGraphicFramePr>
        <p:xfrm>
          <a:off x="3870353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739625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NAVARRA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2808700" y="969346"/>
            <a:ext cx="6284980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73,8%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Navarra ha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006764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NAVARRA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545154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884910" y="997663"/>
            <a:ext cx="8673181" cy="85111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muestra, l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Primaria. Sin embargo, en Navarra el teléfono es el canal  dominante para la cita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71380" y="1426554"/>
            <a:ext cx="11168442" cy="85111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415143" y="25656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NAVARRA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3150144135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51,8%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876564" y="981522"/>
            <a:ext cx="8539122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  <a:r>
              <a:rPr lang="es-MX" dirty="0" smtClean="0">
                <a:latin typeface="Segoe Print" panose="02000600000000000000" pitchFamily="2" charset="0"/>
              </a:rPr>
              <a:t>En </a:t>
            </a:r>
            <a:r>
              <a:rPr lang="es-MX" dirty="0" smtClean="0">
                <a:latin typeface="Segoe Print" panose="02000600000000000000" pitchFamily="2" charset="0"/>
              </a:rPr>
              <a:t>la muestra de </a:t>
            </a:r>
            <a:r>
              <a:rPr lang="es-MX" dirty="0" smtClean="0">
                <a:latin typeface="Segoe Print" panose="02000600000000000000" pitchFamily="2" charset="0"/>
              </a:rPr>
              <a:t>Navarra, su </a:t>
            </a:r>
            <a:r>
              <a:rPr lang="es-MX" dirty="0" smtClean="0">
                <a:latin typeface="Segoe Print" panose="02000600000000000000" pitchFamily="2" charset="0"/>
              </a:rPr>
              <a:t>intervención </a:t>
            </a:r>
            <a:r>
              <a:rPr lang="es-MX" dirty="0" smtClean="0">
                <a:latin typeface="Segoe Print" panose="02000600000000000000" pitchFamily="2" charset="0"/>
              </a:rPr>
              <a:t>se eleva al 51,8% </a:t>
            </a:r>
            <a:r>
              <a:rPr lang="es-MX" dirty="0" smtClean="0">
                <a:latin typeface="Segoe Print" panose="02000600000000000000" pitchFamily="2" charset="0"/>
              </a:rPr>
              <a:t>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30431</TotalTime>
  <Words>2780</Words>
  <Application>Microsoft Office PowerPoint</Application>
  <PresentationFormat>Personalizado</PresentationFormat>
  <Paragraphs>377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2139</cp:revision>
  <cp:lastPrinted>2020-02-18T06:25:34Z</cp:lastPrinted>
  <dcterms:created xsi:type="dcterms:W3CDTF">2017-12-25T07:58:46Z</dcterms:created>
  <dcterms:modified xsi:type="dcterms:W3CDTF">2023-12-07T14:00:20Z</dcterms:modified>
</cp:coreProperties>
</file>