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4660" autoAdjust="0"/>
  </p:normalViewPr>
  <p:slideViewPr>
    <p:cSldViewPr>
      <p:cViewPr varScale="1">
        <p:scale>
          <a:sx n="56" d="100"/>
          <a:sy n="56" d="100"/>
        </p:scale>
        <p:origin x="-72" y="-354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78.099999999999994</c:v>
                </c:pt>
                <c:pt idx="1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644864"/>
        <c:axId val="178762112"/>
      </c:barChart>
      <c:catAx>
        <c:axId val="178644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8762112"/>
        <c:crosses val="autoZero"/>
        <c:auto val="1"/>
        <c:lblAlgn val="ctr"/>
        <c:lblOffset val="100"/>
        <c:noMultiLvlLbl val="0"/>
      </c:catAx>
      <c:valAx>
        <c:axId val="1787621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86448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657344"/>
        <c:axId val="179663616"/>
      </c:barChart>
      <c:catAx>
        <c:axId val="1796573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663616"/>
        <c:crosses val="autoZero"/>
        <c:auto val="1"/>
        <c:lblAlgn val="ctr"/>
        <c:lblOffset val="100"/>
        <c:noMultiLvlLbl val="0"/>
      </c:catAx>
      <c:valAx>
        <c:axId val="1796636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6573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277518859517876"/>
                  <c:y val="-3.3457330307078752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97213437002"/>
                  <c:y val="1.5010090274432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0.10494183399636121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316643162877128"/>
                  <c:y val="9.069956476896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62.4</c:v>
                </c:pt>
                <c:pt idx="1">
                  <c:v>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6871168"/>
        <c:axId val="187446400"/>
      </c:barChart>
      <c:catAx>
        <c:axId val="186871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7446400"/>
        <c:crosses val="autoZero"/>
        <c:auto val="1"/>
        <c:lblAlgn val="ctr"/>
        <c:lblOffset val="100"/>
        <c:noMultiLvlLbl val="0"/>
      </c:catAx>
      <c:valAx>
        <c:axId val="18744640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6871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013184"/>
        <c:axId val="188626048"/>
      </c:barChart>
      <c:catAx>
        <c:axId val="1880131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8626048"/>
        <c:crosses val="autoZero"/>
        <c:auto val="1"/>
        <c:lblAlgn val="ctr"/>
        <c:lblOffset val="100"/>
        <c:noMultiLvlLbl val="0"/>
      </c:catAx>
      <c:valAx>
        <c:axId val="188626048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8801318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454720"/>
        <c:axId val="228807040"/>
      </c:barChart>
      <c:catAx>
        <c:axId val="22545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8807040"/>
        <c:crosses val="autoZero"/>
        <c:auto val="1"/>
        <c:lblAlgn val="ctr"/>
        <c:lblOffset val="100"/>
        <c:noMultiLvlLbl val="0"/>
      </c:catAx>
      <c:valAx>
        <c:axId val="2288070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545472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8.68</c:v>
                </c:pt>
                <c:pt idx="1">
                  <c:v>8.3889999999999993</c:v>
                </c:pt>
                <c:pt idx="2">
                  <c:v>8.1590000000000007</c:v>
                </c:pt>
                <c:pt idx="3">
                  <c:v>7.66</c:v>
                </c:pt>
                <c:pt idx="4">
                  <c:v>7.4530000000000003</c:v>
                </c:pt>
                <c:pt idx="5">
                  <c:v>6.1289999999999996</c:v>
                </c:pt>
                <c:pt idx="6">
                  <c:v>7.3289999999999997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4509824"/>
        <c:axId val="235815296"/>
      </c:barChart>
      <c:catAx>
        <c:axId val="2345098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5815296"/>
        <c:crosses val="autoZero"/>
        <c:auto val="1"/>
        <c:lblAlgn val="ctr"/>
        <c:lblOffset val="100"/>
        <c:noMultiLvlLbl val="0"/>
      </c:catAx>
      <c:valAx>
        <c:axId val="23581529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3450982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0717824"/>
        <c:axId val="240720896"/>
      </c:barChart>
      <c:catAx>
        <c:axId val="2407178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0720896"/>
        <c:crosses val="autoZero"/>
        <c:auto val="1"/>
        <c:lblAlgn val="ctr"/>
        <c:lblOffset val="100"/>
        <c:noMultiLvlLbl val="0"/>
      </c:catAx>
      <c:valAx>
        <c:axId val="24072089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071782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2189824"/>
        <c:axId val="242537216"/>
      </c:barChart>
      <c:catAx>
        <c:axId val="2421898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2537216"/>
        <c:crosses val="autoZero"/>
        <c:auto val="1"/>
        <c:lblAlgn val="ctr"/>
        <c:lblOffset val="100"/>
        <c:noMultiLvlLbl val="0"/>
      </c:catAx>
      <c:valAx>
        <c:axId val="2425372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218982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4672384"/>
        <c:axId val="245114368"/>
      </c:barChart>
      <c:catAx>
        <c:axId val="2446723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5114368"/>
        <c:crosses val="autoZero"/>
        <c:auto val="1"/>
        <c:lblAlgn val="ctr"/>
        <c:lblOffset val="100"/>
        <c:noMultiLvlLbl val="0"/>
      </c:catAx>
      <c:valAx>
        <c:axId val="2451143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46723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9311616"/>
        <c:axId val="249314304"/>
      </c:barChart>
      <c:catAx>
        <c:axId val="2493116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9314304"/>
        <c:crosses val="autoZero"/>
        <c:auto val="1"/>
        <c:lblAlgn val="ctr"/>
        <c:lblOffset val="100"/>
        <c:noMultiLvlLbl val="0"/>
      </c:catAx>
      <c:valAx>
        <c:axId val="24931430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93116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7294592"/>
        <c:axId val="47476736"/>
      </c:barChart>
      <c:catAx>
        <c:axId val="2672945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476736"/>
        <c:crosses val="autoZero"/>
        <c:auto val="1"/>
        <c:lblAlgn val="ctr"/>
        <c:lblOffset val="100"/>
        <c:noMultiLvlLbl val="0"/>
      </c:catAx>
      <c:valAx>
        <c:axId val="4747673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6729459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67.8</c:v>
                </c:pt>
                <c:pt idx="1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642304"/>
        <c:axId val="130636416"/>
      </c:barChart>
      <c:valAx>
        <c:axId val="1306364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0642304"/>
        <c:crosses val="autoZero"/>
        <c:crossBetween val="between"/>
      </c:valAx>
      <c:catAx>
        <c:axId val="130642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0636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58.7</c:v>
                </c:pt>
                <c:pt idx="1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675456"/>
        <c:axId val="130653184"/>
      </c:barChart>
      <c:valAx>
        <c:axId val="13065318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0675456"/>
        <c:crosses val="autoZero"/>
        <c:crossBetween val="between"/>
      </c:valAx>
      <c:catAx>
        <c:axId val="1306754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0653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1572096"/>
        <c:axId val="131573632"/>
      </c:barChart>
      <c:catAx>
        <c:axId val="131572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573632"/>
        <c:crosses val="autoZero"/>
        <c:auto val="1"/>
        <c:lblAlgn val="ctr"/>
        <c:lblOffset val="100"/>
        <c:noMultiLvlLbl val="0"/>
      </c:catAx>
      <c:valAx>
        <c:axId val="1315736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1572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7.6</c:v>
                </c:pt>
                <c:pt idx="1">
                  <c:v>21</c:v>
                </c:pt>
                <c:pt idx="2">
                  <c:v>12.3</c:v>
                </c:pt>
                <c:pt idx="3">
                  <c:v>28.8</c:v>
                </c:pt>
                <c:pt idx="4">
                  <c:v>30.3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629824"/>
        <c:axId val="131631360"/>
      </c:barChart>
      <c:catAx>
        <c:axId val="1316298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631360"/>
        <c:crosses val="autoZero"/>
        <c:auto val="1"/>
        <c:lblAlgn val="ctr"/>
        <c:lblOffset val="100"/>
        <c:noMultiLvlLbl val="0"/>
      </c:catAx>
      <c:valAx>
        <c:axId val="1316313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6298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9.1790000000000003</c:v>
                </c:pt>
                <c:pt idx="1">
                  <c:v>9.0060000000000002</c:v>
                </c:pt>
                <c:pt idx="2">
                  <c:v>8.6029999999999998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712128"/>
        <c:axId val="131713664"/>
      </c:barChart>
      <c:catAx>
        <c:axId val="131712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1713664"/>
        <c:crosses val="autoZero"/>
        <c:auto val="1"/>
        <c:lblAlgn val="ctr"/>
        <c:lblOffset val="100"/>
        <c:noMultiLvlLbl val="0"/>
      </c:catAx>
      <c:valAx>
        <c:axId val="13171366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171212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868160"/>
        <c:axId val="131869696"/>
      </c:barChart>
      <c:catAx>
        <c:axId val="1318681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869696"/>
        <c:crosses val="autoZero"/>
        <c:auto val="1"/>
        <c:lblAlgn val="ctr"/>
        <c:lblOffset val="100"/>
        <c:noMultiLvlLbl val="0"/>
      </c:catAx>
      <c:valAx>
        <c:axId val="1318696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8681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878272"/>
        <c:axId val="131937408"/>
      </c:barChart>
      <c:catAx>
        <c:axId val="1318782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937408"/>
        <c:crosses val="autoZero"/>
        <c:auto val="1"/>
        <c:lblAlgn val="ctr"/>
        <c:lblOffset val="100"/>
        <c:noMultiLvlLbl val="0"/>
      </c:catAx>
      <c:valAx>
        <c:axId val="1319374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8782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37.4</c:v>
                </c:pt>
                <c:pt idx="1">
                  <c:v>38.5</c:v>
                </c:pt>
                <c:pt idx="2">
                  <c:v>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74656"/>
        <c:axId val="131976192"/>
      </c:barChart>
      <c:catAx>
        <c:axId val="1319746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976192"/>
        <c:crosses val="autoZero"/>
        <c:auto val="1"/>
        <c:lblAlgn val="ctr"/>
        <c:lblOffset val="100"/>
        <c:noMultiLvlLbl val="0"/>
      </c:catAx>
      <c:valAx>
        <c:axId val="1319761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9746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97056"/>
        <c:axId val="132101248"/>
      </c:barChart>
      <c:catAx>
        <c:axId val="1319970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101248"/>
        <c:crosses val="autoZero"/>
        <c:auto val="1"/>
        <c:lblAlgn val="ctr"/>
        <c:lblOffset val="100"/>
        <c:noMultiLvlLbl val="0"/>
      </c:catAx>
      <c:valAx>
        <c:axId val="1321012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9970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113920"/>
        <c:axId val="132115456"/>
      </c:barChart>
      <c:catAx>
        <c:axId val="1321139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115456"/>
        <c:crosses val="autoZero"/>
        <c:auto val="1"/>
        <c:lblAlgn val="ctr"/>
        <c:lblOffset val="100"/>
        <c:noMultiLvlLbl val="0"/>
      </c:catAx>
      <c:valAx>
        <c:axId val="1321154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1139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304896"/>
        <c:axId val="132307584"/>
      </c:barChart>
      <c:catAx>
        <c:axId val="1323048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307584"/>
        <c:crosses val="autoZero"/>
        <c:auto val="1"/>
        <c:lblAlgn val="ctr"/>
        <c:lblOffset val="100"/>
        <c:noMultiLvlLbl val="0"/>
      </c:catAx>
      <c:valAx>
        <c:axId val="1323075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30489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49952"/>
        <c:axId val="132351488"/>
      </c:barChart>
      <c:catAx>
        <c:axId val="1323499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2351488"/>
        <c:crosses val="autoZero"/>
        <c:auto val="1"/>
        <c:lblAlgn val="ctr"/>
        <c:lblOffset val="100"/>
        <c:noMultiLvlLbl val="0"/>
      </c:catAx>
      <c:valAx>
        <c:axId val="132351488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3499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565248"/>
        <c:axId val="132568192"/>
      </c:barChart>
      <c:catAx>
        <c:axId val="1325652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568192"/>
        <c:crosses val="autoZero"/>
        <c:auto val="1"/>
        <c:lblAlgn val="ctr"/>
        <c:lblOffset val="100"/>
        <c:noMultiLvlLbl val="0"/>
      </c:catAx>
      <c:valAx>
        <c:axId val="13256819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56524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589440"/>
        <c:axId val="132597632"/>
      </c:barChart>
      <c:catAx>
        <c:axId val="1325894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597632"/>
        <c:crosses val="autoZero"/>
        <c:auto val="1"/>
        <c:lblAlgn val="ctr"/>
        <c:lblOffset val="100"/>
        <c:noMultiLvlLbl val="0"/>
      </c:catAx>
      <c:valAx>
        <c:axId val="13259763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5894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3196416"/>
        <c:axId val="133199360"/>
      </c:barChart>
      <c:catAx>
        <c:axId val="133196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3199360"/>
        <c:crosses val="autoZero"/>
        <c:auto val="1"/>
        <c:lblAlgn val="ctr"/>
        <c:lblOffset val="100"/>
        <c:noMultiLvlLbl val="0"/>
      </c:catAx>
      <c:valAx>
        <c:axId val="13319936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31964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989670654837534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091494444930468"/>
                  <c:y val="6.991020794314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291017509829447"/>
                  <c:y val="4.098066070515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80.400000000000006</c:v>
                </c:pt>
                <c:pt idx="1">
                  <c:v>3.2</c:v>
                </c:pt>
                <c:pt idx="2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57900160"/>
        <c:axId val="158028928"/>
      </c:barChart>
      <c:catAx>
        <c:axId val="157900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8028928"/>
        <c:crosses val="autoZero"/>
        <c:auto val="1"/>
        <c:lblAlgn val="ctr"/>
        <c:lblOffset val="100"/>
        <c:noMultiLvlLbl val="0"/>
      </c:catAx>
      <c:valAx>
        <c:axId val="1580289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7900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5254400"/>
        <c:axId val="135255936"/>
      </c:barChart>
      <c:catAx>
        <c:axId val="135254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255936"/>
        <c:crosses val="autoZero"/>
        <c:auto val="1"/>
        <c:lblAlgn val="ctr"/>
        <c:lblOffset val="100"/>
        <c:noMultiLvlLbl val="0"/>
      </c:catAx>
      <c:valAx>
        <c:axId val="1352559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5254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3.528730610746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527311660750363"/>
                  <c:y val="0.12709155875655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54.4</c:v>
                </c:pt>
                <c:pt idx="1">
                  <c:v>42.5</c:v>
                </c:pt>
                <c:pt idx="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7306112"/>
        <c:axId val="137307648"/>
      </c:barChart>
      <c:catAx>
        <c:axId val="137306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307648"/>
        <c:crosses val="autoZero"/>
        <c:auto val="1"/>
        <c:lblAlgn val="ctr"/>
        <c:lblOffset val="100"/>
        <c:noMultiLvlLbl val="0"/>
      </c:catAx>
      <c:valAx>
        <c:axId val="1373076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7306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7473408"/>
        <c:axId val="137475200"/>
      </c:barChart>
      <c:catAx>
        <c:axId val="1374734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7475200"/>
        <c:crosses val="autoZero"/>
        <c:auto val="1"/>
        <c:lblAlgn val="ctr"/>
        <c:lblOffset val="100"/>
        <c:noMultiLvlLbl val="0"/>
      </c:catAx>
      <c:valAx>
        <c:axId val="1374752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74734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22</c:v>
                </c:pt>
                <c:pt idx="1">
                  <c:v>45.4</c:v>
                </c:pt>
                <c:pt idx="2">
                  <c:v>32.700000000000003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996352"/>
        <c:axId val="139026816"/>
      </c:barChart>
      <c:catAx>
        <c:axId val="1389963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026816"/>
        <c:crosses val="autoZero"/>
        <c:auto val="1"/>
        <c:lblAlgn val="ctr"/>
        <c:lblOffset val="100"/>
        <c:noMultiLvlLbl val="0"/>
      </c:catAx>
      <c:valAx>
        <c:axId val="1390268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89963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9434624"/>
        <c:axId val="139440512"/>
      </c:barChart>
      <c:catAx>
        <c:axId val="139434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440512"/>
        <c:crosses val="autoZero"/>
        <c:auto val="1"/>
        <c:lblAlgn val="ctr"/>
        <c:lblOffset val="100"/>
        <c:noMultiLvlLbl val="0"/>
      </c:catAx>
      <c:valAx>
        <c:axId val="1394405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9434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781440"/>
        <c:axId val="158782976"/>
      </c:barChart>
      <c:catAx>
        <c:axId val="1587814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58782976"/>
        <c:crosses val="autoZero"/>
        <c:auto val="1"/>
        <c:lblAlgn val="ctr"/>
        <c:lblOffset val="100"/>
        <c:noMultiLvlLbl val="0"/>
      </c:catAx>
      <c:valAx>
        <c:axId val="1587829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87814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58.5</c:v>
                </c:pt>
                <c:pt idx="1">
                  <c:v>2</c:v>
                </c:pt>
                <c:pt idx="2">
                  <c:v>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936448"/>
        <c:axId val="158975104"/>
      </c:barChart>
      <c:catAx>
        <c:axId val="1589364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58975104"/>
        <c:crosses val="autoZero"/>
        <c:auto val="1"/>
        <c:lblAlgn val="ctr"/>
        <c:lblOffset val="100"/>
        <c:noMultiLvlLbl val="0"/>
      </c:catAx>
      <c:valAx>
        <c:axId val="1589751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89364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207232"/>
        <c:axId val="160209152"/>
      </c:barChart>
      <c:catAx>
        <c:axId val="1602072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0209152"/>
        <c:crosses val="autoZero"/>
        <c:auto val="1"/>
        <c:lblAlgn val="ctr"/>
        <c:lblOffset val="100"/>
        <c:noMultiLvlLbl val="0"/>
      </c:catAx>
      <c:valAx>
        <c:axId val="1602091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02072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462592"/>
        <c:axId val="170240256"/>
      </c:barChart>
      <c:catAx>
        <c:axId val="1684625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0240256"/>
        <c:crosses val="autoZero"/>
        <c:auto val="1"/>
        <c:lblAlgn val="ctr"/>
        <c:lblOffset val="100"/>
        <c:noMultiLvlLbl val="0"/>
      </c:catAx>
      <c:valAx>
        <c:axId val="1702402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84625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591360"/>
        <c:axId val="174606592"/>
      </c:barChart>
      <c:catAx>
        <c:axId val="1745913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606592"/>
        <c:crosses val="autoZero"/>
        <c:auto val="1"/>
        <c:lblAlgn val="ctr"/>
        <c:lblOffset val="100"/>
        <c:noMultiLvlLbl val="0"/>
      </c:catAx>
      <c:valAx>
        <c:axId val="1746065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5913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PAÍS VASCO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04028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8,85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797436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los ciudadanos entrevistados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la muestra total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y el 62,4% en la muestra de País Vasco,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que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58556" y="2669446"/>
            <a:ext cx="315535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709714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93690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89932"/>
              </p:ext>
            </p:extLst>
          </p:nvPr>
        </p:nvGraphicFramePr>
        <p:xfrm>
          <a:off x="3405201" y="2792206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06232"/>
              </p:ext>
            </p:extLst>
          </p:nvPr>
        </p:nvGraphicFramePr>
        <p:xfrm>
          <a:off x="406574" y="3152245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709714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93690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579173"/>
              </p:ext>
            </p:extLst>
          </p:nvPr>
        </p:nvGraphicFramePr>
        <p:xfrm>
          <a:off x="9165841" y="2781722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22710"/>
              </p:ext>
            </p:extLst>
          </p:nvPr>
        </p:nvGraphicFramePr>
        <p:xfrm>
          <a:off x="6167214" y="3141761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267" y="544601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1111447"/>
            <a:ext cx="10941726" cy="136480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500" dirty="0">
                <a:latin typeface="Segoe Print" panose="02000600000000000000" pitchFamily="2" charset="0"/>
              </a:rPr>
              <a:t>En la valoración de los </a:t>
            </a:r>
            <a:r>
              <a:rPr lang="es-MX" sz="1500" dirty="0" smtClean="0">
                <a:latin typeface="Segoe Print" panose="02000600000000000000" pitchFamily="2" charset="0"/>
              </a:rPr>
              <a:t>centros de salud, </a:t>
            </a:r>
            <a:r>
              <a:rPr lang="es-MX" sz="1500" dirty="0">
                <a:latin typeface="Segoe Print" panose="02000600000000000000" pitchFamily="2" charset="0"/>
              </a:rPr>
              <a:t>las enfermeras y los médicos comparten las notas más </a:t>
            </a:r>
            <a:r>
              <a:rPr lang="es-MX" sz="1500" dirty="0" smtClean="0">
                <a:latin typeface="Segoe Print" panose="02000600000000000000" pitchFamily="2" charset="0"/>
              </a:rPr>
              <a:t>altas. </a:t>
            </a:r>
            <a:r>
              <a:rPr lang="es-MX" sz="1500" dirty="0" smtClean="0">
                <a:latin typeface="Segoe Print" panose="02000600000000000000" pitchFamily="2" charset="0"/>
              </a:rPr>
              <a:t/>
            </a:r>
            <a:br>
              <a:rPr lang="es-MX" sz="1500" dirty="0" smtClean="0">
                <a:latin typeface="Segoe Print" panose="02000600000000000000" pitchFamily="2" charset="0"/>
              </a:rPr>
            </a:br>
            <a:r>
              <a:rPr lang="es-MX" sz="1500" b="0" dirty="0" smtClean="0">
                <a:latin typeface="Segoe Print" panose="02000600000000000000" pitchFamily="2" charset="0"/>
              </a:rPr>
              <a:t>En </a:t>
            </a:r>
            <a:r>
              <a:rPr lang="es-MX" sz="1500" b="0" dirty="0">
                <a:latin typeface="Segoe Print" panose="02000600000000000000" pitchFamily="2" charset="0"/>
              </a:rPr>
              <a:t>ambas muestras, los consultados que han estado recientemente en un centro de salud puntúan </a:t>
            </a:r>
            <a:r>
              <a:rPr lang="es-MX" sz="1500" b="0" dirty="0" smtClean="0">
                <a:latin typeface="Segoe Print" panose="02000600000000000000" pitchFamily="2" charset="0"/>
              </a:rPr>
              <a:t>a </a:t>
            </a:r>
            <a:r>
              <a:rPr lang="es-MX" sz="1500" b="0" dirty="0">
                <a:latin typeface="Segoe Print" panose="02000600000000000000" pitchFamily="2" charset="0"/>
              </a:rPr>
              <a:t>la enfermera </a:t>
            </a:r>
            <a:r>
              <a:rPr lang="es-MX" sz="1500" b="0" dirty="0" smtClean="0">
                <a:latin typeface="Segoe Print" panose="02000600000000000000" pitchFamily="2" charset="0"/>
              </a:rPr>
              <a:t>por </a:t>
            </a:r>
            <a:r>
              <a:rPr lang="es-MX" sz="1500" b="0" dirty="0">
                <a:latin typeface="Segoe Print" panose="02000600000000000000" pitchFamily="2" charset="0"/>
              </a:rPr>
              <a:t>encima </a:t>
            </a:r>
            <a:r>
              <a:rPr lang="es-MX" sz="1500" b="0" dirty="0" smtClean="0">
                <a:latin typeface="Segoe Print" panose="02000600000000000000" pitchFamily="2" charset="0"/>
              </a:rPr>
              <a:t>de la del </a:t>
            </a:r>
            <a:r>
              <a:rPr lang="es-MX" sz="1500" b="0" dirty="0" smtClean="0">
                <a:latin typeface="Segoe Print" panose="02000600000000000000" pitchFamily="2" charset="0"/>
              </a:rPr>
              <a:t>médico</a:t>
            </a:r>
            <a:endParaRPr lang="es-MX" sz="1500" b="0" dirty="0" smtClean="0">
              <a:latin typeface="Segoe Print" panose="02000600000000000000" pitchFamily="2" charset="0"/>
            </a:endParaRPr>
          </a:p>
          <a:p>
            <a:r>
              <a:rPr lang="es-MX" sz="1500" dirty="0" smtClean="0">
                <a:latin typeface="Segoe Print" panose="02000600000000000000" pitchFamily="2" charset="0"/>
              </a:rPr>
              <a:t>En el total, los puntos más débiles de los </a:t>
            </a:r>
            <a:r>
              <a:rPr lang="es-MX" sz="1500" dirty="0" smtClean="0">
                <a:latin typeface="Segoe Print" panose="02000600000000000000" pitchFamily="2" charset="0"/>
              </a:rPr>
              <a:t>CAP son: e</a:t>
            </a:r>
            <a:r>
              <a:rPr lang="es-MX" sz="1500" dirty="0" smtClean="0">
                <a:latin typeface="Segoe Print" panose="02000600000000000000" pitchFamily="2" charset="0"/>
              </a:rPr>
              <a:t>l </a:t>
            </a:r>
            <a:r>
              <a:rPr lang="es-MX" sz="1500" dirty="0">
                <a:latin typeface="Segoe Print" panose="02000600000000000000" pitchFamily="2" charset="0"/>
              </a:rPr>
              <a:t>tiempo de espera para la cita, la facilidad para pedirla y la atención del personal de </a:t>
            </a:r>
            <a:r>
              <a:rPr lang="es-MX" sz="1500" dirty="0" smtClean="0">
                <a:latin typeface="Segoe Print" panose="02000600000000000000" pitchFamily="2" charset="0"/>
              </a:rPr>
              <a:t>información. </a:t>
            </a:r>
            <a:r>
              <a:rPr lang="es-MX" sz="1500" dirty="0" smtClean="0">
                <a:latin typeface="Segoe Print" panose="02000600000000000000" pitchFamily="2" charset="0"/>
              </a:rPr>
              <a:t>En País Vasco, la mayor debilidad es el tiempo de espera para la cita</a:t>
            </a:r>
            <a:r>
              <a:rPr lang="es-MX" sz="1500" dirty="0" smtClean="0">
                <a:latin typeface="Segoe Print" panose="02000600000000000000" pitchFamily="2" charset="0"/>
              </a:rPr>
              <a:t> </a:t>
            </a:r>
            <a:r>
              <a:rPr lang="es-MX" sz="1500" dirty="0">
                <a:latin typeface="Segoe Print" panose="02000600000000000000" pitchFamily="2" charset="0"/>
              </a:rPr>
              <a:t/>
            </a:r>
            <a:br>
              <a:rPr lang="es-MX" sz="1500" dirty="0">
                <a:latin typeface="Segoe Print" panose="02000600000000000000" pitchFamily="2" charset="0"/>
              </a:rPr>
            </a:br>
            <a:endParaRPr lang="es-MX" sz="15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272390"/>
            <a:ext cx="10978340" cy="78925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2908047"/>
            <a:ext cx="5004557" cy="319185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893972"/>
            <a:ext cx="5004557" cy="319185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2936975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2936975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5845984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5845984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565698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012909"/>
              </p:ext>
            </p:extLst>
          </p:nvPr>
        </p:nvGraphicFramePr>
        <p:xfrm>
          <a:off x="1208244" y="3328815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525824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5759265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7" y="5448871"/>
            <a:ext cx="1568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5702057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PAÍS VASCO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357898"/>
              </p:ext>
            </p:extLst>
          </p:nvPr>
        </p:nvGraphicFramePr>
        <p:xfrm>
          <a:off x="7103318" y="3339431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525824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5759265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2" y="5448871"/>
            <a:ext cx="1635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3" y="5702057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PAÍS VASCO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492290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País Vasco que en el total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628529" y="3447327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123997" y="3469113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56801831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60513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75421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858831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69,7%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695606" y="5568851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695606" y="5802291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860372" y="5437305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825884" y="5491898"/>
            <a:ext cx="1453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825885" y="5745084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PAÍS VASCO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521605" y="5623926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521605" y="5857366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686371" y="5492380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651884" y="5546973"/>
            <a:ext cx="15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651884" y="5800159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PAÍS VASCO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837506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69,7%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País Vasco)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129568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552140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19,6% (País Vasco)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87175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180613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053530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54,4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País Vasco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4244524843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78,1%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8 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78,1%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País Vasco)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País Vasco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País vasco,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14686" y="2041332"/>
            <a:ext cx="907300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0165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42574"/>
              </p:ext>
            </p:extLst>
          </p:nvPr>
        </p:nvGraphicFramePr>
        <p:xfrm>
          <a:off x="3870353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39625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2808700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78,1%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País Vasco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238389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84910" y="909514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la muestra total, la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Primaria. En País Vasco, él canal online y el teléfono comparten similar peso a la hora de solicitar cita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66851" y="1239674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PAÍS VASCO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4123589112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41,6%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País Vasco </a:t>
            </a:r>
            <a:r>
              <a:rPr lang="es-MX" dirty="0" smtClean="0">
                <a:latin typeface="Segoe Print" panose="02000600000000000000" pitchFamily="2" charset="0"/>
              </a:rPr>
              <a:t>su intervención está en el </a:t>
            </a:r>
            <a:r>
              <a:rPr lang="es-MX" dirty="0" smtClean="0">
                <a:latin typeface="Segoe Print" panose="02000600000000000000" pitchFamily="2" charset="0"/>
              </a:rPr>
              <a:t>41,6%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30339</TotalTime>
  <Words>2745</Words>
  <Application>Microsoft Office PowerPoint</Application>
  <PresentationFormat>Personalizado</PresentationFormat>
  <Paragraphs>378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2133</cp:revision>
  <cp:lastPrinted>2020-02-18T06:25:34Z</cp:lastPrinted>
  <dcterms:created xsi:type="dcterms:W3CDTF">2017-12-25T07:58:46Z</dcterms:created>
  <dcterms:modified xsi:type="dcterms:W3CDTF">2023-12-07T14:20:33Z</dcterms:modified>
</cp:coreProperties>
</file>